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4.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93"/>
  </p:notesMasterIdLst>
  <p:handoutMasterIdLst>
    <p:handoutMasterId r:id="rId194"/>
  </p:handoutMasterIdLst>
  <p:sldIdLst>
    <p:sldId id="294" r:id="rId2"/>
    <p:sldId id="301" r:id="rId3"/>
    <p:sldId id="302" r:id="rId4"/>
    <p:sldId id="304" r:id="rId5"/>
    <p:sldId id="305" r:id="rId6"/>
    <p:sldId id="258" r:id="rId7"/>
    <p:sldId id="293" r:id="rId8"/>
    <p:sldId id="292" r:id="rId9"/>
    <p:sldId id="295" r:id="rId10"/>
    <p:sldId id="296" r:id="rId11"/>
    <p:sldId id="297" r:id="rId12"/>
    <p:sldId id="298" r:id="rId13"/>
    <p:sldId id="299" r:id="rId14"/>
    <p:sldId id="303" r:id="rId15"/>
    <p:sldId id="300" r:id="rId16"/>
    <p:sldId id="259" r:id="rId17"/>
    <p:sldId id="477" r:id="rId18"/>
    <p:sldId id="478" r:id="rId19"/>
    <p:sldId id="479" r:id="rId20"/>
    <p:sldId id="260" r:id="rId21"/>
    <p:sldId id="262" r:id="rId22"/>
    <p:sldId id="263" r:id="rId23"/>
    <p:sldId id="264" r:id="rId24"/>
    <p:sldId id="265" r:id="rId25"/>
    <p:sldId id="308" r:id="rId26"/>
    <p:sldId id="306" r:id="rId27"/>
    <p:sldId id="267" r:id="rId28"/>
    <p:sldId id="307" r:id="rId29"/>
    <p:sldId id="310" r:id="rId30"/>
    <p:sldId id="311" r:id="rId31"/>
    <p:sldId id="312" r:id="rId32"/>
    <p:sldId id="309" r:id="rId33"/>
    <p:sldId id="435" r:id="rId34"/>
    <p:sldId id="436" r:id="rId35"/>
    <p:sldId id="448" r:id="rId36"/>
    <p:sldId id="480" r:id="rId37"/>
    <p:sldId id="481" r:id="rId38"/>
    <p:sldId id="482" r:id="rId39"/>
    <p:sldId id="268" r:id="rId40"/>
    <p:sldId id="270" r:id="rId41"/>
    <p:sldId id="469" r:id="rId42"/>
    <p:sldId id="470" r:id="rId43"/>
    <p:sldId id="476" r:id="rId44"/>
    <p:sldId id="483" r:id="rId45"/>
    <p:sldId id="385" r:id="rId46"/>
    <p:sldId id="386" r:id="rId47"/>
    <p:sldId id="387" r:id="rId48"/>
    <p:sldId id="321" r:id="rId49"/>
    <p:sldId id="362" r:id="rId50"/>
    <p:sldId id="364" r:id="rId51"/>
    <p:sldId id="363" r:id="rId52"/>
    <p:sldId id="393" r:id="rId53"/>
    <p:sldId id="365" r:id="rId54"/>
    <p:sldId id="394" r:id="rId55"/>
    <p:sldId id="274" r:id="rId56"/>
    <p:sldId id="315" r:id="rId57"/>
    <p:sldId id="316" r:id="rId58"/>
    <p:sldId id="272" r:id="rId59"/>
    <p:sldId id="366" r:id="rId60"/>
    <p:sldId id="273" r:id="rId61"/>
    <p:sldId id="328" r:id="rId62"/>
    <p:sldId id="330" r:id="rId63"/>
    <p:sldId id="314" r:id="rId64"/>
    <p:sldId id="317" r:id="rId65"/>
    <p:sldId id="318" r:id="rId66"/>
    <p:sldId id="319" r:id="rId67"/>
    <p:sldId id="406" r:id="rId68"/>
    <p:sldId id="410" r:id="rId69"/>
    <p:sldId id="411" r:id="rId70"/>
    <p:sldId id="412" r:id="rId71"/>
    <p:sldId id="408" r:id="rId72"/>
    <p:sldId id="407" r:id="rId73"/>
    <p:sldId id="409" r:id="rId74"/>
    <p:sldId id="320" r:id="rId75"/>
    <p:sldId id="369" r:id="rId76"/>
    <p:sldId id="322" r:id="rId77"/>
    <p:sldId id="323" r:id="rId78"/>
    <p:sldId id="329" r:id="rId79"/>
    <p:sldId id="331" r:id="rId80"/>
    <p:sldId id="332" r:id="rId81"/>
    <p:sldId id="333" r:id="rId82"/>
    <p:sldId id="334" r:id="rId83"/>
    <p:sldId id="345" r:id="rId84"/>
    <p:sldId id="346" r:id="rId85"/>
    <p:sldId id="347" r:id="rId86"/>
    <p:sldId id="348" r:id="rId87"/>
    <p:sldId id="349" r:id="rId88"/>
    <p:sldId id="370" r:id="rId89"/>
    <p:sldId id="405" r:id="rId90"/>
    <p:sldId id="335" r:id="rId91"/>
    <p:sldId id="336" r:id="rId92"/>
    <p:sldId id="340" r:id="rId93"/>
    <p:sldId id="341" r:id="rId94"/>
    <p:sldId id="342" r:id="rId95"/>
    <p:sldId id="343" r:id="rId96"/>
    <p:sldId id="468" r:id="rId97"/>
    <p:sldId id="276" r:id="rId98"/>
    <p:sldId id="338" r:id="rId99"/>
    <p:sldId id="339" r:id="rId100"/>
    <p:sldId id="337" r:id="rId101"/>
    <p:sldId id="413" r:id="rId102"/>
    <p:sldId id="432" r:id="rId103"/>
    <p:sldId id="344" r:id="rId104"/>
    <p:sldId id="354" r:id="rId105"/>
    <p:sldId id="350" r:id="rId106"/>
    <p:sldId id="351" r:id="rId107"/>
    <p:sldId id="352" r:id="rId108"/>
    <p:sldId id="373" r:id="rId109"/>
    <p:sldId id="395" r:id="rId110"/>
    <p:sldId id="375" r:id="rId111"/>
    <p:sldId id="396" r:id="rId112"/>
    <p:sldId id="371" r:id="rId113"/>
    <p:sldId id="397" r:id="rId114"/>
    <p:sldId id="463" r:id="rId115"/>
    <p:sldId id="372" r:id="rId116"/>
    <p:sldId id="398" r:id="rId117"/>
    <p:sldId id="374" r:id="rId118"/>
    <p:sldId id="471" r:id="rId119"/>
    <p:sldId id="388" r:id="rId120"/>
    <p:sldId id="472" r:id="rId121"/>
    <p:sldId id="464" r:id="rId122"/>
    <p:sldId id="451" r:id="rId123"/>
    <p:sldId id="473" r:id="rId124"/>
    <p:sldId id="452" r:id="rId125"/>
    <p:sldId id="474" r:id="rId126"/>
    <p:sldId id="390" r:id="rId127"/>
    <p:sldId id="389" r:id="rId128"/>
    <p:sldId id="475" r:id="rId129"/>
    <p:sldId id="391" r:id="rId130"/>
    <p:sldId id="392" r:id="rId131"/>
    <p:sldId id="415" r:id="rId132"/>
    <p:sldId id="414" r:id="rId133"/>
    <p:sldId id="417" r:id="rId134"/>
    <p:sldId id="418" r:id="rId135"/>
    <p:sldId id="419" r:id="rId136"/>
    <p:sldId id="454" r:id="rId137"/>
    <p:sldId id="455" r:id="rId138"/>
    <p:sldId id="456" r:id="rId139"/>
    <p:sldId id="457" r:id="rId140"/>
    <p:sldId id="458" r:id="rId141"/>
    <p:sldId id="442" r:id="rId142"/>
    <p:sldId id="443" r:id="rId143"/>
    <p:sldId id="376" r:id="rId144"/>
    <p:sldId id="382" r:id="rId145"/>
    <p:sldId id="367" r:id="rId146"/>
    <p:sldId id="423" r:id="rId147"/>
    <p:sldId id="368" r:id="rId148"/>
    <p:sldId id="377" r:id="rId149"/>
    <p:sldId id="404" r:id="rId150"/>
    <p:sldId id="437" r:id="rId151"/>
    <p:sldId id="438" r:id="rId152"/>
    <p:sldId id="439" r:id="rId153"/>
    <p:sldId id="460" r:id="rId154"/>
    <p:sldId id="440" r:id="rId155"/>
    <p:sldId id="441" r:id="rId156"/>
    <p:sldId id="426" r:id="rId157"/>
    <p:sldId id="424" r:id="rId158"/>
    <p:sldId id="425" r:id="rId159"/>
    <p:sldId id="461" r:id="rId160"/>
    <p:sldId id="427" r:id="rId161"/>
    <p:sldId id="422" r:id="rId162"/>
    <p:sldId id="449" r:id="rId163"/>
    <p:sldId id="462" r:id="rId164"/>
    <p:sldId id="401" r:id="rId165"/>
    <p:sldId id="453" r:id="rId166"/>
    <p:sldId id="402" r:id="rId167"/>
    <p:sldId id="459" r:id="rId168"/>
    <p:sldId id="275" r:id="rId169"/>
    <p:sldId id="269" r:id="rId170"/>
    <p:sldId id="277" r:id="rId171"/>
    <p:sldId id="278" r:id="rId172"/>
    <p:sldId id="279" r:id="rId173"/>
    <p:sldId id="280" r:id="rId174"/>
    <p:sldId id="281" r:id="rId175"/>
    <p:sldId id="324" r:id="rId176"/>
    <p:sldId id="325" r:id="rId177"/>
    <p:sldId id="327" r:id="rId178"/>
    <p:sldId id="282" r:id="rId179"/>
    <p:sldId id="313" r:id="rId180"/>
    <p:sldId id="283" r:id="rId181"/>
    <p:sldId id="284" r:id="rId182"/>
    <p:sldId id="286" r:id="rId183"/>
    <p:sldId id="287" r:id="rId184"/>
    <p:sldId id="359" r:id="rId185"/>
    <p:sldId id="288" r:id="rId186"/>
    <p:sldId id="291" r:id="rId187"/>
    <p:sldId id="355" r:id="rId188"/>
    <p:sldId id="358" r:id="rId189"/>
    <p:sldId id="360" r:id="rId190"/>
    <p:sldId id="361" r:id="rId191"/>
    <p:sldId id="357" r:id="rId192"/>
  </p:sldIdLst>
  <p:sldSz cx="9144000" cy="6858000" type="screen4x3"/>
  <p:notesSz cx="6858000" cy="9144000"/>
  <p:defaultTextStyle>
    <a:defPPr>
      <a:defRPr lang="fr-FR"/>
    </a:defPPr>
    <a:lvl1pPr algn="l" rtl="0" fontAlgn="base">
      <a:spcBef>
        <a:spcPct val="0"/>
      </a:spcBef>
      <a:spcAft>
        <a:spcPct val="0"/>
      </a:spcAft>
      <a:defRPr sz="2400" kern="1200">
        <a:solidFill>
          <a:schemeClr val="tx1"/>
        </a:solidFill>
        <a:latin typeface="Tahoma" pitchFamily="34" charset="0"/>
        <a:ea typeface="+mn-ea"/>
        <a:cs typeface="Arial" charset="0"/>
      </a:defRPr>
    </a:lvl1pPr>
    <a:lvl2pPr marL="457200" algn="l" rtl="0" fontAlgn="base">
      <a:spcBef>
        <a:spcPct val="0"/>
      </a:spcBef>
      <a:spcAft>
        <a:spcPct val="0"/>
      </a:spcAft>
      <a:defRPr sz="2400" kern="1200">
        <a:solidFill>
          <a:schemeClr val="tx1"/>
        </a:solidFill>
        <a:latin typeface="Tahoma" pitchFamily="34" charset="0"/>
        <a:ea typeface="+mn-ea"/>
        <a:cs typeface="Arial" charset="0"/>
      </a:defRPr>
    </a:lvl2pPr>
    <a:lvl3pPr marL="914400" algn="l" rtl="0" fontAlgn="base">
      <a:spcBef>
        <a:spcPct val="0"/>
      </a:spcBef>
      <a:spcAft>
        <a:spcPct val="0"/>
      </a:spcAft>
      <a:defRPr sz="2400" kern="1200">
        <a:solidFill>
          <a:schemeClr val="tx1"/>
        </a:solidFill>
        <a:latin typeface="Tahoma" pitchFamily="34" charset="0"/>
        <a:ea typeface="+mn-ea"/>
        <a:cs typeface="Arial" charset="0"/>
      </a:defRPr>
    </a:lvl3pPr>
    <a:lvl4pPr marL="1371600" algn="l" rtl="0" fontAlgn="base">
      <a:spcBef>
        <a:spcPct val="0"/>
      </a:spcBef>
      <a:spcAft>
        <a:spcPct val="0"/>
      </a:spcAft>
      <a:defRPr sz="2400" kern="1200">
        <a:solidFill>
          <a:schemeClr val="tx1"/>
        </a:solidFill>
        <a:latin typeface="Tahoma" pitchFamily="34" charset="0"/>
        <a:ea typeface="+mn-ea"/>
        <a:cs typeface="Arial" charset="0"/>
      </a:defRPr>
    </a:lvl4pPr>
    <a:lvl5pPr marL="1828800" algn="l" rtl="0" fontAlgn="base">
      <a:spcBef>
        <a:spcPct val="0"/>
      </a:spcBef>
      <a:spcAft>
        <a:spcPct val="0"/>
      </a:spcAft>
      <a:defRPr sz="2400" kern="1200">
        <a:solidFill>
          <a:schemeClr val="tx1"/>
        </a:solidFill>
        <a:latin typeface="Tahoma" pitchFamily="34" charset="0"/>
        <a:ea typeface="+mn-ea"/>
        <a:cs typeface="Arial" charset="0"/>
      </a:defRPr>
    </a:lvl5pPr>
    <a:lvl6pPr marL="2286000" algn="l" defTabSz="914400" rtl="0" eaLnBrk="1" latinLnBrk="0" hangingPunct="1">
      <a:defRPr sz="2400" kern="1200">
        <a:solidFill>
          <a:schemeClr val="tx1"/>
        </a:solidFill>
        <a:latin typeface="Tahoma" pitchFamily="34" charset="0"/>
        <a:ea typeface="+mn-ea"/>
        <a:cs typeface="Arial" charset="0"/>
      </a:defRPr>
    </a:lvl6pPr>
    <a:lvl7pPr marL="2743200" algn="l" defTabSz="914400" rtl="0" eaLnBrk="1" latinLnBrk="0" hangingPunct="1">
      <a:defRPr sz="2400" kern="1200">
        <a:solidFill>
          <a:schemeClr val="tx1"/>
        </a:solidFill>
        <a:latin typeface="Tahoma" pitchFamily="34" charset="0"/>
        <a:ea typeface="+mn-ea"/>
        <a:cs typeface="Arial" charset="0"/>
      </a:defRPr>
    </a:lvl7pPr>
    <a:lvl8pPr marL="3200400" algn="l" defTabSz="914400" rtl="0" eaLnBrk="1" latinLnBrk="0" hangingPunct="1">
      <a:defRPr sz="2400" kern="1200">
        <a:solidFill>
          <a:schemeClr val="tx1"/>
        </a:solidFill>
        <a:latin typeface="Tahoma" pitchFamily="34" charset="0"/>
        <a:ea typeface="+mn-ea"/>
        <a:cs typeface="Arial" charset="0"/>
      </a:defRPr>
    </a:lvl8pPr>
    <a:lvl9pPr marL="3657600" algn="l" defTabSz="914400" rtl="0" eaLnBrk="1" latinLnBrk="0" hangingPunct="1">
      <a:defRPr sz="2400" kern="1200">
        <a:solidFill>
          <a:schemeClr val="tx1"/>
        </a:solidFill>
        <a:latin typeface="Tahoma"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0955" autoAdjust="0"/>
  </p:normalViewPr>
  <p:slideViewPr>
    <p:cSldViewPr>
      <p:cViewPr varScale="1">
        <p:scale>
          <a:sx n="80" d="100"/>
          <a:sy n="80" d="100"/>
        </p:scale>
        <p:origin x="1004" y="52"/>
      </p:cViewPr>
      <p:guideLst>
        <p:guide orient="horz" pos="2160"/>
        <p:guide pos="2880"/>
      </p:guideLst>
    </p:cSldViewPr>
  </p:slideViewPr>
  <p:outlineViewPr>
    <p:cViewPr>
      <p:scale>
        <a:sx n="33" d="100"/>
        <a:sy n="33" d="100"/>
      </p:scale>
      <p:origin x="0" y="3804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sorterViewPr>
    <p:cViewPr>
      <p:scale>
        <a:sx n="100" d="100"/>
        <a:sy n="100" d="100"/>
      </p:scale>
      <p:origin x="0" y="28266"/>
    </p:cViewPr>
  </p:sorterViewPr>
  <p:notesViewPr>
    <p:cSldViewPr>
      <p:cViewPr varScale="1">
        <p:scale>
          <a:sx n="56" d="100"/>
          <a:sy n="56" d="100"/>
        </p:scale>
        <p:origin x="-278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_rels/viewProps.xml.rels><?xml version="1.0" encoding="UTF-8" standalone="yes"?>
<Relationships xmlns="http://schemas.openxmlformats.org/package/2006/relationships"><Relationship Id="rId8" Type="http://schemas.openxmlformats.org/officeDocument/2006/relationships/slide" Target="slides/slide27.xml"/><Relationship Id="rId13" Type="http://schemas.openxmlformats.org/officeDocument/2006/relationships/slide" Target="slides/slide60.xml"/><Relationship Id="rId18" Type="http://schemas.openxmlformats.org/officeDocument/2006/relationships/slide" Target="slides/slide171.xml"/><Relationship Id="rId3" Type="http://schemas.openxmlformats.org/officeDocument/2006/relationships/slide" Target="slides/slide20.xml"/><Relationship Id="rId21" Type="http://schemas.openxmlformats.org/officeDocument/2006/relationships/slide" Target="slides/slide174.xml"/><Relationship Id="rId7" Type="http://schemas.openxmlformats.org/officeDocument/2006/relationships/slide" Target="slides/slide24.xml"/><Relationship Id="rId12" Type="http://schemas.openxmlformats.org/officeDocument/2006/relationships/slide" Target="slides/slide58.xml"/><Relationship Id="rId17" Type="http://schemas.openxmlformats.org/officeDocument/2006/relationships/slide" Target="slides/slide170.xml"/><Relationship Id="rId2" Type="http://schemas.openxmlformats.org/officeDocument/2006/relationships/slide" Target="slides/slide16.xml"/><Relationship Id="rId16" Type="http://schemas.openxmlformats.org/officeDocument/2006/relationships/slide" Target="slides/slide169.xml"/><Relationship Id="rId20" Type="http://schemas.openxmlformats.org/officeDocument/2006/relationships/slide" Target="slides/slide173.xml"/><Relationship Id="rId1" Type="http://schemas.openxmlformats.org/officeDocument/2006/relationships/slide" Target="slides/slide6.xml"/><Relationship Id="rId6" Type="http://schemas.openxmlformats.org/officeDocument/2006/relationships/slide" Target="slides/slide23.xml"/><Relationship Id="rId11" Type="http://schemas.openxmlformats.org/officeDocument/2006/relationships/slide" Target="slides/slide55.xml"/><Relationship Id="rId5" Type="http://schemas.openxmlformats.org/officeDocument/2006/relationships/slide" Target="slides/slide22.xml"/><Relationship Id="rId15" Type="http://schemas.openxmlformats.org/officeDocument/2006/relationships/slide" Target="slides/slide168.xml"/><Relationship Id="rId23" Type="http://schemas.openxmlformats.org/officeDocument/2006/relationships/slide" Target="slides/slide180.xml"/><Relationship Id="rId10" Type="http://schemas.openxmlformats.org/officeDocument/2006/relationships/slide" Target="slides/slide40.xml"/><Relationship Id="rId19" Type="http://schemas.openxmlformats.org/officeDocument/2006/relationships/slide" Target="slides/slide172.xml"/><Relationship Id="rId4" Type="http://schemas.openxmlformats.org/officeDocument/2006/relationships/slide" Target="slides/slide21.xml"/><Relationship Id="rId9" Type="http://schemas.openxmlformats.org/officeDocument/2006/relationships/slide" Target="slides/slide39.xml"/><Relationship Id="rId14" Type="http://schemas.openxmlformats.org/officeDocument/2006/relationships/slide" Target="slides/slide97.xml"/><Relationship Id="rId22" Type="http://schemas.openxmlformats.org/officeDocument/2006/relationships/slide" Target="slides/slide17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Xavier%20Barberis\Dropbox\Documents\Xavier\FAC\Cours\Balance_of_Pay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Xavier%20Barberis\Dropbox\Documents\Xavier\FAC\Cours\Balance_of_Payme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Xavier%20Barberis\Dropbox\Documents\Xavier\FAC\Cours\Eco%20des%20BRIC.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Xavier%20Barberis\Dropbox\Documents\Xavier\FAC\Cours\Eco%20des%20BRIC.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Xavier%20Barberis\Dropbox\Documents\Xavier\FAC\Cours\Balance_of_Payments.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oleObject" Target="file:///C:\Users\Xavier%20Barberis\Dropbox\Documents\Xavier\FAC\Cours\Balance_of_Paymen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Balance des paiements Chine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'BOP Allemagne'!$A$7</c:f>
              <c:strCache>
                <c:ptCount val="1"/>
                <c:pt idx="0">
                  <c:v>Current account</c:v>
                </c:pt>
              </c:strCache>
            </c:strRef>
          </c:tx>
          <c:spPr>
            <a:solidFill>
              <a:schemeClr val="accent1"/>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Chine'!$B$7:$J$7</c:f>
              <c:numCache>
                <c:formatCode>#,##0.0</c:formatCode>
                <c:ptCount val="9"/>
                <c:pt idx="0">
                  <c:v>420568.51614354498</c:v>
                </c:pt>
                <c:pt idx="1">
                  <c:v>243256.56791961801</c:v>
                </c:pt>
                <c:pt idx="2">
                  <c:v>237810.38960795497</c:v>
                </c:pt>
                <c:pt idx="3">
                  <c:v>136096.76157755</c:v>
                </c:pt>
                <c:pt idx="4">
                  <c:v>215391.74746944199</c:v>
                </c:pt>
                <c:pt idx="5">
                  <c:v>148203.94987987701</c:v>
                </c:pt>
                <c:pt idx="6">
                  <c:v>277433.90197064698</c:v>
                </c:pt>
                <c:pt idx="7">
                  <c:v>330602.20687345898</c:v>
                </c:pt>
                <c:pt idx="8">
                  <c:v>196380.22905285499</c:v>
                </c:pt>
              </c:numCache>
            </c:numRef>
          </c:val>
          <c:extLst>
            <c:ext xmlns:c16="http://schemas.microsoft.com/office/drawing/2014/chart" uri="{C3380CC4-5D6E-409C-BE32-E72D297353CC}">
              <c16:uniqueId val="{00000000-E364-482D-87A2-999F55220797}"/>
            </c:ext>
          </c:extLst>
        </c:ser>
        <c:ser>
          <c:idx val="3"/>
          <c:order val="3"/>
          <c:tx>
            <c:strRef>
              <c:f>'BOP Allemagne'!$A$8</c:f>
              <c:strCache>
                <c:ptCount val="1"/>
                <c:pt idx="0">
                  <c:v>Goods and services</c:v>
                </c:pt>
              </c:strCache>
            </c:strRef>
          </c:tx>
          <c:spPr>
            <a:solidFill>
              <a:schemeClr val="accent4"/>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Chine'!$B$8:$J$8</c:f>
              <c:numCache>
                <c:formatCode>#,##0.0</c:formatCode>
                <c:ptCount val="9"/>
                <c:pt idx="0">
                  <c:v>348832.53315393301</c:v>
                </c:pt>
                <c:pt idx="1">
                  <c:v>220130.40136678101</c:v>
                </c:pt>
                <c:pt idx="2">
                  <c:v>223023.8717128</c:v>
                </c:pt>
                <c:pt idx="3">
                  <c:v>181903.738912673</c:v>
                </c:pt>
                <c:pt idx="4">
                  <c:v>231844.87674800202</c:v>
                </c:pt>
                <c:pt idx="5">
                  <c:v>235379.561604116</c:v>
                </c:pt>
                <c:pt idx="6">
                  <c:v>262686.57104428898</c:v>
                </c:pt>
                <c:pt idx="7">
                  <c:v>384641.71647392795</c:v>
                </c:pt>
                <c:pt idx="8">
                  <c:v>249913.89341736099</c:v>
                </c:pt>
              </c:numCache>
            </c:numRef>
          </c:val>
          <c:extLst>
            <c:ext xmlns:c16="http://schemas.microsoft.com/office/drawing/2014/chart" uri="{C3380CC4-5D6E-409C-BE32-E72D297353CC}">
              <c16:uniqueId val="{00000001-E364-482D-87A2-999F55220797}"/>
            </c:ext>
          </c:extLst>
        </c:ser>
        <c:ser>
          <c:idx val="4"/>
          <c:order val="4"/>
          <c:tx>
            <c:strRef>
              <c:f>'BOP France'!$A$8</c:f>
              <c:strCache>
                <c:ptCount val="1"/>
                <c:pt idx="0">
                  <c:v>Balance des revenus</c:v>
                </c:pt>
              </c:strCache>
            </c:strRef>
          </c:tx>
          <c:spPr>
            <a:solidFill>
              <a:schemeClr val="accent5"/>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Chine'!$B$11:$J$11</c:f>
              <c:numCache>
                <c:formatCode>#,##0.0</c:formatCode>
                <c:ptCount val="9"/>
                <c:pt idx="0">
                  <c:v>71735.982989611191</c:v>
                </c:pt>
                <c:pt idx="1">
                  <c:v>23126.166552838142</c:v>
                </c:pt>
                <c:pt idx="2">
                  <c:v>14786.517895154797</c:v>
                </c:pt>
                <c:pt idx="3">
                  <c:v>-45806.977335122603</c:v>
                </c:pt>
                <c:pt idx="4">
                  <c:v>-16453.129278561337</c:v>
                </c:pt>
                <c:pt idx="5">
                  <c:v>-87175.611724238363</c:v>
                </c:pt>
                <c:pt idx="6">
                  <c:v>14747.3309263599</c:v>
                </c:pt>
                <c:pt idx="7">
                  <c:v>-54039.509600468598</c:v>
                </c:pt>
                <c:pt idx="8">
                  <c:v>-34493.10000000002</c:v>
                </c:pt>
              </c:numCache>
            </c:numRef>
          </c:val>
          <c:extLst>
            <c:ext xmlns:c16="http://schemas.microsoft.com/office/drawing/2014/chart" uri="{C3380CC4-5D6E-409C-BE32-E72D297353CC}">
              <c16:uniqueId val="{00000002-E364-482D-87A2-999F55220797}"/>
            </c:ext>
          </c:extLst>
        </c:ser>
        <c:dLbls>
          <c:showLegendKey val="0"/>
          <c:showVal val="0"/>
          <c:showCatName val="0"/>
          <c:showSerName val="0"/>
          <c:showPercent val="0"/>
          <c:showBubbleSize val="0"/>
        </c:dLbls>
        <c:gapWidth val="150"/>
        <c:axId val="447605496"/>
        <c:axId val="445777680"/>
      </c:barChart>
      <c:lineChart>
        <c:grouping val="standard"/>
        <c:varyColors val="0"/>
        <c:ser>
          <c:idx val="1"/>
          <c:order val="1"/>
          <c:tx>
            <c:strRef>
              <c:f>'BOP France'!$A$12</c:f>
              <c:strCache>
                <c:ptCount val="1"/>
                <c:pt idx="0">
                  <c:v>Financial account (HORS RESERVE) (Si positif =&gt; flux entrants)</c:v>
                </c:pt>
              </c:strCache>
            </c:strRef>
          </c:tx>
          <c:spPr>
            <a:ln w="28575" cap="rnd">
              <a:solidFill>
                <a:schemeClr val="accent2"/>
              </a:solidFill>
              <a:round/>
            </a:ln>
            <a:effectLst/>
          </c:spPr>
          <c:marker>
            <c:symbol val="none"/>
          </c:marker>
          <c:val>
            <c:numRef>
              <c:f>'BOP Chine'!$B$15:$J$15</c:f>
              <c:numCache>
                <c:formatCode>#,##0.0</c:formatCode>
                <c:ptCount val="9"/>
                <c:pt idx="0">
                  <c:v>37074.751405187009</c:v>
                </c:pt>
                <c:pt idx="1">
                  <c:v>194493.65534778897</c:v>
                </c:pt>
                <c:pt idx="2">
                  <c:v>282234.17451200599</c:v>
                </c:pt>
                <c:pt idx="3">
                  <c:v>260024.14978067303</c:v>
                </c:pt>
                <c:pt idx="4">
                  <c:v>-36038.0915914668</c:v>
                </c:pt>
                <c:pt idx="5">
                  <c:v>343048.25231223181</c:v>
                </c:pt>
                <c:pt idx="6">
                  <c:v>-51361.035735244994</c:v>
                </c:pt>
                <c:pt idx="7">
                  <c:v>-485613.98628900701</c:v>
                </c:pt>
                <c:pt idx="8">
                  <c:v>-416992.3</c:v>
                </c:pt>
              </c:numCache>
            </c:numRef>
          </c:val>
          <c:smooth val="0"/>
          <c:extLst>
            <c:ext xmlns:c16="http://schemas.microsoft.com/office/drawing/2014/chart" uri="{C3380CC4-5D6E-409C-BE32-E72D297353CC}">
              <c16:uniqueId val="{00000003-E364-482D-87A2-999F55220797}"/>
            </c:ext>
          </c:extLst>
        </c:ser>
        <c:ser>
          <c:idx val="2"/>
          <c:order val="2"/>
          <c:tx>
            <c:strRef>
              <c:f>'BOP France'!$A$14</c:f>
              <c:strCache>
                <c:ptCount val="1"/>
                <c:pt idx="0">
                  <c:v>Direct investment (prises de participations de contrôle total ou pariel) (Si positif =&gt; flux entrants)</c:v>
                </c:pt>
              </c:strCache>
            </c:strRef>
          </c:tx>
          <c:spPr>
            <a:ln w="28575" cap="rnd">
              <a:solidFill>
                <a:schemeClr val="accent3"/>
              </a:solidFill>
              <a:round/>
            </a:ln>
            <a:effectLst/>
          </c:spPr>
          <c:marker>
            <c:symbol val="none"/>
          </c:marker>
          <c:val>
            <c:numRef>
              <c:f>'BOP Chine'!$B$17:$J$17</c:f>
              <c:numCache>
                <c:formatCode>#,##0.0</c:formatCode>
                <c:ptCount val="9"/>
                <c:pt idx="0">
                  <c:v>114792.37368187199</c:v>
                </c:pt>
                <c:pt idx="1">
                  <c:v>87167.0673695</c:v>
                </c:pt>
                <c:pt idx="2">
                  <c:v>185749.83519182101</c:v>
                </c:pt>
                <c:pt idx="3">
                  <c:v>231651.57809028699</c:v>
                </c:pt>
                <c:pt idx="4">
                  <c:v>176250.48163742002</c:v>
                </c:pt>
                <c:pt idx="5">
                  <c:v>217957.55178369401</c:v>
                </c:pt>
                <c:pt idx="6">
                  <c:v>144967.626758575</c:v>
                </c:pt>
                <c:pt idx="7">
                  <c:v>62058.344182592104</c:v>
                </c:pt>
                <c:pt idx="8">
                  <c:v>-46646.399999999994</c:v>
                </c:pt>
              </c:numCache>
            </c:numRef>
          </c:val>
          <c:smooth val="0"/>
          <c:extLst>
            <c:ext xmlns:c16="http://schemas.microsoft.com/office/drawing/2014/chart" uri="{C3380CC4-5D6E-409C-BE32-E72D297353CC}">
              <c16:uniqueId val="{00000004-E364-482D-87A2-999F55220797}"/>
            </c:ext>
          </c:extLst>
        </c:ser>
        <c:ser>
          <c:idx val="5"/>
          <c:order val="5"/>
          <c:tx>
            <c:strRef>
              <c:f>'BOP Chine'!$A$21</c:f>
              <c:strCache>
                <c:ptCount val="1"/>
                <c:pt idx="0">
                  <c:v>Variation Reserve assets</c:v>
                </c:pt>
              </c:strCache>
            </c:strRef>
          </c:tx>
          <c:spPr>
            <a:ln w="28575" cap="rnd">
              <a:solidFill>
                <a:schemeClr val="accent6"/>
              </a:solidFill>
              <a:round/>
            </a:ln>
            <a:effectLst/>
          </c:spPr>
          <c:marker>
            <c:symbol val="none"/>
          </c:marker>
          <c:val>
            <c:numRef>
              <c:f>'BOP Chine'!$B$21:$J$21</c:f>
              <c:numCache>
                <c:formatCode>#,##0.0</c:formatCode>
                <c:ptCount val="9"/>
                <c:pt idx="0">
                  <c:v>479553.28586151596</c:v>
                </c:pt>
                <c:pt idx="1">
                  <c:v>400508.41214022099</c:v>
                </c:pt>
                <c:pt idx="2">
                  <c:v>471658.58371512702</c:v>
                </c:pt>
                <c:pt idx="3">
                  <c:v>387799.21913449402</c:v>
                </c:pt>
                <c:pt idx="4">
                  <c:v>96554.7835998472</c:v>
                </c:pt>
                <c:pt idx="5">
                  <c:v>431381.90893175703</c:v>
                </c:pt>
                <c:pt idx="6">
                  <c:v>117783.550754474</c:v>
                </c:pt>
                <c:pt idx="7">
                  <c:v>-342940.99859456596</c:v>
                </c:pt>
                <c:pt idx="8">
                  <c:v>-443625</c:v>
                </c:pt>
              </c:numCache>
            </c:numRef>
          </c:val>
          <c:smooth val="0"/>
          <c:extLst>
            <c:ext xmlns:c16="http://schemas.microsoft.com/office/drawing/2014/chart" uri="{C3380CC4-5D6E-409C-BE32-E72D297353CC}">
              <c16:uniqueId val="{00000005-E364-482D-87A2-999F55220797}"/>
            </c:ext>
          </c:extLst>
        </c:ser>
        <c:dLbls>
          <c:showLegendKey val="0"/>
          <c:showVal val="0"/>
          <c:showCatName val="0"/>
          <c:showSerName val="0"/>
          <c:showPercent val="0"/>
          <c:showBubbleSize val="0"/>
        </c:dLbls>
        <c:marker val="1"/>
        <c:smooth val="0"/>
        <c:axId val="447605496"/>
        <c:axId val="445777680"/>
      </c:lineChart>
      <c:catAx>
        <c:axId val="447605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5777680"/>
        <c:crosses val="autoZero"/>
        <c:auto val="1"/>
        <c:lblAlgn val="ctr"/>
        <c:lblOffset val="100"/>
        <c:noMultiLvlLbl val="0"/>
      </c:catAx>
      <c:valAx>
        <c:axId val="4457776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7605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Balance des paiements Russie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9.9588408190549205E-2"/>
          <c:y val="8.116921054812011E-2"/>
          <c:w val="0.55261366205628792"/>
          <c:h val="0.89409778900785442"/>
        </c:manualLayout>
      </c:layout>
      <c:barChart>
        <c:barDir val="col"/>
        <c:grouping val="clustered"/>
        <c:varyColors val="0"/>
        <c:ser>
          <c:idx val="3"/>
          <c:order val="2"/>
          <c:tx>
            <c:strRef>
              <c:f>'BOP Allemagne'!$A$8</c:f>
              <c:strCache>
                <c:ptCount val="1"/>
                <c:pt idx="0">
                  <c:v>Goods and services</c:v>
                </c:pt>
              </c:strCache>
            </c:strRef>
          </c:tx>
          <c:spPr>
            <a:solidFill>
              <a:schemeClr val="accent4"/>
            </a:solidFill>
            <a:ln>
              <a:noFill/>
            </a:ln>
            <a:effectLst/>
          </c:spPr>
          <c:invertIfNegative val="0"/>
          <c:val>
            <c:numRef>
              <c:f>'BOP Russie'!$B$8:$J$8</c:f>
              <c:numCache>
                <c:formatCode>#,##0.0</c:formatCode>
                <c:ptCount val="9"/>
                <c:pt idx="0">
                  <c:v>157205.87</c:v>
                </c:pt>
                <c:pt idx="1">
                  <c:v>95630.27</c:v>
                </c:pt>
                <c:pt idx="2">
                  <c:v>120874.76</c:v>
                </c:pt>
                <c:pt idx="3">
                  <c:v>163398.06</c:v>
                </c:pt>
                <c:pt idx="4">
                  <c:v>145076.24</c:v>
                </c:pt>
                <c:pt idx="5">
                  <c:v>122306.91</c:v>
                </c:pt>
                <c:pt idx="6">
                  <c:v>133652.97</c:v>
                </c:pt>
                <c:pt idx="7">
                  <c:v>111638.08</c:v>
                </c:pt>
                <c:pt idx="8">
                  <c:v>66434.899999999994</c:v>
                </c:pt>
              </c:numCache>
            </c:numRef>
          </c:val>
          <c:extLst>
            <c:ext xmlns:c16="http://schemas.microsoft.com/office/drawing/2014/chart" uri="{C3380CC4-5D6E-409C-BE32-E72D297353CC}">
              <c16:uniqueId val="{00000000-3500-4D84-9E25-3A0AB2902ED8}"/>
            </c:ext>
          </c:extLst>
        </c:ser>
        <c:ser>
          <c:idx val="0"/>
          <c:order val="3"/>
          <c:tx>
            <c:strRef>
              <c:f>'BOP Russie'!$A$7</c:f>
              <c:strCache>
                <c:ptCount val="1"/>
                <c:pt idx="0">
                  <c:v>Current account</c:v>
                </c:pt>
              </c:strCache>
            </c:strRef>
          </c:tx>
          <c:spPr>
            <a:solidFill>
              <a:schemeClr val="accent1"/>
            </a:solidFill>
            <a:ln>
              <a:noFill/>
            </a:ln>
            <a:effectLst/>
          </c:spPr>
          <c:invertIfNegative val="0"/>
          <c:val>
            <c:numRef>
              <c:f>'BOP Russie'!$B$7:$J$7</c:f>
              <c:numCache>
                <c:formatCode>#,##0.0</c:formatCode>
                <c:ptCount val="9"/>
                <c:pt idx="0">
                  <c:v>103935.4</c:v>
                </c:pt>
                <c:pt idx="1">
                  <c:v>50383.64</c:v>
                </c:pt>
                <c:pt idx="2">
                  <c:v>67452.2</c:v>
                </c:pt>
                <c:pt idx="3">
                  <c:v>97273.94</c:v>
                </c:pt>
                <c:pt idx="4">
                  <c:v>71282.19</c:v>
                </c:pt>
                <c:pt idx="5">
                  <c:v>33428.199999999997</c:v>
                </c:pt>
                <c:pt idx="6">
                  <c:v>57512.800000000003</c:v>
                </c:pt>
                <c:pt idx="7">
                  <c:v>68999.69</c:v>
                </c:pt>
                <c:pt idx="8">
                  <c:v>25542.6</c:v>
                </c:pt>
              </c:numCache>
            </c:numRef>
          </c:val>
          <c:extLst>
            <c:ext xmlns:c16="http://schemas.microsoft.com/office/drawing/2014/chart" uri="{C3380CC4-5D6E-409C-BE32-E72D297353CC}">
              <c16:uniqueId val="{00000001-3500-4D84-9E25-3A0AB2902ED8}"/>
            </c:ext>
          </c:extLst>
        </c:ser>
        <c:ser>
          <c:idx val="4"/>
          <c:order val="4"/>
          <c:tx>
            <c:strRef>
              <c:f>'BOP Bresil'!$A$11</c:f>
              <c:strCache>
                <c:ptCount val="1"/>
                <c:pt idx="0">
                  <c:v>Balance des revenus (Essentiellement transferts des travailleurs expatriés)</c:v>
                </c:pt>
              </c:strCache>
            </c:strRef>
          </c:tx>
          <c:spPr>
            <a:solidFill>
              <a:schemeClr val="accent5"/>
            </a:solidFill>
            <a:ln>
              <a:noFill/>
            </a:ln>
            <a:effectLst/>
          </c:spPr>
          <c:invertIfNegative val="0"/>
          <c:val>
            <c:numRef>
              <c:f>'BOP Russie'!$B$11:$J$11</c:f>
              <c:numCache>
                <c:formatCode>#,##0.0</c:formatCode>
                <c:ptCount val="9"/>
                <c:pt idx="0">
                  <c:v>-53270.47</c:v>
                </c:pt>
                <c:pt idx="1">
                  <c:v>-45246.62</c:v>
                </c:pt>
                <c:pt idx="2">
                  <c:v>-53422.57</c:v>
                </c:pt>
                <c:pt idx="3">
                  <c:v>-66124.13</c:v>
                </c:pt>
                <c:pt idx="4">
                  <c:v>-73794.05</c:v>
                </c:pt>
                <c:pt idx="5">
                  <c:v>-88878.71</c:v>
                </c:pt>
                <c:pt idx="6">
                  <c:v>-76140.179999999993</c:v>
                </c:pt>
                <c:pt idx="7">
                  <c:v>-42638.38</c:v>
                </c:pt>
                <c:pt idx="8">
                  <c:v>-40892.299999999996</c:v>
                </c:pt>
              </c:numCache>
            </c:numRef>
          </c:val>
          <c:extLst>
            <c:ext xmlns:c16="http://schemas.microsoft.com/office/drawing/2014/chart" uri="{C3380CC4-5D6E-409C-BE32-E72D297353CC}">
              <c16:uniqueId val="{00000002-3500-4D84-9E25-3A0AB2902ED8}"/>
            </c:ext>
          </c:extLst>
        </c:ser>
        <c:dLbls>
          <c:showLegendKey val="0"/>
          <c:showVal val="0"/>
          <c:showCatName val="0"/>
          <c:showSerName val="0"/>
          <c:showPercent val="0"/>
          <c:showBubbleSize val="0"/>
        </c:dLbls>
        <c:gapWidth val="150"/>
        <c:axId val="447605496"/>
        <c:axId val="445777680"/>
      </c:barChart>
      <c:lineChart>
        <c:grouping val="standard"/>
        <c:varyColors val="0"/>
        <c:ser>
          <c:idx val="1"/>
          <c:order val="0"/>
          <c:tx>
            <c:strRef>
              <c:f>'BOP France'!$A$12</c:f>
              <c:strCache>
                <c:ptCount val="1"/>
                <c:pt idx="0">
                  <c:v>Financial account (HORS RESERVE) (Si positif =&gt; flux entrants)</c:v>
                </c:pt>
              </c:strCache>
            </c:strRef>
          </c:tx>
          <c:spPr>
            <a:ln w="28575" cap="rnd">
              <a:solidFill>
                <a:schemeClr val="accent2"/>
              </a:solidFill>
              <a:round/>
            </a:ln>
            <a:effectLst/>
          </c:spPr>
          <c:marker>
            <c:symbol val="none"/>
          </c:marker>
          <c:cat>
            <c:strRef>
              <c:f>'BOP Russie'!$B$6:$J$6</c:f>
              <c:strCache>
                <c:ptCount val="9"/>
                <c:pt idx="0">
                  <c:v>2008</c:v>
                </c:pt>
                <c:pt idx="1">
                  <c:v>2009</c:v>
                </c:pt>
                <c:pt idx="2">
                  <c:v>2010</c:v>
                </c:pt>
                <c:pt idx="3">
                  <c:v>2011</c:v>
                </c:pt>
                <c:pt idx="4">
                  <c:v>2012</c:v>
                </c:pt>
                <c:pt idx="5">
                  <c:v>2013</c:v>
                </c:pt>
                <c:pt idx="6">
                  <c:v>2014</c:v>
                </c:pt>
                <c:pt idx="7">
                  <c:v>2015</c:v>
                </c:pt>
                <c:pt idx="8">
                  <c:v>2016</c:v>
                </c:pt>
              </c:strCache>
            </c:strRef>
          </c:cat>
          <c:val>
            <c:numRef>
              <c:f>'BOP Russie'!$B$15:$J$15</c:f>
              <c:numCache>
                <c:formatCode>#,##0.0</c:formatCode>
                <c:ptCount val="9"/>
                <c:pt idx="0">
                  <c:v>-139617.0100000001</c:v>
                </c:pt>
                <c:pt idx="1">
                  <c:v>-28157.151034856161</c:v>
                </c:pt>
                <c:pt idx="2">
                  <c:v>-21528.739999999998</c:v>
                </c:pt>
                <c:pt idx="3">
                  <c:v>-76118.070000000007</c:v>
                </c:pt>
                <c:pt idx="4">
                  <c:v>-25674.92</c:v>
                </c:pt>
                <c:pt idx="5">
                  <c:v>-46212.86</c:v>
                </c:pt>
                <c:pt idx="6">
                  <c:v>-131048.50000000031</c:v>
                </c:pt>
                <c:pt idx="7">
                  <c:v>-70852.49000000002</c:v>
                </c:pt>
                <c:pt idx="8">
                  <c:v>-11940.8</c:v>
                </c:pt>
              </c:numCache>
            </c:numRef>
          </c:val>
          <c:smooth val="0"/>
          <c:extLst>
            <c:ext xmlns:c16="http://schemas.microsoft.com/office/drawing/2014/chart" uri="{C3380CC4-5D6E-409C-BE32-E72D297353CC}">
              <c16:uniqueId val="{00000003-3500-4D84-9E25-3A0AB2902ED8}"/>
            </c:ext>
          </c:extLst>
        </c:ser>
        <c:ser>
          <c:idx val="2"/>
          <c:order val="1"/>
          <c:tx>
            <c:strRef>
              <c:f>'BOP France'!$A$14</c:f>
              <c:strCache>
                <c:ptCount val="1"/>
                <c:pt idx="0">
                  <c:v>Direct investment (prises de participations de contrôle total ou pariel) (Si positif =&gt; flux entrants)</c:v>
                </c:pt>
              </c:strCache>
            </c:strRef>
          </c:tx>
          <c:spPr>
            <a:ln w="28575" cap="rnd">
              <a:solidFill>
                <a:schemeClr val="accent3"/>
              </a:solidFill>
              <a:round/>
            </a:ln>
            <a:effectLst/>
          </c:spPr>
          <c:marker>
            <c:symbol val="none"/>
          </c:marker>
          <c:cat>
            <c:strRef>
              <c:f>'BOP Russie'!$B$6:$J$6</c:f>
              <c:strCache>
                <c:ptCount val="9"/>
                <c:pt idx="0">
                  <c:v>2008</c:v>
                </c:pt>
                <c:pt idx="1">
                  <c:v>2009</c:v>
                </c:pt>
                <c:pt idx="2">
                  <c:v>2010</c:v>
                </c:pt>
                <c:pt idx="3">
                  <c:v>2011</c:v>
                </c:pt>
                <c:pt idx="4">
                  <c:v>2012</c:v>
                </c:pt>
                <c:pt idx="5">
                  <c:v>2013</c:v>
                </c:pt>
                <c:pt idx="6">
                  <c:v>2014</c:v>
                </c:pt>
                <c:pt idx="7">
                  <c:v>2015</c:v>
                </c:pt>
                <c:pt idx="8">
                  <c:v>2016</c:v>
                </c:pt>
              </c:strCache>
            </c:strRef>
          </c:cat>
          <c:val>
            <c:numRef>
              <c:f>'BOP Russie'!$B$17:$J$17</c:f>
              <c:numCache>
                <c:formatCode>#,##0.0</c:formatCode>
                <c:ptCount val="9"/>
                <c:pt idx="0">
                  <c:v>19120.29</c:v>
                </c:pt>
                <c:pt idx="1">
                  <c:v>-6697.43</c:v>
                </c:pt>
                <c:pt idx="2">
                  <c:v>-9448.5</c:v>
                </c:pt>
                <c:pt idx="3">
                  <c:v>-11767.16</c:v>
                </c:pt>
                <c:pt idx="4">
                  <c:v>1765.14</c:v>
                </c:pt>
                <c:pt idx="5">
                  <c:v>-17287.63</c:v>
                </c:pt>
                <c:pt idx="6">
                  <c:v>-35050.879999999997</c:v>
                </c:pt>
                <c:pt idx="7">
                  <c:v>-15710.01</c:v>
                </c:pt>
                <c:pt idx="8">
                  <c:v>10224.600000000002</c:v>
                </c:pt>
              </c:numCache>
            </c:numRef>
          </c:val>
          <c:smooth val="0"/>
          <c:extLst>
            <c:ext xmlns:c16="http://schemas.microsoft.com/office/drawing/2014/chart" uri="{C3380CC4-5D6E-409C-BE32-E72D297353CC}">
              <c16:uniqueId val="{00000004-3500-4D84-9E25-3A0AB2902ED8}"/>
            </c:ext>
          </c:extLst>
        </c:ser>
        <c:ser>
          <c:idx val="5"/>
          <c:order val="5"/>
          <c:tx>
            <c:strRef>
              <c:f>'BOP Russie'!$A$21</c:f>
              <c:strCache>
                <c:ptCount val="1"/>
                <c:pt idx="0">
                  <c:v>Variation Reserve assets</c:v>
                </c:pt>
              </c:strCache>
            </c:strRef>
          </c:tx>
          <c:spPr>
            <a:ln w="28575" cap="rnd">
              <a:solidFill>
                <a:schemeClr val="accent6"/>
              </a:solidFill>
              <a:round/>
            </a:ln>
            <a:effectLst/>
          </c:spPr>
          <c:marker>
            <c:symbol val="none"/>
          </c:marker>
          <c:cat>
            <c:strRef>
              <c:f>'BOP Russie'!$B$6:$J$6</c:f>
              <c:strCache>
                <c:ptCount val="9"/>
                <c:pt idx="0">
                  <c:v>2008</c:v>
                </c:pt>
                <c:pt idx="1">
                  <c:v>2009</c:v>
                </c:pt>
                <c:pt idx="2">
                  <c:v>2010</c:v>
                </c:pt>
                <c:pt idx="3">
                  <c:v>2011</c:v>
                </c:pt>
                <c:pt idx="4">
                  <c:v>2012</c:v>
                </c:pt>
                <c:pt idx="5">
                  <c:v>2013</c:v>
                </c:pt>
                <c:pt idx="6">
                  <c:v>2014</c:v>
                </c:pt>
                <c:pt idx="7">
                  <c:v>2015</c:v>
                </c:pt>
                <c:pt idx="8">
                  <c:v>2016</c:v>
                </c:pt>
              </c:strCache>
            </c:strRef>
          </c:cat>
          <c:val>
            <c:numRef>
              <c:f>'BOP Russie'!$B$21:$J$21</c:f>
              <c:numCache>
                <c:formatCode>#,##0.0</c:formatCode>
                <c:ptCount val="9"/>
                <c:pt idx="0">
                  <c:v>-38918.792838670095</c:v>
                </c:pt>
                <c:pt idx="1">
                  <c:v>3363.1343916154401</c:v>
                </c:pt>
                <c:pt idx="2">
                  <c:v>36749.220491754306</c:v>
                </c:pt>
                <c:pt idx="3">
                  <c:v>12638.1886810614</c:v>
                </c:pt>
                <c:pt idx="4">
                  <c:v>30019.584333669998</c:v>
                </c:pt>
                <c:pt idx="5">
                  <c:v>-22078.085210518799</c:v>
                </c:pt>
                <c:pt idx="6">
                  <c:v>-107545.881269666</c:v>
                </c:pt>
                <c:pt idx="7">
                  <c:v>1701.9618188070801</c:v>
                </c:pt>
                <c:pt idx="8">
                  <c:v>8241.6</c:v>
                </c:pt>
              </c:numCache>
            </c:numRef>
          </c:val>
          <c:smooth val="0"/>
          <c:extLst>
            <c:ext xmlns:c16="http://schemas.microsoft.com/office/drawing/2014/chart" uri="{C3380CC4-5D6E-409C-BE32-E72D297353CC}">
              <c16:uniqueId val="{00000005-3500-4D84-9E25-3A0AB2902ED8}"/>
            </c:ext>
          </c:extLst>
        </c:ser>
        <c:dLbls>
          <c:showLegendKey val="0"/>
          <c:showVal val="0"/>
          <c:showCatName val="0"/>
          <c:showSerName val="0"/>
          <c:showPercent val="0"/>
          <c:showBubbleSize val="0"/>
        </c:dLbls>
        <c:marker val="1"/>
        <c:smooth val="0"/>
        <c:axId val="447605496"/>
        <c:axId val="445777680"/>
      </c:lineChart>
      <c:catAx>
        <c:axId val="447605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5777680"/>
        <c:crosses val="autoZero"/>
        <c:auto val="1"/>
        <c:lblAlgn val="ctr"/>
        <c:lblOffset val="100"/>
        <c:noMultiLvlLbl val="0"/>
      </c:catAx>
      <c:valAx>
        <c:axId val="4457776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7605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FR"/>
              <a:t>INDE (source data.lesechos.fr)</a:t>
            </a:r>
          </a:p>
        </c:rich>
      </c:tx>
      <c:overlay val="0"/>
    </c:title>
    <c:autoTitleDeleted val="0"/>
    <c:plotArea>
      <c:layout/>
      <c:barChart>
        <c:barDir val="col"/>
        <c:grouping val="clustered"/>
        <c:varyColors val="0"/>
        <c:ser>
          <c:idx val="0"/>
          <c:order val="0"/>
          <c:tx>
            <c:strRef>
              <c:f>Inde!$B$1</c:f>
              <c:strCache>
                <c:ptCount val="1"/>
                <c:pt idx="0">
                  <c:v>Inflation</c:v>
                </c:pt>
              </c:strCache>
            </c:strRef>
          </c:tx>
          <c:invertIfNegative val="0"/>
          <c:cat>
            <c:strRef>
              <c:f>Inde!$A$2:$A$15</c:f>
              <c:strCache>
                <c:ptCount val="14"/>
                <c:pt idx="0">
                  <c:v>Jan. 2004</c:v>
                </c:pt>
                <c:pt idx="1">
                  <c:v>Jan. 2005</c:v>
                </c:pt>
                <c:pt idx="2">
                  <c:v>Jan. 2006</c:v>
                </c:pt>
                <c:pt idx="3">
                  <c:v>Jan. 2007</c:v>
                </c:pt>
                <c:pt idx="4">
                  <c:v>Jan. 2008</c:v>
                </c:pt>
                <c:pt idx="5">
                  <c:v>Jan. 2009</c:v>
                </c:pt>
                <c:pt idx="6">
                  <c:v>Jan. 2010</c:v>
                </c:pt>
                <c:pt idx="7">
                  <c:v>Jan. 2011</c:v>
                </c:pt>
                <c:pt idx="8">
                  <c:v>Jan. 2012</c:v>
                </c:pt>
                <c:pt idx="9">
                  <c:v>Jan. 2013</c:v>
                </c:pt>
                <c:pt idx="10">
                  <c:v>Jan. 2014</c:v>
                </c:pt>
                <c:pt idx="11">
                  <c:v>Jan. 2015</c:v>
                </c:pt>
                <c:pt idx="12">
                  <c:v>Jan. 2016</c:v>
                </c:pt>
                <c:pt idx="13">
                  <c:v>Jan. 2017</c:v>
                </c:pt>
              </c:strCache>
            </c:strRef>
          </c:cat>
          <c:val>
            <c:numRef>
              <c:f>Inde!$B$2:$B$15</c:f>
              <c:numCache>
                <c:formatCode>0.00</c:formatCode>
                <c:ptCount val="14"/>
                <c:pt idx="0">
                  <c:v>4.3</c:v>
                </c:pt>
                <c:pt idx="1">
                  <c:v>4.4000000000000004</c:v>
                </c:pt>
                <c:pt idx="2">
                  <c:v>4.4000000000000004</c:v>
                </c:pt>
                <c:pt idx="3">
                  <c:v>6.7</c:v>
                </c:pt>
                <c:pt idx="4">
                  <c:v>5.5</c:v>
                </c:pt>
                <c:pt idx="5">
                  <c:v>10.4</c:v>
                </c:pt>
                <c:pt idx="6">
                  <c:v>16.2</c:v>
                </c:pt>
                <c:pt idx="7">
                  <c:v>9.3000000000000007</c:v>
                </c:pt>
                <c:pt idx="8">
                  <c:v>5.3</c:v>
                </c:pt>
                <c:pt idx="9">
                  <c:v>11.6</c:v>
                </c:pt>
                <c:pt idx="10">
                  <c:v>7.2</c:v>
                </c:pt>
                <c:pt idx="11">
                  <c:v>4.4000000000000004</c:v>
                </c:pt>
                <c:pt idx="12">
                  <c:v>4.9000000000000004</c:v>
                </c:pt>
                <c:pt idx="13">
                  <c:v>2.23</c:v>
                </c:pt>
              </c:numCache>
            </c:numRef>
          </c:val>
          <c:extLst>
            <c:ext xmlns:c16="http://schemas.microsoft.com/office/drawing/2014/chart" uri="{C3380CC4-5D6E-409C-BE32-E72D297353CC}">
              <c16:uniqueId val="{00000000-DC73-4CBB-8CA1-E1375E03739C}"/>
            </c:ext>
          </c:extLst>
        </c:ser>
        <c:ser>
          <c:idx val="1"/>
          <c:order val="1"/>
          <c:tx>
            <c:strRef>
              <c:f>Inde!$C$1</c:f>
              <c:strCache>
                <c:ptCount val="1"/>
                <c:pt idx="0">
                  <c:v>Croissance</c:v>
                </c:pt>
              </c:strCache>
            </c:strRef>
          </c:tx>
          <c:invertIfNegative val="0"/>
          <c:cat>
            <c:strRef>
              <c:f>Inde!$A$2:$A$15</c:f>
              <c:strCache>
                <c:ptCount val="14"/>
                <c:pt idx="0">
                  <c:v>Jan. 2004</c:v>
                </c:pt>
                <c:pt idx="1">
                  <c:v>Jan. 2005</c:v>
                </c:pt>
                <c:pt idx="2">
                  <c:v>Jan. 2006</c:v>
                </c:pt>
                <c:pt idx="3">
                  <c:v>Jan. 2007</c:v>
                </c:pt>
                <c:pt idx="4">
                  <c:v>Jan. 2008</c:v>
                </c:pt>
                <c:pt idx="5">
                  <c:v>Jan. 2009</c:v>
                </c:pt>
                <c:pt idx="6">
                  <c:v>Jan. 2010</c:v>
                </c:pt>
                <c:pt idx="7">
                  <c:v>Jan. 2011</c:v>
                </c:pt>
                <c:pt idx="8">
                  <c:v>Jan. 2012</c:v>
                </c:pt>
                <c:pt idx="9">
                  <c:v>Jan. 2013</c:v>
                </c:pt>
                <c:pt idx="10">
                  <c:v>Jan. 2014</c:v>
                </c:pt>
                <c:pt idx="11">
                  <c:v>Jan. 2015</c:v>
                </c:pt>
                <c:pt idx="12">
                  <c:v>Jan. 2016</c:v>
                </c:pt>
                <c:pt idx="13">
                  <c:v>Jan. 2017</c:v>
                </c:pt>
              </c:strCache>
            </c:strRef>
          </c:cat>
          <c:val>
            <c:numRef>
              <c:f>Inde!$C$2:$C$15</c:f>
              <c:numCache>
                <c:formatCode>General</c:formatCode>
                <c:ptCount val="14"/>
                <c:pt idx="0">
                  <c:v>8.6999999999999993</c:v>
                </c:pt>
                <c:pt idx="1">
                  <c:v>9.1</c:v>
                </c:pt>
                <c:pt idx="2">
                  <c:v>10.1</c:v>
                </c:pt>
                <c:pt idx="3">
                  <c:v>9.6</c:v>
                </c:pt>
                <c:pt idx="4">
                  <c:v>9</c:v>
                </c:pt>
                <c:pt idx="5">
                  <c:v>0.3</c:v>
                </c:pt>
                <c:pt idx="6">
                  <c:v>13</c:v>
                </c:pt>
                <c:pt idx="7">
                  <c:v>10</c:v>
                </c:pt>
                <c:pt idx="8">
                  <c:v>5.3</c:v>
                </c:pt>
                <c:pt idx="9">
                  <c:v>4.5</c:v>
                </c:pt>
                <c:pt idx="10">
                  <c:v>5.8</c:v>
                </c:pt>
                <c:pt idx="11">
                  <c:v>7.2</c:v>
                </c:pt>
                <c:pt idx="12">
                  <c:v>7.6</c:v>
                </c:pt>
                <c:pt idx="13">
                  <c:v>7.1</c:v>
                </c:pt>
              </c:numCache>
            </c:numRef>
          </c:val>
          <c:extLst>
            <c:ext xmlns:c16="http://schemas.microsoft.com/office/drawing/2014/chart" uri="{C3380CC4-5D6E-409C-BE32-E72D297353CC}">
              <c16:uniqueId val="{00000001-DC73-4CBB-8CA1-E1375E03739C}"/>
            </c:ext>
          </c:extLst>
        </c:ser>
        <c:dLbls>
          <c:showLegendKey val="0"/>
          <c:showVal val="0"/>
          <c:showCatName val="0"/>
          <c:showSerName val="0"/>
          <c:showPercent val="0"/>
          <c:showBubbleSize val="0"/>
        </c:dLbls>
        <c:gapWidth val="150"/>
        <c:axId val="223860224"/>
        <c:axId val="223861760"/>
      </c:barChart>
      <c:lineChart>
        <c:grouping val="standard"/>
        <c:varyColors val="0"/>
        <c:ser>
          <c:idx val="3"/>
          <c:order val="2"/>
          <c:tx>
            <c:strRef>
              <c:f>Inde!$H$1</c:f>
              <c:strCache>
                <c:ptCount val="1"/>
                <c:pt idx="0">
                  <c:v>Deficits publics (% PIB)</c:v>
                </c:pt>
              </c:strCache>
            </c:strRef>
          </c:tx>
          <c:marker>
            <c:symbol val="none"/>
          </c:marker>
          <c:val>
            <c:numRef>
              <c:f>Inde!$H$2:$H$15</c:f>
              <c:numCache>
                <c:formatCode>0.00</c:formatCode>
                <c:ptCount val="14"/>
                <c:pt idx="0">
                  <c:v>-8.6</c:v>
                </c:pt>
                <c:pt idx="1">
                  <c:v>-7.4</c:v>
                </c:pt>
                <c:pt idx="2">
                  <c:v>-6.7</c:v>
                </c:pt>
                <c:pt idx="3">
                  <c:v>-5.7</c:v>
                </c:pt>
                <c:pt idx="4">
                  <c:v>-4</c:v>
                </c:pt>
                <c:pt idx="5">
                  <c:v>-7.1</c:v>
                </c:pt>
                <c:pt idx="6">
                  <c:v>-9.6</c:v>
                </c:pt>
                <c:pt idx="7">
                  <c:v>-7.4</c:v>
                </c:pt>
                <c:pt idx="8">
                  <c:v>-7.4</c:v>
                </c:pt>
                <c:pt idx="9">
                  <c:v>-7.5</c:v>
                </c:pt>
                <c:pt idx="10">
                  <c:v>-7.1</c:v>
                </c:pt>
                <c:pt idx="11">
                  <c:v>-5.9</c:v>
                </c:pt>
                <c:pt idx="12">
                  <c:v>-4</c:v>
                </c:pt>
                <c:pt idx="13" formatCode="General">
                  <c:v>-3.5</c:v>
                </c:pt>
              </c:numCache>
            </c:numRef>
          </c:val>
          <c:smooth val="0"/>
          <c:extLst>
            <c:ext xmlns:c16="http://schemas.microsoft.com/office/drawing/2014/chart" uri="{C3380CC4-5D6E-409C-BE32-E72D297353CC}">
              <c16:uniqueId val="{00000002-DC73-4CBB-8CA1-E1375E03739C}"/>
            </c:ext>
          </c:extLst>
        </c:ser>
        <c:ser>
          <c:idx val="4"/>
          <c:order val="3"/>
          <c:tx>
            <c:strRef>
              <c:f>Inde!$G$1</c:f>
              <c:strCache>
                <c:ptCount val="1"/>
                <c:pt idx="0">
                  <c:v>Balance courante ( Dizaine de Mds $)</c:v>
                </c:pt>
              </c:strCache>
            </c:strRef>
          </c:tx>
          <c:marker>
            <c:symbol val="none"/>
          </c:marker>
          <c:val>
            <c:numRef>
              <c:f>Inde!$G$2:$G$15</c:f>
              <c:numCache>
                <c:formatCode>0.00</c:formatCode>
                <c:ptCount val="14"/>
                <c:pt idx="0">
                  <c:v>1.4083000000000001</c:v>
                </c:pt>
                <c:pt idx="1">
                  <c:v>-0.24700000000000003</c:v>
                </c:pt>
                <c:pt idx="2">
                  <c:v>-0.99019999999999997</c:v>
                </c:pt>
                <c:pt idx="3">
                  <c:v>-0.95649999999999991</c:v>
                </c:pt>
                <c:pt idx="4">
                  <c:v>-1.5736000000000001</c:v>
                </c:pt>
                <c:pt idx="5">
                  <c:v>-2.7913000000000001</c:v>
                </c:pt>
                <c:pt idx="6">
                  <c:v>-3.8182</c:v>
                </c:pt>
                <c:pt idx="7">
                  <c:v>-4.5945999999999998</c:v>
                </c:pt>
                <c:pt idx="8">
                  <c:v>-7.8153999999999995</c:v>
                </c:pt>
                <c:pt idx="9">
                  <c:v>-8.8163</c:v>
                </c:pt>
                <c:pt idx="10">
                  <c:v>-3.2397</c:v>
                </c:pt>
                <c:pt idx="11">
                  <c:v>-3</c:v>
                </c:pt>
                <c:pt idx="12">
                  <c:v>-1.5</c:v>
                </c:pt>
                <c:pt idx="13">
                  <c:v>-1.2</c:v>
                </c:pt>
              </c:numCache>
            </c:numRef>
          </c:val>
          <c:smooth val="0"/>
          <c:extLst>
            <c:ext xmlns:c16="http://schemas.microsoft.com/office/drawing/2014/chart" uri="{C3380CC4-5D6E-409C-BE32-E72D297353CC}">
              <c16:uniqueId val="{00000003-DC73-4CBB-8CA1-E1375E03739C}"/>
            </c:ext>
          </c:extLst>
        </c:ser>
        <c:dLbls>
          <c:showLegendKey val="0"/>
          <c:showVal val="0"/>
          <c:showCatName val="0"/>
          <c:showSerName val="0"/>
          <c:showPercent val="0"/>
          <c:showBubbleSize val="0"/>
        </c:dLbls>
        <c:marker val="1"/>
        <c:smooth val="0"/>
        <c:axId val="223860224"/>
        <c:axId val="223861760"/>
      </c:lineChart>
      <c:catAx>
        <c:axId val="223860224"/>
        <c:scaling>
          <c:orientation val="minMax"/>
        </c:scaling>
        <c:delete val="0"/>
        <c:axPos val="b"/>
        <c:numFmt formatCode="General" sourceLinked="0"/>
        <c:majorTickMark val="none"/>
        <c:minorTickMark val="none"/>
        <c:tickLblPos val="nextTo"/>
        <c:crossAx val="223861760"/>
        <c:crosses val="autoZero"/>
        <c:auto val="1"/>
        <c:lblAlgn val="ctr"/>
        <c:lblOffset val="100"/>
        <c:noMultiLvlLbl val="0"/>
      </c:catAx>
      <c:valAx>
        <c:axId val="223861760"/>
        <c:scaling>
          <c:orientation val="minMax"/>
        </c:scaling>
        <c:delete val="0"/>
        <c:axPos val="l"/>
        <c:majorGridlines/>
        <c:numFmt formatCode="0.00" sourceLinked="1"/>
        <c:majorTickMark val="none"/>
        <c:minorTickMark val="none"/>
        <c:tickLblPos val="nextTo"/>
        <c:spPr>
          <a:ln w="9525">
            <a:noFill/>
          </a:ln>
        </c:spPr>
        <c:crossAx val="223860224"/>
        <c:crosses val="autoZero"/>
        <c:crossBetween val="between"/>
      </c:valAx>
    </c:plotArea>
    <c:legend>
      <c:legendPos val="b"/>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FR"/>
              <a:t>Brésil</a:t>
            </a:r>
          </a:p>
        </c:rich>
      </c:tx>
      <c:overlay val="0"/>
    </c:title>
    <c:autoTitleDeleted val="0"/>
    <c:plotArea>
      <c:layout/>
      <c:barChart>
        <c:barDir val="col"/>
        <c:grouping val="clustered"/>
        <c:varyColors val="0"/>
        <c:ser>
          <c:idx val="0"/>
          <c:order val="0"/>
          <c:tx>
            <c:strRef>
              <c:f>Brésil!$B$1</c:f>
              <c:strCache>
                <c:ptCount val="1"/>
                <c:pt idx="0">
                  <c:v>Croissance (%PIB)</c:v>
                </c:pt>
              </c:strCache>
            </c:strRef>
          </c:tx>
          <c:invertIfNegative val="0"/>
          <c:cat>
            <c:strRef>
              <c:f>Brésil!$A$2:$A$16</c:f>
              <c:strCache>
                <c:ptCount val="15"/>
                <c:pt idx="0">
                  <c:v>Jan. 2003</c:v>
                </c:pt>
                <c:pt idx="1">
                  <c:v>Jan. 2004</c:v>
                </c:pt>
                <c:pt idx="2">
                  <c:v>Jan. 2005</c:v>
                </c:pt>
                <c:pt idx="3">
                  <c:v>Jan. 2006</c:v>
                </c:pt>
                <c:pt idx="4">
                  <c:v>Jan. 2007</c:v>
                </c:pt>
                <c:pt idx="5">
                  <c:v>Jan. 2008</c:v>
                </c:pt>
                <c:pt idx="6">
                  <c:v>Jan. 2009</c:v>
                </c:pt>
                <c:pt idx="7">
                  <c:v>Jan. 2010</c:v>
                </c:pt>
                <c:pt idx="8">
                  <c:v>Jan. 2011</c:v>
                </c:pt>
                <c:pt idx="9">
                  <c:v>Jan. 2012</c:v>
                </c:pt>
                <c:pt idx="10">
                  <c:v>Jan. 2013</c:v>
                </c:pt>
                <c:pt idx="11">
                  <c:v>Jan. 2014</c:v>
                </c:pt>
                <c:pt idx="12">
                  <c:v>Jan. 2015</c:v>
                </c:pt>
                <c:pt idx="13">
                  <c:v>Jan. 2016</c:v>
                </c:pt>
                <c:pt idx="14">
                  <c:v>Jan. 2017</c:v>
                </c:pt>
              </c:strCache>
            </c:strRef>
          </c:cat>
          <c:val>
            <c:numRef>
              <c:f>Brésil!$B$2:$B$16</c:f>
              <c:numCache>
                <c:formatCode>0.00</c:formatCode>
                <c:ptCount val="15"/>
                <c:pt idx="0">
                  <c:v>2.2999999999999998</c:v>
                </c:pt>
                <c:pt idx="1">
                  <c:v>4.0999999999999996</c:v>
                </c:pt>
                <c:pt idx="2">
                  <c:v>4</c:v>
                </c:pt>
                <c:pt idx="3">
                  <c:v>4.2</c:v>
                </c:pt>
                <c:pt idx="4">
                  <c:v>5.2</c:v>
                </c:pt>
                <c:pt idx="5">
                  <c:v>6.3</c:v>
                </c:pt>
                <c:pt idx="6">
                  <c:v>-2.4</c:v>
                </c:pt>
                <c:pt idx="7">
                  <c:v>9.1</c:v>
                </c:pt>
                <c:pt idx="8">
                  <c:v>4.0999999999999996</c:v>
                </c:pt>
                <c:pt idx="9">
                  <c:v>0.7</c:v>
                </c:pt>
                <c:pt idx="10">
                  <c:v>1.9</c:v>
                </c:pt>
                <c:pt idx="11">
                  <c:v>1.8</c:v>
                </c:pt>
                <c:pt idx="12">
                  <c:v>-2.4</c:v>
                </c:pt>
                <c:pt idx="13">
                  <c:v>-3.8</c:v>
                </c:pt>
                <c:pt idx="14">
                  <c:v>-3.6</c:v>
                </c:pt>
              </c:numCache>
            </c:numRef>
          </c:val>
          <c:extLst>
            <c:ext xmlns:c16="http://schemas.microsoft.com/office/drawing/2014/chart" uri="{C3380CC4-5D6E-409C-BE32-E72D297353CC}">
              <c16:uniqueId val="{00000000-27B7-43FF-9858-1C0D267C3CC7}"/>
            </c:ext>
          </c:extLst>
        </c:ser>
        <c:ser>
          <c:idx val="1"/>
          <c:order val="1"/>
          <c:tx>
            <c:strRef>
              <c:f>Brésil!$C$1</c:f>
              <c:strCache>
                <c:ptCount val="1"/>
                <c:pt idx="0">
                  <c:v>Infaltion (%)</c:v>
                </c:pt>
              </c:strCache>
            </c:strRef>
          </c:tx>
          <c:invertIfNegative val="0"/>
          <c:cat>
            <c:strRef>
              <c:f>Brésil!$A$2:$A$16</c:f>
              <c:strCache>
                <c:ptCount val="15"/>
                <c:pt idx="0">
                  <c:v>Jan. 2003</c:v>
                </c:pt>
                <c:pt idx="1">
                  <c:v>Jan. 2004</c:v>
                </c:pt>
                <c:pt idx="2">
                  <c:v>Jan. 2005</c:v>
                </c:pt>
                <c:pt idx="3">
                  <c:v>Jan. 2006</c:v>
                </c:pt>
                <c:pt idx="4">
                  <c:v>Jan. 2007</c:v>
                </c:pt>
                <c:pt idx="5">
                  <c:v>Jan. 2008</c:v>
                </c:pt>
                <c:pt idx="6">
                  <c:v>Jan. 2009</c:v>
                </c:pt>
                <c:pt idx="7">
                  <c:v>Jan. 2010</c:v>
                </c:pt>
                <c:pt idx="8">
                  <c:v>Jan. 2011</c:v>
                </c:pt>
                <c:pt idx="9">
                  <c:v>Jan. 2012</c:v>
                </c:pt>
                <c:pt idx="10">
                  <c:v>Jan. 2013</c:v>
                </c:pt>
                <c:pt idx="11">
                  <c:v>Jan. 2014</c:v>
                </c:pt>
                <c:pt idx="12">
                  <c:v>Jan. 2015</c:v>
                </c:pt>
                <c:pt idx="13">
                  <c:v>Jan. 2016</c:v>
                </c:pt>
                <c:pt idx="14">
                  <c:v>Jan. 2017</c:v>
                </c:pt>
              </c:strCache>
            </c:strRef>
          </c:cat>
          <c:val>
            <c:numRef>
              <c:f>Brésil!$C$2:$C$16</c:f>
              <c:numCache>
                <c:formatCode>General</c:formatCode>
                <c:ptCount val="15"/>
                <c:pt idx="1">
                  <c:v>7.7</c:v>
                </c:pt>
                <c:pt idx="2">
                  <c:v>7.4</c:v>
                </c:pt>
                <c:pt idx="3">
                  <c:v>5.7</c:v>
                </c:pt>
                <c:pt idx="4">
                  <c:v>3</c:v>
                </c:pt>
                <c:pt idx="5">
                  <c:v>4.5999999999999996</c:v>
                </c:pt>
                <c:pt idx="6">
                  <c:v>5.8</c:v>
                </c:pt>
                <c:pt idx="7">
                  <c:v>4.5999999999999996</c:v>
                </c:pt>
                <c:pt idx="8">
                  <c:v>6</c:v>
                </c:pt>
                <c:pt idx="9">
                  <c:v>6.2</c:v>
                </c:pt>
                <c:pt idx="10">
                  <c:v>6.2</c:v>
                </c:pt>
                <c:pt idx="11">
                  <c:v>5.6</c:v>
                </c:pt>
                <c:pt idx="12">
                  <c:v>9.6</c:v>
                </c:pt>
                <c:pt idx="13">
                  <c:v>8.3000000000000007</c:v>
                </c:pt>
                <c:pt idx="14">
                  <c:v>6.29</c:v>
                </c:pt>
              </c:numCache>
            </c:numRef>
          </c:val>
          <c:extLst>
            <c:ext xmlns:c16="http://schemas.microsoft.com/office/drawing/2014/chart" uri="{C3380CC4-5D6E-409C-BE32-E72D297353CC}">
              <c16:uniqueId val="{00000001-27B7-43FF-9858-1C0D267C3CC7}"/>
            </c:ext>
          </c:extLst>
        </c:ser>
        <c:dLbls>
          <c:showLegendKey val="0"/>
          <c:showVal val="0"/>
          <c:showCatName val="0"/>
          <c:showSerName val="0"/>
          <c:showPercent val="0"/>
          <c:showBubbleSize val="0"/>
        </c:dLbls>
        <c:gapWidth val="75"/>
        <c:overlap val="-25"/>
        <c:axId val="224005120"/>
        <c:axId val="224019200"/>
      </c:barChart>
      <c:lineChart>
        <c:grouping val="standard"/>
        <c:varyColors val="0"/>
        <c:ser>
          <c:idx val="2"/>
          <c:order val="2"/>
          <c:tx>
            <c:strRef>
              <c:f>Brésil!$D$1</c:f>
              <c:strCache>
                <c:ptCount val="1"/>
                <c:pt idx="0">
                  <c:v>Déficits publiques (%PIB)</c:v>
                </c:pt>
              </c:strCache>
            </c:strRef>
          </c:tx>
          <c:marker>
            <c:symbol val="none"/>
          </c:marker>
          <c:val>
            <c:numRef>
              <c:f>Brésil!$D$2:$D$16</c:f>
              <c:numCache>
                <c:formatCode>General</c:formatCode>
                <c:ptCount val="15"/>
                <c:pt idx="0">
                  <c:v>-4.4000000000000004</c:v>
                </c:pt>
                <c:pt idx="1">
                  <c:v>-5.2</c:v>
                </c:pt>
                <c:pt idx="2">
                  <c:v>-2.9</c:v>
                </c:pt>
                <c:pt idx="3">
                  <c:v>-3.6</c:v>
                </c:pt>
                <c:pt idx="4">
                  <c:v>-3.6</c:v>
                </c:pt>
                <c:pt idx="5">
                  <c:v>-2.8</c:v>
                </c:pt>
                <c:pt idx="6">
                  <c:v>-2</c:v>
                </c:pt>
                <c:pt idx="7">
                  <c:v>-3.3</c:v>
                </c:pt>
                <c:pt idx="8">
                  <c:v>-2.5</c:v>
                </c:pt>
                <c:pt idx="9">
                  <c:v>-2.6</c:v>
                </c:pt>
                <c:pt idx="10">
                  <c:v>-2.5</c:v>
                </c:pt>
                <c:pt idx="11">
                  <c:v>-3.3</c:v>
                </c:pt>
                <c:pt idx="12">
                  <c:v>-6.2</c:v>
                </c:pt>
                <c:pt idx="13">
                  <c:v>-10.199999999999999</c:v>
                </c:pt>
                <c:pt idx="14">
                  <c:v>-2.4700000000000002</c:v>
                </c:pt>
              </c:numCache>
            </c:numRef>
          </c:val>
          <c:smooth val="0"/>
          <c:extLst>
            <c:ext xmlns:c16="http://schemas.microsoft.com/office/drawing/2014/chart" uri="{C3380CC4-5D6E-409C-BE32-E72D297353CC}">
              <c16:uniqueId val="{00000002-27B7-43FF-9858-1C0D267C3CC7}"/>
            </c:ext>
          </c:extLst>
        </c:ser>
        <c:ser>
          <c:idx val="3"/>
          <c:order val="3"/>
          <c:tx>
            <c:strRef>
              <c:f>Brésil!$E$1</c:f>
              <c:strCache>
                <c:ptCount val="1"/>
                <c:pt idx="0">
                  <c:v>Balance courante (Dizaine Mds $)</c:v>
                </c:pt>
              </c:strCache>
            </c:strRef>
          </c:tx>
          <c:marker>
            <c:symbol val="none"/>
          </c:marker>
          <c:val>
            <c:numRef>
              <c:f>Brésil!$E$2:$E$16</c:f>
              <c:numCache>
                <c:formatCode>#,##0</c:formatCode>
                <c:ptCount val="15"/>
                <c:pt idx="0">
                  <c:v>-0.8</c:v>
                </c:pt>
                <c:pt idx="1">
                  <c:v>0.4</c:v>
                </c:pt>
                <c:pt idx="2">
                  <c:v>1.2</c:v>
                </c:pt>
                <c:pt idx="3">
                  <c:v>1.4</c:v>
                </c:pt>
                <c:pt idx="4">
                  <c:v>1.4</c:v>
                </c:pt>
                <c:pt idx="5">
                  <c:v>0.2</c:v>
                </c:pt>
                <c:pt idx="6">
                  <c:v>-2.8</c:v>
                </c:pt>
                <c:pt idx="7">
                  <c:v>-2.4</c:v>
                </c:pt>
                <c:pt idx="8">
                  <c:v>-4.7</c:v>
                </c:pt>
                <c:pt idx="9">
                  <c:v>-5.2</c:v>
                </c:pt>
                <c:pt idx="10">
                  <c:v>-5.4</c:v>
                </c:pt>
                <c:pt idx="11">
                  <c:v>-8.1</c:v>
                </c:pt>
                <c:pt idx="12">
                  <c:v>-10.4</c:v>
                </c:pt>
                <c:pt idx="13">
                  <c:v>-5.9</c:v>
                </c:pt>
                <c:pt idx="14">
                  <c:v>-2.2999999999999998</c:v>
                </c:pt>
              </c:numCache>
            </c:numRef>
          </c:val>
          <c:smooth val="0"/>
          <c:extLst>
            <c:ext xmlns:c16="http://schemas.microsoft.com/office/drawing/2014/chart" uri="{C3380CC4-5D6E-409C-BE32-E72D297353CC}">
              <c16:uniqueId val="{00000003-27B7-43FF-9858-1C0D267C3CC7}"/>
            </c:ext>
          </c:extLst>
        </c:ser>
        <c:ser>
          <c:idx val="4"/>
          <c:order val="4"/>
          <c:tx>
            <c:strRef>
              <c:f>Brésil!$H$1</c:f>
              <c:strCache>
                <c:ptCount val="1"/>
                <c:pt idx="0">
                  <c:v>IDE Nets (Dizaine Mds $)</c:v>
                </c:pt>
              </c:strCache>
            </c:strRef>
          </c:tx>
          <c:marker>
            <c:symbol val="none"/>
          </c:marker>
          <c:val>
            <c:numRef>
              <c:f>Brésil!$H$2:$H$16</c:f>
              <c:numCache>
                <c:formatCode>0.00</c:formatCode>
                <c:ptCount val="15"/>
                <c:pt idx="0">
                  <c:v>1.4108000000000001</c:v>
                </c:pt>
                <c:pt idx="1">
                  <c:v>0.98950000000000005</c:v>
                </c:pt>
                <c:pt idx="2">
                  <c:v>0.83389999999999997</c:v>
                </c:pt>
                <c:pt idx="3">
                  <c:v>1.2548999999999999</c:v>
                </c:pt>
                <c:pt idx="4">
                  <c:v>-0.93799999999999994</c:v>
                </c:pt>
                <c:pt idx="5">
                  <c:v>2.7517999999999998</c:v>
                </c:pt>
                <c:pt idx="6">
                  <c:v>2.4601000000000002</c:v>
                </c:pt>
                <c:pt idx="7">
                  <c:v>3.6032999999999999</c:v>
                </c:pt>
                <c:pt idx="8">
                  <c:v>3.6918000000000002</c:v>
                </c:pt>
                <c:pt idx="9">
                  <c:v>6.7689000000000004</c:v>
                </c:pt>
                <c:pt idx="10">
                  <c:v>6.8093000000000004</c:v>
                </c:pt>
                <c:pt idx="11">
                  <c:v>6.7541000000000002</c:v>
                </c:pt>
                <c:pt idx="12">
                  <c:v>7.8</c:v>
                </c:pt>
                <c:pt idx="13" formatCode="General">
                  <c:v>6.1</c:v>
                </c:pt>
                <c:pt idx="14">
                  <c:v>6.5</c:v>
                </c:pt>
              </c:numCache>
            </c:numRef>
          </c:val>
          <c:smooth val="0"/>
          <c:extLst>
            <c:ext xmlns:c16="http://schemas.microsoft.com/office/drawing/2014/chart" uri="{C3380CC4-5D6E-409C-BE32-E72D297353CC}">
              <c16:uniqueId val="{00000004-27B7-43FF-9858-1C0D267C3CC7}"/>
            </c:ext>
          </c:extLst>
        </c:ser>
        <c:dLbls>
          <c:showLegendKey val="0"/>
          <c:showVal val="0"/>
          <c:showCatName val="0"/>
          <c:showSerName val="0"/>
          <c:showPercent val="0"/>
          <c:showBubbleSize val="0"/>
        </c:dLbls>
        <c:marker val="1"/>
        <c:smooth val="0"/>
        <c:axId val="224005120"/>
        <c:axId val="224019200"/>
      </c:lineChart>
      <c:catAx>
        <c:axId val="224005120"/>
        <c:scaling>
          <c:orientation val="minMax"/>
        </c:scaling>
        <c:delete val="0"/>
        <c:axPos val="b"/>
        <c:numFmt formatCode="General" sourceLinked="0"/>
        <c:majorTickMark val="none"/>
        <c:minorTickMark val="none"/>
        <c:tickLblPos val="nextTo"/>
        <c:crossAx val="224019200"/>
        <c:crosses val="autoZero"/>
        <c:auto val="1"/>
        <c:lblAlgn val="ctr"/>
        <c:lblOffset val="100"/>
        <c:noMultiLvlLbl val="0"/>
      </c:catAx>
      <c:valAx>
        <c:axId val="224019200"/>
        <c:scaling>
          <c:orientation val="minMax"/>
        </c:scaling>
        <c:delete val="0"/>
        <c:axPos val="l"/>
        <c:majorGridlines/>
        <c:numFmt formatCode="0.00" sourceLinked="1"/>
        <c:majorTickMark val="none"/>
        <c:minorTickMark val="none"/>
        <c:tickLblPos val="nextTo"/>
        <c:spPr>
          <a:ln w="9525">
            <a:noFill/>
          </a:ln>
        </c:spPr>
        <c:crossAx val="224005120"/>
        <c:crosses val="autoZero"/>
        <c:crossBetween val="between"/>
      </c:valAx>
    </c:plotArea>
    <c:legend>
      <c:legendPos val="b"/>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Balance des paiements Brésil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'BOP Allemagne'!$A$7</c:f>
              <c:strCache>
                <c:ptCount val="1"/>
                <c:pt idx="0">
                  <c:v>Current account</c:v>
                </c:pt>
              </c:strCache>
            </c:strRef>
          </c:tx>
          <c:spPr>
            <a:solidFill>
              <a:schemeClr val="accent1"/>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Bresil'!$B$7:$J$7</c:f>
              <c:numCache>
                <c:formatCode>#,##0.0</c:formatCode>
                <c:ptCount val="9"/>
                <c:pt idx="0">
                  <c:v>-28192.023673453998</c:v>
                </c:pt>
                <c:pt idx="1">
                  <c:v>-24305.612300000001</c:v>
                </c:pt>
                <c:pt idx="2">
                  <c:v>-75759.659450139996</c:v>
                </c:pt>
                <c:pt idx="3">
                  <c:v>-76970.39841003</c:v>
                </c:pt>
                <c:pt idx="4">
                  <c:v>-74058.619391779997</c:v>
                </c:pt>
                <c:pt idx="5">
                  <c:v>-74788.011142039992</c:v>
                </c:pt>
                <c:pt idx="6">
                  <c:v>-104181.32204097501</c:v>
                </c:pt>
                <c:pt idx="7">
                  <c:v>-58882.206538719998</c:v>
                </c:pt>
                <c:pt idx="8">
                  <c:v>-23529.599999999999</c:v>
                </c:pt>
              </c:numCache>
            </c:numRef>
          </c:val>
          <c:extLst>
            <c:ext xmlns:c16="http://schemas.microsoft.com/office/drawing/2014/chart" uri="{C3380CC4-5D6E-409C-BE32-E72D297353CC}">
              <c16:uniqueId val="{00000000-EE97-4F7D-A0BA-609ECEABD67F}"/>
            </c:ext>
          </c:extLst>
        </c:ser>
        <c:ser>
          <c:idx val="3"/>
          <c:order val="3"/>
          <c:tx>
            <c:strRef>
              <c:f>'BOP Allemagne'!$A$8</c:f>
              <c:strCache>
                <c:ptCount val="1"/>
                <c:pt idx="0">
                  <c:v>Goods and services</c:v>
                </c:pt>
              </c:strCache>
            </c:strRef>
          </c:tx>
          <c:spPr>
            <a:solidFill>
              <a:schemeClr val="accent4"/>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Bresil'!$B$8:$J$8</c:f>
              <c:numCache>
                <c:formatCode>#,##0.0</c:formatCode>
                <c:ptCount val="9"/>
                <c:pt idx="0">
                  <c:v>8145.8742506979597</c:v>
                </c:pt>
                <c:pt idx="1">
                  <c:v>6025.6262999999999</c:v>
                </c:pt>
                <c:pt idx="2">
                  <c:v>-11600.79456179</c:v>
                </c:pt>
                <c:pt idx="3">
                  <c:v>-9479.6668587099994</c:v>
                </c:pt>
                <c:pt idx="4">
                  <c:v>-22588.7101315</c:v>
                </c:pt>
                <c:pt idx="5">
                  <c:v>-45932.617546660003</c:v>
                </c:pt>
                <c:pt idx="6">
                  <c:v>-54736.046612644997</c:v>
                </c:pt>
                <c:pt idx="7">
                  <c:v>-19248.757568090001</c:v>
                </c:pt>
                <c:pt idx="8">
                  <c:v>14590.2</c:v>
                </c:pt>
              </c:numCache>
            </c:numRef>
          </c:val>
          <c:extLst>
            <c:ext xmlns:c16="http://schemas.microsoft.com/office/drawing/2014/chart" uri="{C3380CC4-5D6E-409C-BE32-E72D297353CC}">
              <c16:uniqueId val="{00000001-EE97-4F7D-A0BA-609ECEABD67F}"/>
            </c:ext>
          </c:extLst>
        </c:ser>
        <c:ser>
          <c:idx val="4"/>
          <c:order val="4"/>
          <c:tx>
            <c:strRef>
              <c:f>'BOP Bresil'!$A$11</c:f>
              <c:strCache>
                <c:ptCount val="1"/>
                <c:pt idx="0">
                  <c:v>Balance des revenus (Essentiellement transferts des travailleurs expatriés)</c:v>
                </c:pt>
              </c:strCache>
            </c:strRef>
          </c:tx>
          <c:spPr>
            <a:solidFill>
              <a:schemeClr val="accent5"/>
            </a:solidFill>
            <a:ln>
              <a:noFill/>
            </a:ln>
            <a:effectLst/>
          </c:spPr>
          <c:invertIfNegative val="0"/>
          <c:cat>
            <c:strRef>
              <c:f>'BOP France'!$B$3:$J$3</c:f>
              <c:strCache>
                <c:ptCount val="9"/>
                <c:pt idx="0">
                  <c:v>2008</c:v>
                </c:pt>
                <c:pt idx="1">
                  <c:v>2009</c:v>
                </c:pt>
                <c:pt idx="2">
                  <c:v>2010</c:v>
                </c:pt>
                <c:pt idx="3">
                  <c:v>2011</c:v>
                </c:pt>
                <c:pt idx="4">
                  <c:v>2012</c:v>
                </c:pt>
                <c:pt idx="5">
                  <c:v>2013</c:v>
                </c:pt>
                <c:pt idx="6">
                  <c:v>2014</c:v>
                </c:pt>
                <c:pt idx="7">
                  <c:v>2015</c:v>
                </c:pt>
                <c:pt idx="8">
                  <c:v>2016</c:v>
                </c:pt>
              </c:strCache>
            </c:strRef>
          </c:cat>
          <c:val>
            <c:numRef>
              <c:f>'BOP Bresil'!$B$11:$J$11</c:f>
              <c:numCache>
                <c:formatCode>#,##0.0</c:formatCode>
                <c:ptCount val="9"/>
                <c:pt idx="0">
                  <c:v>-36337.897924152203</c:v>
                </c:pt>
                <c:pt idx="1">
                  <c:v>-30331.238600000001</c:v>
                </c:pt>
                <c:pt idx="2">
                  <c:v>-64158.864888349999</c:v>
                </c:pt>
                <c:pt idx="3">
                  <c:v>-67490.731551320001</c:v>
                </c:pt>
                <c:pt idx="4">
                  <c:v>-51469.909260280001</c:v>
                </c:pt>
                <c:pt idx="5">
                  <c:v>-28855.393595379999</c:v>
                </c:pt>
                <c:pt idx="6">
                  <c:v>-49445.275428330002</c:v>
                </c:pt>
                <c:pt idx="7">
                  <c:v>-39633.448970630001</c:v>
                </c:pt>
                <c:pt idx="8">
                  <c:v>-38119.800000000003</c:v>
                </c:pt>
              </c:numCache>
            </c:numRef>
          </c:val>
          <c:extLst>
            <c:ext xmlns:c16="http://schemas.microsoft.com/office/drawing/2014/chart" uri="{C3380CC4-5D6E-409C-BE32-E72D297353CC}">
              <c16:uniqueId val="{00000002-EE97-4F7D-A0BA-609ECEABD67F}"/>
            </c:ext>
          </c:extLst>
        </c:ser>
        <c:dLbls>
          <c:showLegendKey val="0"/>
          <c:showVal val="0"/>
          <c:showCatName val="0"/>
          <c:showSerName val="0"/>
          <c:showPercent val="0"/>
          <c:showBubbleSize val="0"/>
        </c:dLbls>
        <c:gapWidth val="150"/>
        <c:axId val="447605496"/>
        <c:axId val="445777680"/>
      </c:barChart>
      <c:lineChart>
        <c:grouping val="standard"/>
        <c:varyColors val="0"/>
        <c:ser>
          <c:idx val="1"/>
          <c:order val="1"/>
          <c:tx>
            <c:strRef>
              <c:f>'BOP France'!$A$12</c:f>
              <c:strCache>
                <c:ptCount val="1"/>
                <c:pt idx="0">
                  <c:v>Financial account (HORS RESERVE) (Si positif =&gt; flux entrants)</c:v>
                </c:pt>
              </c:strCache>
            </c:strRef>
          </c:tx>
          <c:spPr>
            <a:ln w="28575" cap="rnd">
              <a:solidFill>
                <a:schemeClr val="accent2"/>
              </a:solidFill>
              <a:round/>
            </a:ln>
            <a:effectLst/>
          </c:spPr>
          <c:marker>
            <c:symbol val="none"/>
          </c:marker>
          <c:val>
            <c:numRef>
              <c:f>'BOP Bresil'!$B$15:$J$15</c:f>
              <c:numCache>
                <c:formatCode>#,##0.0</c:formatCode>
                <c:ptCount val="9"/>
                <c:pt idx="0">
                  <c:v>28296.53390549992</c:v>
                </c:pt>
                <c:pt idx="1">
                  <c:v>70162.775869726611</c:v>
                </c:pt>
                <c:pt idx="2">
                  <c:v>125000.07408466999</c:v>
                </c:pt>
                <c:pt idx="3">
                  <c:v>137614.11385735002</c:v>
                </c:pt>
                <c:pt idx="4">
                  <c:v>92826.552348259997</c:v>
                </c:pt>
                <c:pt idx="5">
                  <c:v>66496.237019730004</c:v>
                </c:pt>
                <c:pt idx="6">
                  <c:v>111431.1870440551</c:v>
                </c:pt>
                <c:pt idx="7">
                  <c:v>56302.719583409962</c:v>
                </c:pt>
                <c:pt idx="8">
                  <c:v>25630.400000000001</c:v>
                </c:pt>
              </c:numCache>
            </c:numRef>
          </c:val>
          <c:smooth val="0"/>
          <c:extLst>
            <c:ext xmlns:c16="http://schemas.microsoft.com/office/drawing/2014/chart" uri="{C3380CC4-5D6E-409C-BE32-E72D297353CC}">
              <c16:uniqueId val="{00000003-EE97-4F7D-A0BA-609ECEABD67F}"/>
            </c:ext>
          </c:extLst>
        </c:ser>
        <c:ser>
          <c:idx val="2"/>
          <c:order val="2"/>
          <c:tx>
            <c:strRef>
              <c:f>'BOP France'!$A$14</c:f>
              <c:strCache>
                <c:ptCount val="1"/>
                <c:pt idx="0">
                  <c:v>Direct investment (prises de participations de contrôle total ou pariel) (Si positif =&gt; flux entrants)</c:v>
                </c:pt>
              </c:strCache>
            </c:strRef>
          </c:tx>
          <c:spPr>
            <a:ln w="28575" cap="rnd">
              <a:solidFill>
                <a:schemeClr val="accent3"/>
              </a:solidFill>
              <a:round/>
            </a:ln>
            <a:effectLst/>
          </c:spPr>
          <c:marker>
            <c:symbol val="none"/>
          </c:marker>
          <c:val>
            <c:numRef>
              <c:f>'BOP Bresil'!$B$17:$J$17</c:f>
              <c:numCache>
                <c:formatCode>#,##0.0</c:formatCode>
                <c:ptCount val="9"/>
                <c:pt idx="0">
                  <c:v>24601.090273612597</c:v>
                </c:pt>
                <c:pt idx="1">
                  <c:v>36032.806299999997</c:v>
                </c:pt>
                <c:pt idx="2">
                  <c:v>61689.068668519998</c:v>
                </c:pt>
                <c:pt idx="3">
                  <c:v>85090.700491460011</c:v>
                </c:pt>
                <c:pt idx="4">
                  <c:v>81398.929601270007</c:v>
                </c:pt>
                <c:pt idx="5">
                  <c:v>54239.655159189999</c:v>
                </c:pt>
                <c:pt idx="6">
                  <c:v>70855.294612119993</c:v>
                </c:pt>
                <c:pt idx="7">
                  <c:v>61576.211014970002</c:v>
                </c:pt>
                <c:pt idx="8">
                  <c:v>65351</c:v>
                </c:pt>
              </c:numCache>
            </c:numRef>
          </c:val>
          <c:smooth val="0"/>
          <c:extLst>
            <c:ext xmlns:c16="http://schemas.microsoft.com/office/drawing/2014/chart" uri="{C3380CC4-5D6E-409C-BE32-E72D297353CC}">
              <c16:uniqueId val="{00000004-EE97-4F7D-A0BA-609ECEABD67F}"/>
            </c:ext>
          </c:extLst>
        </c:ser>
        <c:dLbls>
          <c:showLegendKey val="0"/>
          <c:showVal val="0"/>
          <c:showCatName val="0"/>
          <c:showSerName val="0"/>
          <c:showPercent val="0"/>
          <c:showBubbleSize val="0"/>
        </c:dLbls>
        <c:marker val="1"/>
        <c:smooth val="0"/>
        <c:axId val="447605496"/>
        <c:axId val="445777680"/>
      </c:lineChart>
      <c:catAx>
        <c:axId val="447605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5777680"/>
        <c:crosses val="autoZero"/>
        <c:auto val="1"/>
        <c:lblAlgn val="ctr"/>
        <c:lblOffset val="100"/>
        <c:noMultiLvlLbl val="0"/>
      </c:catAx>
      <c:valAx>
        <c:axId val="4457776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7605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Balance des paiements USA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3"/>
          <c:order val="2"/>
          <c:tx>
            <c:strRef>
              <c:f>'BOP Allemagne'!$A$8</c:f>
              <c:strCache>
                <c:ptCount val="1"/>
                <c:pt idx="0">
                  <c:v>Goods and services</c:v>
                </c:pt>
              </c:strCache>
            </c:strRef>
          </c:tx>
          <c:spPr>
            <a:solidFill>
              <a:schemeClr val="accent4"/>
            </a:solidFill>
            <a:ln>
              <a:noFill/>
            </a:ln>
            <a:effectLst/>
          </c:spPr>
          <c:invertIfNegative val="0"/>
          <c:val>
            <c:numRef>
              <c:f>'BOP USA'!$B$8:$J$8</c:f>
              <c:numCache>
                <c:formatCode>#,##0.0</c:formatCode>
                <c:ptCount val="9"/>
                <c:pt idx="0">
                  <c:v>-708728</c:v>
                </c:pt>
                <c:pt idx="1">
                  <c:v>-383778</c:v>
                </c:pt>
                <c:pt idx="2">
                  <c:v>-494659</c:v>
                </c:pt>
                <c:pt idx="3">
                  <c:v>-548629</c:v>
                </c:pt>
                <c:pt idx="4">
                  <c:v>-536773</c:v>
                </c:pt>
                <c:pt idx="5">
                  <c:v>-461875</c:v>
                </c:pt>
                <c:pt idx="6">
                  <c:v>-490179</c:v>
                </c:pt>
                <c:pt idx="7">
                  <c:v>-500354</c:v>
                </c:pt>
                <c:pt idx="8">
                  <c:v>-504794</c:v>
                </c:pt>
              </c:numCache>
            </c:numRef>
          </c:val>
          <c:extLst>
            <c:ext xmlns:c16="http://schemas.microsoft.com/office/drawing/2014/chart" uri="{C3380CC4-5D6E-409C-BE32-E72D297353CC}">
              <c16:uniqueId val="{00000000-56B4-4878-AECF-53B44F663AFC}"/>
            </c:ext>
          </c:extLst>
        </c:ser>
        <c:ser>
          <c:idx val="0"/>
          <c:order val="3"/>
          <c:tx>
            <c:strRef>
              <c:f>'BOP Russie'!$A$7</c:f>
              <c:strCache>
                <c:ptCount val="1"/>
                <c:pt idx="0">
                  <c:v>Current account</c:v>
                </c:pt>
              </c:strCache>
            </c:strRef>
          </c:tx>
          <c:spPr>
            <a:solidFill>
              <a:schemeClr val="accent1"/>
            </a:solidFill>
            <a:ln>
              <a:noFill/>
            </a:ln>
            <a:effectLst/>
          </c:spPr>
          <c:invertIfNegative val="0"/>
          <c:val>
            <c:numRef>
              <c:f>'BOP USA'!$B$7:$J$7</c:f>
              <c:numCache>
                <c:formatCode>#,##0.0</c:formatCode>
                <c:ptCount val="9"/>
                <c:pt idx="0">
                  <c:v>-690789</c:v>
                </c:pt>
                <c:pt idx="1">
                  <c:v>-384024</c:v>
                </c:pt>
                <c:pt idx="2">
                  <c:v>-441963</c:v>
                </c:pt>
                <c:pt idx="3">
                  <c:v>-460358</c:v>
                </c:pt>
                <c:pt idx="4">
                  <c:v>-446527</c:v>
                </c:pt>
                <c:pt idx="5">
                  <c:v>-366424</c:v>
                </c:pt>
                <c:pt idx="6">
                  <c:v>-392066</c:v>
                </c:pt>
                <c:pt idx="7">
                  <c:v>-462961</c:v>
                </c:pt>
                <c:pt idx="8">
                  <c:v>-451692</c:v>
                </c:pt>
              </c:numCache>
            </c:numRef>
          </c:val>
          <c:extLst>
            <c:ext xmlns:c16="http://schemas.microsoft.com/office/drawing/2014/chart" uri="{C3380CC4-5D6E-409C-BE32-E72D297353CC}">
              <c16:uniqueId val="{00000001-56B4-4878-AECF-53B44F663AFC}"/>
            </c:ext>
          </c:extLst>
        </c:ser>
        <c:ser>
          <c:idx val="4"/>
          <c:order val="4"/>
          <c:tx>
            <c:strRef>
              <c:f>'BOP Bresil'!$A$11</c:f>
              <c:strCache>
                <c:ptCount val="1"/>
                <c:pt idx="0">
                  <c:v>Balance des revenus (Essentiellement transferts des travailleurs expatriés)</c:v>
                </c:pt>
              </c:strCache>
            </c:strRef>
          </c:tx>
          <c:spPr>
            <a:solidFill>
              <a:schemeClr val="accent5"/>
            </a:solidFill>
            <a:ln>
              <a:noFill/>
            </a:ln>
            <a:effectLst/>
          </c:spPr>
          <c:invertIfNegative val="0"/>
          <c:val>
            <c:numRef>
              <c:f>'BOP Russie'!$B$11:$J$11</c:f>
              <c:numCache>
                <c:formatCode>#,##0.0</c:formatCode>
                <c:ptCount val="9"/>
                <c:pt idx="0">
                  <c:v>-53270.47</c:v>
                </c:pt>
                <c:pt idx="1">
                  <c:v>-45246.62</c:v>
                </c:pt>
                <c:pt idx="2">
                  <c:v>-53422.57</c:v>
                </c:pt>
                <c:pt idx="3">
                  <c:v>-66124.13</c:v>
                </c:pt>
                <c:pt idx="4">
                  <c:v>-73794.05</c:v>
                </c:pt>
                <c:pt idx="5">
                  <c:v>-88878.71</c:v>
                </c:pt>
                <c:pt idx="6">
                  <c:v>-76140.179999999993</c:v>
                </c:pt>
                <c:pt idx="7">
                  <c:v>-42638.38</c:v>
                </c:pt>
                <c:pt idx="8">
                  <c:v>-40892.299999999996</c:v>
                </c:pt>
              </c:numCache>
            </c:numRef>
          </c:val>
          <c:extLst>
            <c:ext xmlns:c16="http://schemas.microsoft.com/office/drawing/2014/chart" uri="{C3380CC4-5D6E-409C-BE32-E72D297353CC}">
              <c16:uniqueId val="{00000002-56B4-4878-AECF-53B44F663AFC}"/>
            </c:ext>
          </c:extLst>
        </c:ser>
        <c:dLbls>
          <c:showLegendKey val="0"/>
          <c:showVal val="0"/>
          <c:showCatName val="0"/>
          <c:showSerName val="0"/>
          <c:showPercent val="0"/>
          <c:showBubbleSize val="0"/>
        </c:dLbls>
        <c:gapWidth val="150"/>
        <c:axId val="447605496"/>
        <c:axId val="445777680"/>
      </c:barChart>
      <c:lineChart>
        <c:grouping val="standard"/>
        <c:varyColors val="0"/>
        <c:ser>
          <c:idx val="1"/>
          <c:order val="0"/>
          <c:tx>
            <c:strRef>
              <c:f>'BOP France'!$A$12</c:f>
              <c:strCache>
                <c:ptCount val="1"/>
                <c:pt idx="0">
                  <c:v>Financial account (HORS RESERVE) (Si positif =&gt; flux entrants)</c:v>
                </c:pt>
              </c:strCache>
            </c:strRef>
          </c:tx>
          <c:spPr>
            <a:ln w="28575" cap="rnd">
              <a:solidFill>
                <a:schemeClr val="accent2"/>
              </a:solidFill>
              <a:round/>
            </a:ln>
            <a:effectLst/>
          </c:spPr>
          <c:marker>
            <c:symbol val="none"/>
          </c:marker>
          <c:cat>
            <c:strRef>
              <c:f>'BOP Russie'!$B$6:$J$6</c:f>
              <c:strCache>
                <c:ptCount val="9"/>
                <c:pt idx="0">
                  <c:v>2008</c:v>
                </c:pt>
                <c:pt idx="1">
                  <c:v>2009</c:v>
                </c:pt>
                <c:pt idx="2">
                  <c:v>2010</c:v>
                </c:pt>
                <c:pt idx="3">
                  <c:v>2011</c:v>
                </c:pt>
                <c:pt idx="4">
                  <c:v>2012</c:v>
                </c:pt>
                <c:pt idx="5">
                  <c:v>2013</c:v>
                </c:pt>
                <c:pt idx="6">
                  <c:v>2014</c:v>
                </c:pt>
                <c:pt idx="7">
                  <c:v>2015</c:v>
                </c:pt>
                <c:pt idx="8">
                  <c:v>2016</c:v>
                </c:pt>
              </c:strCache>
            </c:strRef>
          </c:cat>
          <c:val>
            <c:numRef>
              <c:f>'BOP USA'!$B$15:$J$15</c:f>
              <c:numCache>
                <c:formatCode>#,##0.0</c:formatCode>
                <c:ptCount val="9"/>
                <c:pt idx="0">
                  <c:v>735420.99999999953</c:v>
                </c:pt>
                <c:pt idx="1">
                  <c:v>283125.39200580923</c:v>
                </c:pt>
                <c:pt idx="2">
                  <c:v>438809</c:v>
                </c:pt>
                <c:pt idx="3">
                  <c:v>531636.00000000012</c:v>
                </c:pt>
                <c:pt idx="4">
                  <c:v>444996</c:v>
                </c:pt>
                <c:pt idx="5">
                  <c:v>387884.99999999959</c:v>
                </c:pt>
                <c:pt idx="6">
                  <c:v>283796.00000000006</c:v>
                </c:pt>
                <c:pt idx="7">
                  <c:v>188933.00000000047</c:v>
                </c:pt>
                <c:pt idx="8">
                  <c:v>379772</c:v>
                </c:pt>
              </c:numCache>
            </c:numRef>
          </c:val>
          <c:smooth val="0"/>
          <c:extLst>
            <c:ext xmlns:c16="http://schemas.microsoft.com/office/drawing/2014/chart" uri="{C3380CC4-5D6E-409C-BE32-E72D297353CC}">
              <c16:uniqueId val="{00000003-56B4-4878-AECF-53B44F663AFC}"/>
            </c:ext>
          </c:extLst>
        </c:ser>
        <c:ser>
          <c:idx val="2"/>
          <c:order val="1"/>
          <c:tx>
            <c:strRef>
              <c:f>'BOP France'!$A$14</c:f>
              <c:strCache>
                <c:ptCount val="1"/>
                <c:pt idx="0">
                  <c:v>Direct investment (prises de participations de contrôle total ou pariel) (Si positif =&gt; flux entrants)</c:v>
                </c:pt>
              </c:strCache>
            </c:strRef>
          </c:tx>
          <c:spPr>
            <a:ln w="28575" cap="rnd">
              <a:solidFill>
                <a:schemeClr val="accent3"/>
              </a:solidFill>
              <a:round/>
            </a:ln>
            <a:effectLst/>
          </c:spPr>
          <c:marker>
            <c:symbol val="none"/>
          </c:marker>
          <c:cat>
            <c:strRef>
              <c:f>'BOP Russie'!$B$6:$J$6</c:f>
              <c:strCache>
                <c:ptCount val="9"/>
                <c:pt idx="0">
                  <c:v>2008</c:v>
                </c:pt>
                <c:pt idx="1">
                  <c:v>2009</c:v>
                </c:pt>
                <c:pt idx="2">
                  <c:v>2010</c:v>
                </c:pt>
                <c:pt idx="3">
                  <c:v>2011</c:v>
                </c:pt>
                <c:pt idx="4">
                  <c:v>2012</c:v>
                </c:pt>
                <c:pt idx="5">
                  <c:v>2013</c:v>
                </c:pt>
                <c:pt idx="6">
                  <c:v>2014</c:v>
                </c:pt>
                <c:pt idx="7">
                  <c:v>2015</c:v>
                </c:pt>
                <c:pt idx="8">
                  <c:v>2016</c:v>
                </c:pt>
              </c:strCache>
            </c:strRef>
          </c:cat>
          <c:val>
            <c:numRef>
              <c:f>'BOP USA'!$B$17:$J$17</c:f>
              <c:numCache>
                <c:formatCode>#,##0.0</c:formatCode>
                <c:ptCount val="9"/>
                <c:pt idx="0">
                  <c:v>-18990</c:v>
                </c:pt>
                <c:pt idx="1">
                  <c:v>-159938</c:v>
                </c:pt>
                <c:pt idx="2">
                  <c:v>-95231</c:v>
                </c:pt>
                <c:pt idx="3">
                  <c:v>-182996</c:v>
                </c:pt>
                <c:pt idx="4">
                  <c:v>-135212</c:v>
                </c:pt>
                <c:pt idx="5">
                  <c:v>-117657</c:v>
                </c:pt>
                <c:pt idx="6">
                  <c:v>-136072</c:v>
                </c:pt>
                <c:pt idx="7">
                  <c:v>30787</c:v>
                </c:pt>
                <c:pt idx="8">
                  <c:v>167833</c:v>
                </c:pt>
              </c:numCache>
            </c:numRef>
          </c:val>
          <c:smooth val="0"/>
          <c:extLst>
            <c:ext xmlns:c16="http://schemas.microsoft.com/office/drawing/2014/chart" uri="{C3380CC4-5D6E-409C-BE32-E72D297353CC}">
              <c16:uniqueId val="{00000004-56B4-4878-AECF-53B44F663AFC}"/>
            </c:ext>
          </c:extLst>
        </c:ser>
        <c:dLbls>
          <c:showLegendKey val="0"/>
          <c:showVal val="0"/>
          <c:showCatName val="0"/>
          <c:showSerName val="0"/>
          <c:showPercent val="0"/>
          <c:showBubbleSize val="0"/>
        </c:dLbls>
        <c:marker val="1"/>
        <c:smooth val="0"/>
        <c:axId val="447605496"/>
        <c:axId val="445777680"/>
      </c:lineChart>
      <c:catAx>
        <c:axId val="447605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5777680"/>
        <c:crosses val="autoZero"/>
        <c:auto val="1"/>
        <c:lblAlgn val="ctr"/>
        <c:lblOffset val="100"/>
        <c:noMultiLvlLbl val="0"/>
      </c:catAx>
      <c:valAx>
        <c:axId val="4457776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76054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cs typeface="+mn-cs"/>
              </a:defRPr>
            </a:lvl1pPr>
          </a:lstStyle>
          <a:p>
            <a:pPr>
              <a:defRPr/>
            </a:pPr>
            <a:r>
              <a:rPr lang="fr-FR"/>
              <a:t>Introduction</a:t>
            </a:r>
          </a:p>
        </p:txBody>
      </p:sp>
      <p:sp>
        <p:nvSpPr>
          <p:cNvPr id="368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cs typeface="+mn-cs"/>
              </a:defRPr>
            </a:lvl1pPr>
          </a:lstStyle>
          <a:p>
            <a:pPr>
              <a:defRPr/>
            </a:pPr>
            <a:endParaRPr lang="fr-FR"/>
          </a:p>
        </p:txBody>
      </p:sp>
      <p:sp>
        <p:nvSpPr>
          <p:cNvPr id="368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cs typeface="+mn-cs"/>
              </a:defRPr>
            </a:lvl1pPr>
          </a:lstStyle>
          <a:p>
            <a:pPr>
              <a:defRPr/>
            </a:pPr>
            <a:endParaRPr lang="fr-FR"/>
          </a:p>
        </p:txBody>
      </p:sp>
      <p:sp>
        <p:nvSpPr>
          <p:cNvPr id="368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cs typeface="+mn-cs"/>
              </a:defRPr>
            </a:lvl1pPr>
          </a:lstStyle>
          <a:p>
            <a:pPr>
              <a:defRPr/>
            </a:pPr>
            <a:fld id="{25F44C42-5A4A-440D-B7E0-7632D93FE35A}" type="slidenum">
              <a:rPr lang="fr-FR"/>
              <a:pPr>
                <a:defRPr/>
              </a:pPr>
              <a:t>‹N°›</a:t>
            </a:fld>
            <a:endParaRPr lang="fr-FR"/>
          </a:p>
        </p:txBody>
      </p:sp>
    </p:spTree>
    <p:extLst>
      <p:ext uri="{BB962C8B-B14F-4D97-AF65-F5344CB8AC3E}">
        <p14:creationId xmlns:p14="http://schemas.microsoft.com/office/powerpoint/2010/main" val="15272110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cs typeface="+mn-cs"/>
              </a:defRPr>
            </a:lvl1pPr>
          </a:lstStyle>
          <a:p>
            <a:pPr>
              <a:defRPr/>
            </a:pPr>
            <a:r>
              <a:rPr lang="fr-FR"/>
              <a:t>Introduction</a:t>
            </a:r>
          </a:p>
        </p:txBody>
      </p:sp>
      <p:sp>
        <p:nvSpPr>
          <p:cNvPr id="317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cs typeface="+mn-cs"/>
              </a:defRPr>
            </a:lvl1pPr>
          </a:lstStyle>
          <a:p>
            <a:pPr>
              <a:defRPr/>
            </a:pPr>
            <a:endParaRPr lang="fr-FR"/>
          </a:p>
        </p:txBody>
      </p:sp>
      <p:sp>
        <p:nvSpPr>
          <p:cNvPr id="1669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17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cs typeface="+mn-cs"/>
              </a:defRPr>
            </a:lvl1pPr>
          </a:lstStyle>
          <a:p>
            <a:pPr>
              <a:defRPr/>
            </a:pPr>
            <a:endParaRPr lang="fr-FR"/>
          </a:p>
        </p:txBody>
      </p:sp>
      <p:sp>
        <p:nvSpPr>
          <p:cNvPr id="317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cs typeface="+mn-cs"/>
              </a:defRPr>
            </a:lvl1pPr>
          </a:lstStyle>
          <a:p>
            <a:pPr>
              <a:defRPr/>
            </a:pPr>
            <a:fld id="{02854F93-CC20-4BE1-A01A-0B177A85B511}" type="slidenum">
              <a:rPr lang="fr-FR"/>
              <a:pPr>
                <a:defRPr/>
              </a:pPr>
              <a:t>‹N°›</a:t>
            </a:fld>
            <a:endParaRPr lang="fr-FR"/>
          </a:p>
        </p:txBody>
      </p:sp>
    </p:spTree>
    <p:extLst>
      <p:ext uri="{BB962C8B-B14F-4D97-AF65-F5344CB8AC3E}">
        <p14:creationId xmlns:p14="http://schemas.microsoft.com/office/powerpoint/2010/main" val="52059332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Espace réservé de l'image des diapositives 1"/>
          <p:cNvSpPr>
            <a:spLocks noGrp="1" noRot="1" noChangeAspect="1" noTextEdit="1"/>
          </p:cNvSpPr>
          <p:nvPr>
            <p:ph type="sldImg"/>
          </p:nvPr>
        </p:nvSpPr>
        <p:spPr>
          <a:ln/>
        </p:spPr>
      </p:sp>
      <p:sp>
        <p:nvSpPr>
          <p:cNvPr id="1679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3252" name="Espace réservé du numéro de diapositive 3"/>
          <p:cNvSpPr>
            <a:spLocks noGrp="1"/>
          </p:cNvSpPr>
          <p:nvPr>
            <p:ph type="sldNum" sz="quarter" idx="5"/>
          </p:nvPr>
        </p:nvSpPr>
        <p:spPr/>
        <p:txBody>
          <a:bodyPr/>
          <a:lstStyle/>
          <a:p>
            <a:pPr>
              <a:defRPr/>
            </a:pPr>
            <a:fld id="{AC79992C-7E23-416D-83BE-BC3CFAE0546D}" type="slidenum">
              <a:rPr lang="fr-FR" smtClean="0">
                <a:latin typeface="Tahoma" pitchFamily="34" charset="0"/>
              </a:rPr>
              <a:pPr>
                <a:defRPr/>
              </a:pPr>
              <a:t>1</a:t>
            </a:fld>
            <a:endParaRPr lang="fr-FR">
              <a:latin typeface="Tahom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p:cNvSpPr>
            <a:spLocks noGrp="1" noRot="1" noChangeAspect="1" noTextEdit="1"/>
          </p:cNvSpPr>
          <p:nvPr>
            <p:ph type="sldImg"/>
          </p:nvPr>
        </p:nvSpPr>
        <p:spPr>
          <a:ln/>
        </p:spPr>
      </p:sp>
      <p:sp>
        <p:nvSpPr>
          <p:cNvPr id="1771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2468" name="Espace réservé du numéro de diapositive 3"/>
          <p:cNvSpPr>
            <a:spLocks noGrp="1"/>
          </p:cNvSpPr>
          <p:nvPr>
            <p:ph type="sldNum" sz="quarter" idx="5"/>
          </p:nvPr>
        </p:nvSpPr>
        <p:spPr/>
        <p:txBody>
          <a:bodyPr/>
          <a:lstStyle/>
          <a:p>
            <a:pPr>
              <a:defRPr/>
            </a:pPr>
            <a:fld id="{08714788-4DEA-409E-A40D-73115900234D}" type="slidenum">
              <a:rPr lang="fr-FR" smtClean="0">
                <a:latin typeface="Tahoma" pitchFamily="34" charset="0"/>
              </a:rPr>
              <a:pPr>
                <a:defRPr/>
              </a:pPr>
              <a:t>10</a:t>
            </a:fld>
            <a:endParaRPr lang="fr-FR">
              <a:latin typeface="Tahoma"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Espace réservé de l'image des diapositives 1"/>
          <p:cNvSpPr>
            <a:spLocks noGrp="1" noRot="1" noChangeAspect="1" noTextEdit="1"/>
          </p:cNvSpPr>
          <p:nvPr>
            <p:ph type="sldImg"/>
          </p:nvPr>
        </p:nvSpPr>
        <p:spPr>
          <a:ln/>
        </p:spPr>
      </p:sp>
      <p:sp>
        <p:nvSpPr>
          <p:cNvPr id="2682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1D33CA84-6A02-47C1-A352-AB9809D28580}" type="slidenum">
              <a:rPr lang="fr-FR" smtClean="0"/>
              <a:pPr>
                <a:defRPr/>
              </a:pPr>
              <a:t>190</a:t>
            </a:fld>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Espace réservé de l'image des diapositives 1"/>
          <p:cNvSpPr>
            <a:spLocks noGrp="1" noRot="1" noChangeAspect="1" noTextEdit="1"/>
          </p:cNvSpPr>
          <p:nvPr>
            <p:ph type="sldImg"/>
          </p:nvPr>
        </p:nvSpPr>
        <p:spPr>
          <a:ln/>
        </p:spPr>
      </p:sp>
      <p:sp>
        <p:nvSpPr>
          <p:cNvPr id="2693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22A084A8-FA3F-4E12-BF33-497FB62536C2}" type="slidenum">
              <a:rPr lang="fr-FR" smtClean="0"/>
              <a:pPr>
                <a:defRPr/>
              </a:pPr>
              <a:t>191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ce réservé de l'image des diapositives 1"/>
          <p:cNvSpPr>
            <a:spLocks noGrp="1" noRot="1" noChangeAspect="1" noTextEdit="1"/>
          </p:cNvSpPr>
          <p:nvPr>
            <p:ph type="sldImg"/>
          </p:nvPr>
        </p:nvSpPr>
        <p:spPr>
          <a:ln/>
        </p:spPr>
      </p:sp>
      <p:sp>
        <p:nvSpPr>
          <p:cNvPr id="1781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3492" name="Espace réservé du numéro de diapositive 3"/>
          <p:cNvSpPr>
            <a:spLocks noGrp="1"/>
          </p:cNvSpPr>
          <p:nvPr>
            <p:ph type="sldNum" sz="quarter" idx="5"/>
          </p:nvPr>
        </p:nvSpPr>
        <p:spPr/>
        <p:txBody>
          <a:bodyPr/>
          <a:lstStyle/>
          <a:p>
            <a:pPr>
              <a:defRPr/>
            </a:pPr>
            <a:fld id="{AEAC986F-B036-4176-8A82-9A92E24BF2CB}" type="slidenum">
              <a:rPr lang="fr-FR" smtClean="0">
                <a:latin typeface="Tahoma" pitchFamily="34" charset="0"/>
              </a:rPr>
              <a:pPr>
                <a:defRPr/>
              </a:pPr>
              <a:t>11</a:t>
            </a:fld>
            <a:endParaRPr lang="fr-FR">
              <a:latin typeface="Tahoma"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ce réservé de l'image des diapositives 1"/>
          <p:cNvSpPr>
            <a:spLocks noGrp="1" noRot="1" noChangeAspect="1" noTextEdit="1"/>
          </p:cNvSpPr>
          <p:nvPr>
            <p:ph type="sldImg"/>
          </p:nvPr>
        </p:nvSpPr>
        <p:spPr>
          <a:ln/>
        </p:spPr>
      </p:sp>
      <p:sp>
        <p:nvSpPr>
          <p:cNvPr id="17920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4516" name="Espace réservé du numéro de diapositive 3"/>
          <p:cNvSpPr>
            <a:spLocks noGrp="1"/>
          </p:cNvSpPr>
          <p:nvPr>
            <p:ph type="sldNum" sz="quarter" idx="5"/>
          </p:nvPr>
        </p:nvSpPr>
        <p:spPr/>
        <p:txBody>
          <a:bodyPr/>
          <a:lstStyle/>
          <a:p>
            <a:pPr>
              <a:defRPr/>
            </a:pPr>
            <a:fld id="{D8BF1A90-EAE5-4330-85B5-E54FE1C3A814}" type="slidenum">
              <a:rPr lang="fr-FR" smtClean="0">
                <a:latin typeface="Tahoma" pitchFamily="34" charset="0"/>
              </a:rPr>
              <a:pPr>
                <a:defRPr/>
              </a:pPr>
              <a:t>12</a:t>
            </a:fld>
            <a:endParaRPr lang="fr-FR">
              <a:latin typeface="Tahoma"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Espace réservé de l'image des diapositives 1"/>
          <p:cNvSpPr>
            <a:spLocks noGrp="1" noRot="1" noChangeAspect="1" noTextEdit="1"/>
          </p:cNvSpPr>
          <p:nvPr>
            <p:ph type="sldImg"/>
          </p:nvPr>
        </p:nvSpPr>
        <p:spPr>
          <a:ln/>
        </p:spPr>
      </p:sp>
      <p:sp>
        <p:nvSpPr>
          <p:cNvPr id="1802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5540" name="Espace réservé du numéro de diapositive 3"/>
          <p:cNvSpPr>
            <a:spLocks noGrp="1"/>
          </p:cNvSpPr>
          <p:nvPr>
            <p:ph type="sldNum" sz="quarter" idx="5"/>
          </p:nvPr>
        </p:nvSpPr>
        <p:spPr/>
        <p:txBody>
          <a:bodyPr/>
          <a:lstStyle/>
          <a:p>
            <a:pPr>
              <a:defRPr/>
            </a:pPr>
            <a:fld id="{D3508F35-B355-401B-A8D4-4DEE5FB1F2DE}" type="slidenum">
              <a:rPr lang="fr-FR" smtClean="0">
                <a:latin typeface="Tahoma" pitchFamily="34" charset="0"/>
              </a:rPr>
              <a:pPr>
                <a:defRPr/>
              </a:pPr>
              <a:t>13</a:t>
            </a:fld>
            <a:endParaRPr lang="fr-FR">
              <a:latin typeface="Tahoma"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Espace réservé de l'image des diapositives 1"/>
          <p:cNvSpPr>
            <a:spLocks noGrp="1" noRot="1" noChangeAspect="1" noTextEdit="1"/>
          </p:cNvSpPr>
          <p:nvPr>
            <p:ph type="sldImg"/>
          </p:nvPr>
        </p:nvSpPr>
        <p:spPr>
          <a:ln/>
        </p:spPr>
      </p:sp>
      <p:sp>
        <p:nvSpPr>
          <p:cNvPr id="1812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6564" name="Espace réservé du numéro de diapositive 3"/>
          <p:cNvSpPr>
            <a:spLocks noGrp="1"/>
          </p:cNvSpPr>
          <p:nvPr>
            <p:ph type="sldNum" sz="quarter" idx="5"/>
          </p:nvPr>
        </p:nvSpPr>
        <p:spPr/>
        <p:txBody>
          <a:bodyPr/>
          <a:lstStyle/>
          <a:p>
            <a:pPr>
              <a:defRPr/>
            </a:pPr>
            <a:fld id="{FE2F62D6-5218-4D25-AF53-4A9596CB2DC8}" type="slidenum">
              <a:rPr lang="fr-FR" smtClean="0">
                <a:latin typeface="Tahoma" pitchFamily="34" charset="0"/>
              </a:rPr>
              <a:pPr>
                <a:defRPr/>
              </a:pPr>
              <a:t>14</a:t>
            </a:fld>
            <a:endParaRPr lang="fr-FR">
              <a:latin typeface="Tahom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Espace réservé de l'image des diapositives 1"/>
          <p:cNvSpPr>
            <a:spLocks noGrp="1" noRot="1" noChangeAspect="1" noTextEdit="1"/>
          </p:cNvSpPr>
          <p:nvPr>
            <p:ph type="sldImg"/>
          </p:nvPr>
        </p:nvSpPr>
        <p:spPr>
          <a:ln/>
        </p:spPr>
      </p:sp>
      <p:sp>
        <p:nvSpPr>
          <p:cNvPr id="1822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7588" name="Espace réservé du numéro de diapositive 3"/>
          <p:cNvSpPr>
            <a:spLocks noGrp="1"/>
          </p:cNvSpPr>
          <p:nvPr>
            <p:ph type="sldNum" sz="quarter" idx="5"/>
          </p:nvPr>
        </p:nvSpPr>
        <p:spPr/>
        <p:txBody>
          <a:bodyPr/>
          <a:lstStyle/>
          <a:p>
            <a:pPr>
              <a:defRPr/>
            </a:pPr>
            <a:fld id="{847DBC4F-F3AF-4328-94C9-DFF889487BE7}" type="slidenum">
              <a:rPr lang="fr-FR" smtClean="0">
                <a:latin typeface="Tahoma" pitchFamily="34" charset="0"/>
              </a:rPr>
              <a:pPr>
                <a:defRPr/>
              </a:pPr>
              <a:t>15</a:t>
            </a:fld>
            <a:endParaRPr lang="fr-FR">
              <a:latin typeface="Tahoma"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Espace réservé de l'image des diapositives 1"/>
          <p:cNvSpPr>
            <a:spLocks noGrp="1" noRot="1" noChangeAspect="1" noTextEdit="1"/>
          </p:cNvSpPr>
          <p:nvPr>
            <p:ph type="sldImg"/>
          </p:nvPr>
        </p:nvSpPr>
        <p:spPr>
          <a:ln/>
        </p:spPr>
      </p:sp>
      <p:sp>
        <p:nvSpPr>
          <p:cNvPr id="1832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8612" name="Espace réservé du numéro de diapositive 3"/>
          <p:cNvSpPr>
            <a:spLocks noGrp="1"/>
          </p:cNvSpPr>
          <p:nvPr>
            <p:ph type="sldNum" sz="quarter" idx="5"/>
          </p:nvPr>
        </p:nvSpPr>
        <p:spPr/>
        <p:txBody>
          <a:bodyPr/>
          <a:lstStyle/>
          <a:p>
            <a:pPr>
              <a:defRPr/>
            </a:pPr>
            <a:fld id="{26F5E7FE-94D5-48FA-8AE5-A47133CB51D6}" type="slidenum">
              <a:rPr lang="fr-FR" smtClean="0">
                <a:latin typeface="Tahoma" pitchFamily="34" charset="0"/>
              </a:rPr>
              <a:pPr>
                <a:defRPr/>
              </a:pPr>
              <a:t>16</a:t>
            </a:fld>
            <a:endParaRPr lang="fr-FR">
              <a:latin typeface="Tahoma"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p:cNvSpPr>
            <a:spLocks noGrp="1" noRot="1" noChangeAspect="1" noTextEdit="1"/>
          </p:cNvSpPr>
          <p:nvPr>
            <p:ph type="sldImg"/>
          </p:nvPr>
        </p:nvSpPr>
        <p:spPr>
          <a:ln/>
        </p:spPr>
      </p:sp>
      <p:sp>
        <p:nvSpPr>
          <p:cNvPr id="1843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9636" name="Espace réservé du numéro de diapositive 3"/>
          <p:cNvSpPr>
            <a:spLocks noGrp="1"/>
          </p:cNvSpPr>
          <p:nvPr>
            <p:ph type="sldNum" sz="quarter" idx="5"/>
          </p:nvPr>
        </p:nvSpPr>
        <p:spPr/>
        <p:txBody>
          <a:bodyPr/>
          <a:lstStyle/>
          <a:p>
            <a:pPr>
              <a:defRPr/>
            </a:pPr>
            <a:fld id="{CFE3D0E2-BA3A-43ED-B6C5-68AFFAF587AB}" type="slidenum">
              <a:rPr lang="fr-FR" smtClean="0">
                <a:latin typeface="Tahoma" pitchFamily="34" charset="0"/>
              </a:rPr>
              <a:pPr>
                <a:defRPr/>
              </a:pPr>
              <a:t>20</a:t>
            </a:fld>
            <a:endParaRPr lang="fr-FR">
              <a:latin typeface="Tahoma"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Espace réservé de l'image des diapositives 1"/>
          <p:cNvSpPr>
            <a:spLocks noGrp="1" noRot="1" noChangeAspect="1" noTextEdit="1"/>
          </p:cNvSpPr>
          <p:nvPr>
            <p:ph type="sldImg"/>
          </p:nvPr>
        </p:nvSpPr>
        <p:spPr>
          <a:ln/>
        </p:spPr>
      </p:sp>
      <p:sp>
        <p:nvSpPr>
          <p:cNvPr id="1853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dirty="0"/>
          </a:p>
        </p:txBody>
      </p:sp>
      <p:sp>
        <p:nvSpPr>
          <p:cNvPr id="71684" name="Espace réservé du numéro de diapositive 3"/>
          <p:cNvSpPr>
            <a:spLocks noGrp="1"/>
          </p:cNvSpPr>
          <p:nvPr>
            <p:ph type="sldNum" sz="quarter" idx="5"/>
          </p:nvPr>
        </p:nvSpPr>
        <p:spPr/>
        <p:txBody>
          <a:bodyPr/>
          <a:lstStyle/>
          <a:p>
            <a:pPr>
              <a:defRPr/>
            </a:pPr>
            <a:fld id="{46AF0BA1-1B8D-4E4D-B13A-C05485127CE7}" type="slidenum">
              <a:rPr lang="fr-FR" smtClean="0">
                <a:latin typeface="Tahoma" pitchFamily="34" charset="0"/>
              </a:rPr>
              <a:pPr>
                <a:defRPr/>
              </a:pPr>
              <a:t>21</a:t>
            </a:fld>
            <a:endParaRPr lang="fr-FR">
              <a:latin typeface="Tahoma"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Espace réservé de l'image des diapositives 1"/>
          <p:cNvSpPr>
            <a:spLocks noGrp="1" noRot="1" noChangeAspect="1" noTextEdit="1"/>
          </p:cNvSpPr>
          <p:nvPr>
            <p:ph type="sldImg"/>
          </p:nvPr>
        </p:nvSpPr>
        <p:spPr>
          <a:ln/>
        </p:spPr>
      </p:sp>
      <p:sp>
        <p:nvSpPr>
          <p:cNvPr id="1863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2708" name="Espace réservé du numéro de diapositive 3"/>
          <p:cNvSpPr>
            <a:spLocks noGrp="1"/>
          </p:cNvSpPr>
          <p:nvPr>
            <p:ph type="sldNum" sz="quarter" idx="5"/>
          </p:nvPr>
        </p:nvSpPr>
        <p:spPr/>
        <p:txBody>
          <a:bodyPr/>
          <a:lstStyle/>
          <a:p>
            <a:pPr>
              <a:defRPr/>
            </a:pPr>
            <a:fld id="{48AC636B-0DB0-468A-92EB-217A2BBEAF02}" type="slidenum">
              <a:rPr lang="fr-FR" smtClean="0">
                <a:latin typeface="Tahoma" pitchFamily="34" charset="0"/>
              </a:rPr>
              <a:pPr>
                <a:defRPr/>
              </a:pPr>
              <a:t>22</a:t>
            </a:fld>
            <a:endParaRPr lang="fr-FR">
              <a:latin typeface="Tahoma"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a:ln/>
        </p:spPr>
      </p:sp>
      <p:sp>
        <p:nvSpPr>
          <p:cNvPr id="1689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4276" name="Espace réservé du numéro de diapositive 3"/>
          <p:cNvSpPr>
            <a:spLocks noGrp="1"/>
          </p:cNvSpPr>
          <p:nvPr>
            <p:ph type="sldNum" sz="quarter" idx="5"/>
          </p:nvPr>
        </p:nvSpPr>
        <p:spPr/>
        <p:txBody>
          <a:bodyPr/>
          <a:lstStyle/>
          <a:p>
            <a:pPr>
              <a:defRPr/>
            </a:pPr>
            <a:fld id="{5413FD63-56FC-4C3F-9E34-361E302790A2}" type="slidenum">
              <a:rPr lang="fr-FR" smtClean="0">
                <a:latin typeface="Tahoma" pitchFamily="34" charset="0"/>
              </a:rPr>
              <a:pPr>
                <a:defRPr/>
              </a:pPr>
              <a:t>2</a:t>
            </a:fld>
            <a:endParaRPr lang="fr-FR">
              <a:latin typeface="Tahom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p:cNvSpPr>
            <a:spLocks noGrp="1" noRot="1" noChangeAspect="1" noTextEdit="1"/>
          </p:cNvSpPr>
          <p:nvPr>
            <p:ph type="sldImg"/>
          </p:nvPr>
        </p:nvSpPr>
        <p:spPr>
          <a:ln/>
        </p:spPr>
      </p:sp>
      <p:sp>
        <p:nvSpPr>
          <p:cNvPr id="1873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3732" name="Espace réservé du numéro de diapositive 3"/>
          <p:cNvSpPr>
            <a:spLocks noGrp="1"/>
          </p:cNvSpPr>
          <p:nvPr>
            <p:ph type="sldNum" sz="quarter" idx="5"/>
          </p:nvPr>
        </p:nvSpPr>
        <p:spPr/>
        <p:txBody>
          <a:bodyPr/>
          <a:lstStyle/>
          <a:p>
            <a:pPr>
              <a:defRPr/>
            </a:pPr>
            <a:fld id="{C697191C-6D2F-4A95-ABDF-9B0C2F4BD1DB}" type="slidenum">
              <a:rPr lang="fr-FR" smtClean="0">
                <a:latin typeface="Tahoma" pitchFamily="34" charset="0"/>
              </a:rPr>
              <a:pPr>
                <a:defRPr/>
              </a:pPr>
              <a:t>23</a:t>
            </a:fld>
            <a:endParaRPr lang="fr-FR">
              <a:latin typeface="Tahoma"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p:cNvSpPr>
            <a:spLocks noGrp="1" noRot="1" noChangeAspect="1" noTextEdit="1"/>
          </p:cNvSpPr>
          <p:nvPr>
            <p:ph type="sldImg"/>
          </p:nvPr>
        </p:nvSpPr>
        <p:spPr>
          <a:ln/>
        </p:spPr>
      </p:sp>
      <p:sp>
        <p:nvSpPr>
          <p:cNvPr id="1884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4756" name="Espace réservé du numéro de diapositive 3"/>
          <p:cNvSpPr>
            <a:spLocks noGrp="1"/>
          </p:cNvSpPr>
          <p:nvPr>
            <p:ph type="sldNum" sz="quarter" idx="5"/>
          </p:nvPr>
        </p:nvSpPr>
        <p:spPr/>
        <p:txBody>
          <a:bodyPr/>
          <a:lstStyle/>
          <a:p>
            <a:pPr>
              <a:defRPr/>
            </a:pPr>
            <a:fld id="{3735EEA5-B5D6-4573-965C-DE1ADFF6DA73}" type="slidenum">
              <a:rPr lang="fr-FR" smtClean="0">
                <a:latin typeface="Tahoma" pitchFamily="34" charset="0"/>
              </a:rPr>
              <a:pPr>
                <a:defRPr/>
              </a:pPr>
              <a:t>24</a:t>
            </a:fld>
            <a:endParaRPr lang="fr-FR">
              <a:latin typeface="Tahoma"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p:cNvSpPr>
            <a:spLocks noGrp="1" noRot="1" noChangeAspect="1" noTextEdit="1"/>
          </p:cNvSpPr>
          <p:nvPr>
            <p:ph type="sldImg"/>
          </p:nvPr>
        </p:nvSpPr>
        <p:spPr>
          <a:ln/>
        </p:spPr>
      </p:sp>
      <p:sp>
        <p:nvSpPr>
          <p:cNvPr id="1894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34B8857-5735-46BF-832F-2C12524DE713}" type="slidenum">
              <a:rPr lang="fr-FR" smtClean="0"/>
              <a:pPr>
                <a:defRPr/>
              </a:pPr>
              <a:t>25</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p:cNvSpPr>
            <a:spLocks noGrp="1" noRot="1" noChangeAspect="1" noTextEdit="1"/>
          </p:cNvSpPr>
          <p:nvPr>
            <p:ph type="sldImg"/>
          </p:nvPr>
        </p:nvSpPr>
        <p:spPr>
          <a:ln/>
        </p:spPr>
      </p:sp>
      <p:sp>
        <p:nvSpPr>
          <p:cNvPr id="1904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6FF973AD-6EE6-427F-B47A-5F1E816EE397}" type="slidenum">
              <a:rPr lang="fr-FR" smtClean="0"/>
              <a:pPr>
                <a:defRPr/>
              </a:pPr>
              <a:t>26</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ce réservé de l'image des diapositives 1"/>
          <p:cNvSpPr>
            <a:spLocks noGrp="1" noRot="1" noChangeAspect="1" noTextEdit="1"/>
          </p:cNvSpPr>
          <p:nvPr>
            <p:ph type="sldImg"/>
          </p:nvPr>
        </p:nvSpPr>
        <p:spPr>
          <a:ln/>
        </p:spPr>
      </p:sp>
      <p:sp>
        <p:nvSpPr>
          <p:cNvPr id="1925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6804" name="Espace réservé du numéro de diapositive 3"/>
          <p:cNvSpPr>
            <a:spLocks noGrp="1"/>
          </p:cNvSpPr>
          <p:nvPr>
            <p:ph type="sldNum" sz="quarter" idx="5"/>
          </p:nvPr>
        </p:nvSpPr>
        <p:spPr/>
        <p:txBody>
          <a:bodyPr/>
          <a:lstStyle/>
          <a:p>
            <a:pPr>
              <a:defRPr/>
            </a:pPr>
            <a:fld id="{E66DB2E6-2584-410F-85C7-B997D7F11345}" type="slidenum">
              <a:rPr lang="fr-FR" smtClean="0">
                <a:latin typeface="Tahoma" pitchFamily="34" charset="0"/>
              </a:rPr>
              <a:pPr>
                <a:defRPr/>
              </a:pPr>
              <a:t>27</a:t>
            </a:fld>
            <a:endParaRPr lang="fr-FR">
              <a:latin typeface="Tahoma"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Espace réservé de l'image des diapositives 1"/>
          <p:cNvSpPr>
            <a:spLocks noGrp="1" noRot="1" noChangeAspect="1" noTextEdit="1"/>
          </p:cNvSpPr>
          <p:nvPr>
            <p:ph type="sldImg"/>
          </p:nvPr>
        </p:nvSpPr>
        <p:spPr>
          <a:ln/>
        </p:spPr>
      </p:sp>
      <p:sp>
        <p:nvSpPr>
          <p:cNvPr id="1935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F0EBDF6-9F23-4E7D-9CDA-D3DD7314BD17}" type="slidenum">
              <a:rPr lang="fr-FR" smtClean="0"/>
              <a:pPr>
                <a:defRPr/>
              </a:pPr>
              <a:t>28</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Espace réservé de l'image des diapositives 1"/>
          <p:cNvSpPr>
            <a:spLocks noGrp="1" noRot="1" noChangeAspect="1" noTextEdit="1"/>
          </p:cNvSpPr>
          <p:nvPr>
            <p:ph type="sldImg"/>
          </p:nvPr>
        </p:nvSpPr>
        <p:spPr>
          <a:ln/>
        </p:spPr>
      </p:sp>
      <p:sp>
        <p:nvSpPr>
          <p:cNvPr id="1945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5BE5B2BB-A1D9-47E0-AFFF-6E793F5AFCC0}" type="slidenum">
              <a:rPr lang="fr-FR" smtClean="0"/>
              <a:pPr>
                <a:defRPr/>
              </a:pPr>
              <a:t>29</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Espace réservé de l'image des diapositives 1"/>
          <p:cNvSpPr>
            <a:spLocks noGrp="1" noRot="1" noChangeAspect="1" noTextEdit="1"/>
          </p:cNvSpPr>
          <p:nvPr>
            <p:ph type="sldImg"/>
          </p:nvPr>
        </p:nvSpPr>
        <p:spPr>
          <a:ln/>
        </p:spPr>
      </p:sp>
      <p:sp>
        <p:nvSpPr>
          <p:cNvPr id="1955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83455EAA-DC0B-4D47-A076-530EAA01F9CA}" type="slidenum">
              <a:rPr lang="fr-FR" smtClean="0"/>
              <a:pPr>
                <a:defRPr/>
              </a:pPr>
              <a:t>30</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Espace réservé de l'image des diapositives 1"/>
          <p:cNvSpPr>
            <a:spLocks noGrp="1" noRot="1" noChangeAspect="1" noTextEdit="1"/>
          </p:cNvSpPr>
          <p:nvPr>
            <p:ph type="sldImg"/>
          </p:nvPr>
        </p:nvSpPr>
        <p:spPr>
          <a:ln/>
        </p:spPr>
      </p:sp>
      <p:sp>
        <p:nvSpPr>
          <p:cNvPr id="1966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7413CECC-BAA8-4300-A1F0-4C883D5EBC0C}" type="slidenum">
              <a:rPr lang="fr-FR" smtClean="0"/>
              <a:pPr>
                <a:defRPr/>
              </a:pPr>
              <a:t>31</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Espace réservé de l'image des diapositives 1"/>
          <p:cNvSpPr>
            <a:spLocks noGrp="1" noRot="1" noChangeAspect="1" noTextEdit="1"/>
          </p:cNvSpPr>
          <p:nvPr>
            <p:ph type="sldImg"/>
          </p:nvPr>
        </p:nvSpPr>
        <p:spPr>
          <a:ln/>
        </p:spPr>
      </p:sp>
      <p:sp>
        <p:nvSpPr>
          <p:cNvPr id="1976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2D074CD0-68F3-47A2-9391-50ED22693B09}" type="slidenum">
              <a:rPr lang="fr-FR" smtClean="0"/>
              <a:pPr>
                <a:defRPr/>
              </a:pPr>
              <a:t>32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Espace réservé de l'image des diapositives 1"/>
          <p:cNvSpPr>
            <a:spLocks noGrp="1" noRot="1" noChangeAspect="1" noTextEdit="1"/>
          </p:cNvSpPr>
          <p:nvPr>
            <p:ph type="sldImg"/>
          </p:nvPr>
        </p:nvSpPr>
        <p:spPr>
          <a:ln/>
        </p:spPr>
      </p:sp>
      <p:sp>
        <p:nvSpPr>
          <p:cNvPr id="1699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5300" name="Espace réservé du numéro de diapositive 3"/>
          <p:cNvSpPr>
            <a:spLocks noGrp="1"/>
          </p:cNvSpPr>
          <p:nvPr>
            <p:ph type="sldNum" sz="quarter" idx="5"/>
          </p:nvPr>
        </p:nvSpPr>
        <p:spPr/>
        <p:txBody>
          <a:bodyPr/>
          <a:lstStyle/>
          <a:p>
            <a:pPr>
              <a:defRPr/>
            </a:pPr>
            <a:fld id="{5F09B190-973E-43C9-92B4-355B36AC494F}" type="slidenum">
              <a:rPr lang="fr-FR" smtClean="0">
                <a:latin typeface="Tahoma" pitchFamily="34" charset="0"/>
              </a:rPr>
              <a:pPr>
                <a:defRPr/>
              </a:pPr>
              <a:t>3</a:t>
            </a:fld>
            <a:endParaRPr lang="fr-FR">
              <a:latin typeface="Tahom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Espace réservé de l'image des diapositives 1"/>
          <p:cNvSpPr>
            <a:spLocks noGrp="1" noRot="1" noChangeAspect="1" noTextEdit="1"/>
          </p:cNvSpPr>
          <p:nvPr>
            <p:ph type="sldImg"/>
          </p:nvPr>
        </p:nvSpPr>
        <p:spPr>
          <a:ln/>
        </p:spPr>
      </p:sp>
      <p:sp>
        <p:nvSpPr>
          <p:cNvPr id="1986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7828" name="Espace réservé du numéro de diapositive 3"/>
          <p:cNvSpPr>
            <a:spLocks noGrp="1"/>
          </p:cNvSpPr>
          <p:nvPr>
            <p:ph type="sldNum" sz="quarter" idx="5"/>
          </p:nvPr>
        </p:nvSpPr>
        <p:spPr/>
        <p:txBody>
          <a:bodyPr/>
          <a:lstStyle/>
          <a:p>
            <a:pPr>
              <a:defRPr/>
            </a:pPr>
            <a:fld id="{62F62487-37C8-40FD-80C5-2BB2508FD299}" type="slidenum">
              <a:rPr lang="fr-FR" smtClean="0">
                <a:latin typeface="Tahoma" pitchFamily="34" charset="0"/>
              </a:rPr>
              <a:pPr>
                <a:defRPr/>
              </a:pPr>
              <a:t>39</a:t>
            </a:fld>
            <a:endParaRPr lang="fr-FR">
              <a:latin typeface="Tahom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ce réservé de l'image des diapositives 1"/>
          <p:cNvSpPr>
            <a:spLocks noGrp="1" noRot="1" noChangeAspect="1" noTextEdit="1"/>
          </p:cNvSpPr>
          <p:nvPr>
            <p:ph type="sldImg"/>
          </p:nvPr>
        </p:nvSpPr>
        <p:spPr>
          <a:ln/>
        </p:spPr>
      </p:sp>
      <p:sp>
        <p:nvSpPr>
          <p:cNvPr id="1996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1924" name="Espace réservé du numéro de diapositive 3"/>
          <p:cNvSpPr>
            <a:spLocks noGrp="1"/>
          </p:cNvSpPr>
          <p:nvPr>
            <p:ph type="sldNum" sz="quarter" idx="5"/>
          </p:nvPr>
        </p:nvSpPr>
        <p:spPr/>
        <p:txBody>
          <a:bodyPr/>
          <a:lstStyle/>
          <a:p>
            <a:pPr>
              <a:defRPr/>
            </a:pPr>
            <a:fld id="{3FEE3656-4F0C-4D9A-9BD2-9B91C20657B1}" type="slidenum">
              <a:rPr lang="fr-FR" smtClean="0">
                <a:latin typeface="Tahoma" pitchFamily="34" charset="0"/>
              </a:rPr>
              <a:pPr>
                <a:defRPr/>
              </a:pPr>
              <a:t>40</a:t>
            </a:fld>
            <a:endParaRPr lang="fr-FR">
              <a:latin typeface="Tahom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ce réservé de l'image des diapositives 1"/>
          <p:cNvSpPr>
            <a:spLocks noGrp="1" noRot="1" noChangeAspect="1" noTextEdit="1"/>
          </p:cNvSpPr>
          <p:nvPr>
            <p:ph type="sldImg"/>
          </p:nvPr>
        </p:nvSpPr>
        <p:spPr>
          <a:ln/>
        </p:spPr>
      </p:sp>
      <p:sp>
        <p:nvSpPr>
          <p:cNvPr id="2007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55A9809D-EF10-4AFE-B280-FF46D3CB0EFF}" type="slidenum">
              <a:rPr lang="fr-FR" smtClean="0"/>
              <a:pPr>
                <a:defRPr/>
              </a:pPr>
              <a:t>48</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a:ln/>
        </p:spPr>
      </p:sp>
      <p:sp>
        <p:nvSpPr>
          <p:cNvPr id="2017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8852" name="Espace réservé du numéro de diapositive 3"/>
          <p:cNvSpPr>
            <a:spLocks noGrp="1"/>
          </p:cNvSpPr>
          <p:nvPr>
            <p:ph type="sldNum" sz="quarter" idx="5"/>
          </p:nvPr>
        </p:nvSpPr>
        <p:spPr/>
        <p:txBody>
          <a:bodyPr/>
          <a:lstStyle/>
          <a:p>
            <a:pPr>
              <a:defRPr/>
            </a:pPr>
            <a:fld id="{C0564AC0-6051-4FD0-B5BE-E4511A809D05}" type="slidenum">
              <a:rPr lang="fr-FR" smtClean="0">
                <a:latin typeface="Tahoma" pitchFamily="34" charset="0"/>
              </a:rPr>
              <a:pPr>
                <a:defRPr/>
              </a:pPr>
              <a:t>55</a:t>
            </a:fld>
            <a:endParaRPr lang="fr-FR">
              <a:latin typeface="Tahoma"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a:ln/>
        </p:spPr>
      </p:sp>
      <p:sp>
        <p:nvSpPr>
          <p:cNvPr id="2027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64D662F1-0B75-4E45-8570-5DA13C6D90F1}" type="slidenum">
              <a:rPr lang="fr-FR" smtClean="0"/>
              <a:pPr>
                <a:defRPr/>
              </a:pPr>
              <a:t>56</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ce réservé de l'image des diapositives 1"/>
          <p:cNvSpPr>
            <a:spLocks noGrp="1" noRot="1" noChangeAspect="1" noTextEdit="1"/>
          </p:cNvSpPr>
          <p:nvPr>
            <p:ph type="sldImg"/>
          </p:nvPr>
        </p:nvSpPr>
        <p:spPr>
          <a:ln/>
        </p:spPr>
      </p:sp>
      <p:sp>
        <p:nvSpPr>
          <p:cNvPr id="2037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E0644FB1-A33D-467A-902F-E0CD1B63F447}" type="slidenum">
              <a:rPr lang="fr-FR" smtClean="0"/>
              <a:pPr>
                <a:defRPr/>
              </a:pPr>
              <a:t>57</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ce réservé de l'image des diapositives 1"/>
          <p:cNvSpPr>
            <a:spLocks noGrp="1" noRot="1" noChangeAspect="1" noTextEdit="1"/>
          </p:cNvSpPr>
          <p:nvPr>
            <p:ph type="sldImg"/>
          </p:nvPr>
        </p:nvSpPr>
        <p:spPr>
          <a:ln/>
        </p:spPr>
      </p:sp>
      <p:sp>
        <p:nvSpPr>
          <p:cNvPr id="20480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79876" name="Espace réservé du numéro de diapositive 3"/>
          <p:cNvSpPr>
            <a:spLocks noGrp="1"/>
          </p:cNvSpPr>
          <p:nvPr>
            <p:ph type="sldNum" sz="quarter" idx="5"/>
          </p:nvPr>
        </p:nvSpPr>
        <p:spPr/>
        <p:txBody>
          <a:bodyPr/>
          <a:lstStyle/>
          <a:p>
            <a:pPr>
              <a:defRPr/>
            </a:pPr>
            <a:fld id="{0E94696C-CF51-49C9-A1A8-9F5D8D9DD487}" type="slidenum">
              <a:rPr lang="fr-FR" smtClean="0">
                <a:latin typeface="Tahoma" pitchFamily="34" charset="0"/>
              </a:rPr>
              <a:pPr>
                <a:defRPr/>
              </a:pPr>
              <a:t>58</a:t>
            </a:fld>
            <a:endParaRPr lang="fr-FR">
              <a:latin typeface="Tahoma"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p:cNvSpPr>
            <a:spLocks noGrp="1" noRot="1" noChangeAspect="1" noTextEdit="1"/>
          </p:cNvSpPr>
          <p:nvPr>
            <p:ph type="sldImg"/>
          </p:nvPr>
        </p:nvSpPr>
        <p:spPr>
          <a:ln/>
        </p:spPr>
      </p:sp>
      <p:sp>
        <p:nvSpPr>
          <p:cNvPr id="2058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0900" name="Espace réservé du numéro de diapositive 3"/>
          <p:cNvSpPr>
            <a:spLocks noGrp="1"/>
          </p:cNvSpPr>
          <p:nvPr>
            <p:ph type="sldNum" sz="quarter" idx="5"/>
          </p:nvPr>
        </p:nvSpPr>
        <p:spPr/>
        <p:txBody>
          <a:bodyPr/>
          <a:lstStyle/>
          <a:p>
            <a:pPr>
              <a:defRPr/>
            </a:pPr>
            <a:fld id="{604AE12E-6301-4805-BCEC-EB4D01E4015C}" type="slidenum">
              <a:rPr lang="fr-FR" smtClean="0">
                <a:latin typeface="Tahoma" pitchFamily="34" charset="0"/>
              </a:rPr>
              <a:pPr>
                <a:defRPr/>
              </a:pPr>
              <a:t>60</a:t>
            </a:fld>
            <a:endParaRPr lang="fr-FR">
              <a:latin typeface="Tahoma"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p:cNvSpPr>
            <a:spLocks noGrp="1" noRot="1" noChangeAspect="1" noTextEdit="1"/>
          </p:cNvSpPr>
          <p:nvPr>
            <p:ph type="sldImg"/>
          </p:nvPr>
        </p:nvSpPr>
        <p:spPr>
          <a:ln/>
        </p:spPr>
      </p:sp>
      <p:sp>
        <p:nvSpPr>
          <p:cNvPr id="2068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19D8FBDB-D51B-4870-B920-802EF345511A}" type="slidenum">
              <a:rPr lang="fr-FR" smtClean="0"/>
              <a:pPr>
                <a:defRPr/>
              </a:pPr>
              <a:t>61</a:t>
            </a:fld>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p:cNvSpPr>
            <a:spLocks noGrp="1" noRot="1" noChangeAspect="1" noTextEdit="1"/>
          </p:cNvSpPr>
          <p:nvPr>
            <p:ph type="sldImg"/>
          </p:nvPr>
        </p:nvSpPr>
        <p:spPr>
          <a:ln/>
        </p:spPr>
      </p:sp>
      <p:sp>
        <p:nvSpPr>
          <p:cNvPr id="2078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D49F3ECF-195F-4BE0-BEDF-A93F4AC85820}" type="slidenum">
              <a:rPr lang="fr-FR" smtClean="0"/>
              <a:pPr>
                <a:defRPr/>
              </a:pPr>
              <a:t>62</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e l'image des diapositives 1"/>
          <p:cNvSpPr>
            <a:spLocks noGrp="1" noRot="1" noChangeAspect="1" noTextEdit="1"/>
          </p:cNvSpPr>
          <p:nvPr>
            <p:ph type="sldImg"/>
          </p:nvPr>
        </p:nvSpPr>
        <p:spPr>
          <a:ln/>
        </p:spPr>
      </p:sp>
      <p:sp>
        <p:nvSpPr>
          <p:cNvPr id="1710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6324" name="Espace réservé du numéro de diapositive 3"/>
          <p:cNvSpPr>
            <a:spLocks noGrp="1"/>
          </p:cNvSpPr>
          <p:nvPr>
            <p:ph type="sldNum" sz="quarter" idx="5"/>
          </p:nvPr>
        </p:nvSpPr>
        <p:spPr/>
        <p:txBody>
          <a:bodyPr/>
          <a:lstStyle/>
          <a:p>
            <a:pPr>
              <a:defRPr/>
            </a:pPr>
            <a:fld id="{70242BB0-B94C-4FA6-A494-CBAC922A74A6}" type="slidenum">
              <a:rPr lang="fr-FR" smtClean="0">
                <a:latin typeface="Tahoma" pitchFamily="34" charset="0"/>
              </a:rPr>
              <a:pPr>
                <a:defRPr/>
              </a:pPr>
              <a:t>4</a:t>
            </a:fld>
            <a:endParaRPr lang="fr-FR">
              <a:latin typeface="Tahom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a:ln/>
        </p:spPr>
      </p:sp>
      <p:sp>
        <p:nvSpPr>
          <p:cNvPr id="2088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83540C0C-ED72-4886-A313-B6E8F9927F7C}" type="slidenum">
              <a:rPr lang="fr-FR" smtClean="0"/>
              <a:pPr>
                <a:defRPr/>
              </a:pPr>
              <a:t>63</a:t>
            </a:fld>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a:ln/>
        </p:spPr>
      </p:sp>
      <p:sp>
        <p:nvSpPr>
          <p:cNvPr id="2099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457B6BF5-76A6-41A4-B675-615FDDEA116E}" type="slidenum">
              <a:rPr lang="fr-FR" smtClean="0"/>
              <a:pPr>
                <a:defRPr/>
              </a:pPr>
              <a:t>64</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a:ln/>
        </p:spPr>
      </p:sp>
      <p:sp>
        <p:nvSpPr>
          <p:cNvPr id="2109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FC3C4398-F4AC-4761-838A-F009A9805D3E}" type="slidenum">
              <a:rPr lang="fr-FR" smtClean="0"/>
              <a:pPr>
                <a:defRPr/>
              </a:pPr>
              <a:t>65</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a:ln/>
        </p:spPr>
      </p:sp>
      <p:sp>
        <p:nvSpPr>
          <p:cNvPr id="2119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C1F3481F-E257-4680-8E27-8F3A402E1FE2}" type="slidenum">
              <a:rPr lang="fr-FR" smtClean="0"/>
              <a:pPr>
                <a:defRPr/>
              </a:pPr>
              <a:t>66</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a:ln/>
        </p:spPr>
      </p:sp>
      <p:sp>
        <p:nvSpPr>
          <p:cNvPr id="2129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F9E45C4-DF07-47A7-9603-A4AE1F49F6D6}" type="slidenum">
              <a:rPr lang="fr-FR" smtClean="0"/>
              <a:pPr>
                <a:defRPr/>
              </a:pPr>
              <a:t>68</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a:ln/>
        </p:spPr>
      </p:sp>
      <p:sp>
        <p:nvSpPr>
          <p:cNvPr id="2140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4DABC14-9726-418A-BD35-C2767D6CB3A9}" type="slidenum">
              <a:rPr lang="fr-FR" smtClean="0"/>
              <a:pPr>
                <a:defRPr/>
              </a:pPr>
              <a:t>74</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a:ln/>
        </p:spPr>
      </p:sp>
      <p:sp>
        <p:nvSpPr>
          <p:cNvPr id="2150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9D3F86C3-A43D-4E1A-83FC-F878E1E033BC}" type="slidenum">
              <a:rPr lang="fr-FR" smtClean="0"/>
              <a:pPr>
                <a:defRPr/>
              </a:pPr>
              <a:t>76</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a:ln/>
        </p:spPr>
      </p:sp>
      <p:sp>
        <p:nvSpPr>
          <p:cNvPr id="2160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9D9B6025-8196-445F-8D61-2FFC37B6E7D5}" type="slidenum">
              <a:rPr lang="fr-FR" smtClean="0"/>
              <a:pPr>
                <a:defRPr/>
              </a:pPr>
              <a:t>77</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a:ln/>
        </p:spPr>
      </p:sp>
      <p:sp>
        <p:nvSpPr>
          <p:cNvPr id="2170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84FFF846-9EA8-4DDE-AA06-FDFAC805DCF7}" type="slidenum">
              <a:rPr lang="fr-FR" smtClean="0"/>
              <a:pPr>
                <a:defRPr/>
              </a:pPr>
              <a:t>78</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a:ln/>
        </p:spPr>
      </p:sp>
      <p:sp>
        <p:nvSpPr>
          <p:cNvPr id="2181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47F68651-6419-4BEE-A7DC-0BADA5B2CF42}" type="slidenum">
              <a:rPr lang="fr-FR" smtClean="0"/>
              <a:pPr>
                <a:defRPr/>
              </a:pPr>
              <a:t>79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ce réservé de l'image des diapositives 1"/>
          <p:cNvSpPr>
            <a:spLocks noGrp="1" noRot="1" noChangeAspect="1" noTextEdit="1"/>
          </p:cNvSpPr>
          <p:nvPr>
            <p:ph type="sldImg"/>
          </p:nvPr>
        </p:nvSpPr>
        <p:spPr>
          <a:ln/>
        </p:spPr>
      </p:sp>
      <p:sp>
        <p:nvSpPr>
          <p:cNvPr id="1720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7348" name="Espace réservé du numéro de diapositive 3"/>
          <p:cNvSpPr>
            <a:spLocks noGrp="1"/>
          </p:cNvSpPr>
          <p:nvPr>
            <p:ph type="sldNum" sz="quarter" idx="5"/>
          </p:nvPr>
        </p:nvSpPr>
        <p:spPr/>
        <p:txBody>
          <a:bodyPr/>
          <a:lstStyle/>
          <a:p>
            <a:pPr>
              <a:defRPr/>
            </a:pPr>
            <a:fld id="{629F382E-E9AA-4331-B415-F1E009E6653D}" type="slidenum">
              <a:rPr lang="fr-FR" smtClean="0">
                <a:latin typeface="Tahoma" pitchFamily="34" charset="0"/>
              </a:rPr>
              <a:pPr>
                <a:defRPr/>
              </a:pPr>
              <a:t>5</a:t>
            </a:fld>
            <a:endParaRPr lang="fr-FR">
              <a:latin typeface="Tahoma"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ce réservé de l'image des diapositives 1"/>
          <p:cNvSpPr>
            <a:spLocks noGrp="1" noRot="1" noChangeAspect="1" noTextEdit="1"/>
          </p:cNvSpPr>
          <p:nvPr>
            <p:ph type="sldImg"/>
          </p:nvPr>
        </p:nvSpPr>
        <p:spPr>
          <a:ln/>
        </p:spPr>
      </p:sp>
      <p:sp>
        <p:nvSpPr>
          <p:cNvPr id="2191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1DFB42A3-6EDA-447E-A13C-9CC5DC1379A5}" type="slidenum">
              <a:rPr lang="fr-FR" smtClean="0"/>
              <a:pPr>
                <a:defRPr/>
              </a:pPr>
              <a:t>80</a:t>
            </a:fld>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p:cNvSpPr>
            <a:spLocks noGrp="1" noRot="1" noChangeAspect="1" noTextEdit="1"/>
          </p:cNvSpPr>
          <p:nvPr>
            <p:ph type="sldImg"/>
          </p:nvPr>
        </p:nvSpPr>
        <p:spPr>
          <a:ln/>
        </p:spPr>
      </p:sp>
      <p:sp>
        <p:nvSpPr>
          <p:cNvPr id="2201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EE885E03-A6FB-4FAF-9220-3FE04CE8C617}" type="slidenum">
              <a:rPr lang="fr-FR" smtClean="0"/>
              <a:pPr>
                <a:defRPr/>
              </a:pPr>
              <a:t>81</a:t>
            </a:fld>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ce réservé de l'image des diapositives 1"/>
          <p:cNvSpPr>
            <a:spLocks noGrp="1" noRot="1" noChangeAspect="1" noTextEdit="1"/>
          </p:cNvSpPr>
          <p:nvPr>
            <p:ph type="sldImg"/>
          </p:nvPr>
        </p:nvSpPr>
        <p:spPr>
          <a:ln/>
        </p:spPr>
      </p:sp>
      <p:sp>
        <p:nvSpPr>
          <p:cNvPr id="2211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62296011-5ADA-4C60-9EE3-EEFAB4B671C0}" type="slidenum">
              <a:rPr lang="fr-FR" smtClean="0"/>
              <a:pPr>
                <a:defRPr/>
              </a:pPr>
              <a:t>82</a:t>
            </a:fld>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Espace réservé de l'image des diapositives 1"/>
          <p:cNvSpPr>
            <a:spLocks noGrp="1" noRot="1" noChangeAspect="1" noTextEdit="1"/>
          </p:cNvSpPr>
          <p:nvPr>
            <p:ph type="sldImg"/>
          </p:nvPr>
        </p:nvSpPr>
        <p:spPr>
          <a:ln/>
        </p:spPr>
      </p:sp>
      <p:sp>
        <p:nvSpPr>
          <p:cNvPr id="2222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9DCB2028-DDCB-4F74-8C6B-42259551A567}" type="slidenum">
              <a:rPr lang="fr-FR" smtClean="0"/>
              <a:pPr>
                <a:defRPr/>
              </a:pPr>
              <a:t>83</a:t>
            </a:fld>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Espace réservé de l'image des diapositives 1"/>
          <p:cNvSpPr>
            <a:spLocks noGrp="1" noRot="1" noChangeAspect="1" noTextEdit="1"/>
          </p:cNvSpPr>
          <p:nvPr>
            <p:ph type="sldImg"/>
          </p:nvPr>
        </p:nvSpPr>
        <p:spPr>
          <a:ln/>
        </p:spPr>
      </p:sp>
      <p:sp>
        <p:nvSpPr>
          <p:cNvPr id="2232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44F58E4E-CF95-4D73-A6A2-E1ECD2FA8D73}" type="slidenum">
              <a:rPr lang="fr-FR" smtClean="0"/>
              <a:pPr>
                <a:defRPr/>
              </a:pPr>
              <a:t>84</a:t>
            </a:fld>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ce réservé de l'image des diapositives 1"/>
          <p:cNvSpPr>
            <a:spLocks noGrp="1" noRot="1" noChangeAspect="1" noTextEdit="1"/>
          </p:cNvSpPr>
          <p:nvPr>
            <p:ph type="sldImg"/>
          </p:nvPr>
        </p:nvSpPr>
        <p:spPr>
          <a:ln/>
        </p:spPr>
      </p:sp>
      <p:sp>
        <p:nvSpPr>
          <p:cNvPr id="2242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A027D383-C880-4C63-A74F-A108076B69AD}" type="slidenum">
              <a:rPr lang="fr-FR" smtClean="0"/>
              <a:pPr>
                <a:defRPr/>
              </a:pPr>
              <a:t>85</a:t>
            </a:fld>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Espace réservé de l'image des diapositives 1"/>
          <p:cNvSpPr>
            <a:spLocks noGrp="1" noRot="1" noChangeAspect="1" noTextEdit="1"/>
          </p:cNvSpPr>
          <p:nvPr>
            <p:ph type="sldImg"/>
          </p:nvPr>
        </p:nvSpPr>
        <p:spPr>
          <a:ln/>
        </p:spPr>
      </p:sp>
      <p:sp>
        <p:nvSpPr>
          <p:cNvPr id="2252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C2F59636-5BB0-44ED-A8CD-EF709212E75D}" type="slidenum">
              <a:rPr lang="fr-FR" smtClean="0"/>
              <a:pPr>
                <a:defRPr/>
              </a:pPr>
              <a:t>86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a:ln/>
        </p:spPr>
      </p:sp>
      <p:sp>
        <p:nvSpPr>
          <p:cNvPr id="2263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E21052FB-3CC5-47F3-8A89-803BC25A2A11}" type="slidenum">
              <a:rPr lang="fr-FR" smtClean="0"/>
              <a:pPr>
                <a:defRPr/>
              </a:pPr>
              <a:t>87</a:t>
            </a:fld>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a:ln/>
        </p:spPr>
      </p:sp>
      <p:sp>
        <p:nvSpPr>
          <p:cNvPr id="2273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474BAFCA-AD2A-4EAF-9E4D-C6B82111281E}" type="slidenum">
              <a:rPr lang="fr-FR" smtClean="0"/>
              <a:pPr>
                <a:defRPr/>
              </a:pPr>
              <a:t>90</a:t>
            </a:fld>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a:ln/>
        </p:spPr>
      </p:sp>
      <p:sp>
        <p:nvSpPr>
          <p:cNvPr id="2283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CFA597A3-9711-43C2-AF68-076364F1FCB1}" type="slidenum">
              <a:rPr lang="fr-FR" smtClean="0"/>
              <a:pPr>
                <a:defRPr/>
              </a:pPr>
              <a:t>91</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p:cNvSpPr>
            <a:spLocks noGrp="1" noRot="1" noChangeAspect="1" noTextEdit="1"/>
          </p:cNvSpPr>
          <p:nvPr>
            <p:ph type="sldImg"/>
          </p:nvPr>
        </p:nvSpPr>
        <p:spPr>
          <a:ln/>
        </p:spPr>
      </p:sp>
      <p:sp>
        <p:nvSpPr>
          <p:cNvPr id="1730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8372" name="Espace réservé du numéro de diapositive 3"/>
          <p:cNvSpPr>
            <a:spLocks noGrp="1"/>
          </p:cNvSpPr>
          <p:nvPr>
            <p:ph type="sldNum" sz="quarter" idx="5"/>
          </p:nvPr>
        </p:nvSpPr>
        <p:spPr/>
        <p:txBody>
          <a:bodyPr/>
          <a:lstStyle/>
          <a:p>
            <a:pPr>
              <a:defRPr/>
            </a:pPr>
            <a:fld id="{630A18DB-2176-486F-A985-D34D1077CD50}" type="slidenum">
              <a:rPr lang="fr-FR" smtClean="0">
                <a:latin typeface="Tahoma" pitchFamily="34" charset="0"/>
              </a:rPr>
              <a:pPr>
                <a:defRPr/>
              </a:pPr>
              <a:t>6</a:t>
            </a:fld>
            <a:endParaRPr lang="fr-FR">
              <a:latin typeface="Tahoma"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a:ln/>
        </p:spPr>
      </p:sp>
      <p:sp>
        <p:nvSpPr>
          <p:cNvPr id="2293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9AA04BC3-7495-4EA7-8ECD-17B34C4CF2CF}" type="slidenum">
              <a:rPr lang="fr-FR" smtClean="0"/>
              <a:pPr>
                <a:defRPr/>
              </a:pPr>
              <a:t>92</a:t>
            </a:fld>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a:ln/>
        </p:spPr>
      </p:sp>
      <p:sp>
        <p:nvSpPr>
          <p:cNvPr id="23040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8B146EA4-A91A-4694-ABFE-201DEB3664B7}" type="slidenum">
              <a:rPr lang="fr-FR" smtClean="0"/>
              <a:pPr>
                <a:defRPr/>
              </a:pPr>
              <a:t>93</a:t>
            </a:fld>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a:ln/>
        </p:spPr>
      </p:sp>
      <p:sp>
        <p:nvSpPr>
          <p:cNvPr id="2314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668ABDDA-2E2D-43AF-A674-47103BA89A28}" type="slidenum">
              <a:rPr lang="fr-FR" smtClean="0"/>
              <a:pPr>
                <a:defRPr/>
              </a:pPr>
              <a:t>94</a:t>
            </a:fld>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a:ln/>
        </p:spPr>
      </p:sp>
      <p:sp>
        <p:nvSpPr>
          <p:cNvPr id="2324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0196D17F-2F6A-42F2-A339-D5A4FFA77546}" type="slidenum">
              <a:rPr lang="fr-FR" smtClean="0"/>
              <a:pPr>
                <a:defRPr/>
              </a:pPr>
              <a:t>95</a:t>
            </a:fld>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a:ln/>
        </p:spPr>
      </p:sp>
      <p:sp>
        <p:nvSpPr>
          <p:cNvPr id="2334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3972" name="Espace réservé du numéro de diapositive 3"/>
          <p:cNvSpPr>
            <a:spLocks noGrp="1"/>
          </p:cNvSpPr>
          <p:nvPr>
            <p:ph type="sldNum" sz="quarter" idx="5"/>
          </p:nvPr>
        </p:nvSpPr>
        <p:spPr/>
        <p:txBody>
          <a:bodyPr/>
          <a:lstStyle/>
          <a:p>
            <a:pPr>
              <a:defRPr/>
            </a:pPr>
            <a:fld id="{EE8B11EE-967A-4104-B871-F43F51C4C8F2}" type="slidenum">
              <a:rPr lang="fr-FR" smtClean="0">
                <a:latin typeface="Tahoma" pitchFamily="34" charset="0"/>
              </a:rPr>
              <a:pPr>
                <a:defRPr/>
              </a:pPr>
              <a:t>97</a:t>
            </a:fld>
            <a:endParaRPr lang="fr-FR">
              <a:latin typeface="Tahoma"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Espace réservé de l'image des diapositives 1"/>
          <p:cNvSpPr>
            <a:spLocks noGrp="1" noRot="1" noChangeAspect="1" noTextEdit="1"/>
          </p:cNvSpPr>
          <p:nvPr>
            <p:ph type="sldImg"/>
          </p:nvPr>
        </p:nvSpPr>
        <p:spPr>
          <a:ln/>
        </p:spPr>
      </p:sp>
      <p:sp>
        <p:nvSpPr>
          <p:cNvPr id="2344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054A62F3-CB6E-478E-82A6-3AA01CD60E27}" type="slidenum">
              <a:rPr lang="fr-FR" smtClean="0"/>
              <a:pPr>
                <a:defRPr/>
              </a:pPr>
              <a:t>98</a:t>
            </a:fld>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p:cNvSpPr>
            <a:spLocks noGrp="1" noRot="1" noChangeAspect="1" noTextEdit="1"/>
          </p:cNvSpPr>
          <p:nvPr>
            <p:ph type="sldImg"/>
          </p:nvPr>
        </p:nvSpPr>
        <p:spPr>
          <a:ln/>
        </p:spPr>
      </p:sp>
      <p:sp>
        <p:nvSpPr>
          <p:cNvPr id="2355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22CEE5E3-28EB-4C65-92A8-699A0B1508C4}" type="slidenum">
              <a:rPr lang="fr-FR" smtClean="0"/>
              <a:pPr>
                <a:defRPr/>
              </a:pPr>
              <a:t>99</a:t>
            </a:fld>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p:cNvSpPr>
            <a:spLocks noGrp="1" noRot="1" noChangeAspect="1" noTextEdit="1"/>
          </p:cNvSpPr>
          <p:nvPr>
            <p:ph type="sldImg"/>
          </p:nvPr>
        </p:nvSpPr>
        <p:spPr>
          <a:ln/>
        </p:spPr>
      </p:sp>
      <p:sp>
        <p:nvSpPr>
          <p:cNvPr id="2365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F39CE874-A708-4C54-92C6-6FC2ACD3D2BB}" type="slidenum">
              <a:rPr lang="fr-FR" smtClean="0"/>
              <a:pPr>
                <a:defRPr/>
              </a:pPr>
              <a:t>100</a:t>
            </a:fld>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E002CBE-BF8E-4148-8FA6-D8D95B5DCD12}" type="slidenum">
              <a:rPr lang="fr-FR" smtClean="0"/>
              <a:pPr>
                <a:defRPr/>
              </a:pPr>
              <a:t>101</a:t>
            </a:fld>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Espace réservé de l'image des diapositives 1"/>
          <p:cNvSpPr>
            <a:spLocks noGrp="1" noRot="1" noChangeAspect="1" noTextEdit="1"/>
          </p:cNvSpPr>
          <p:nvPr>
            <p:ph type="sldImg"/>
          </p:nvPr>
        </p:nvSpPr>
        <p:spPr>
          <a:ln/>
        </p:spPr>
      </p:sp>
      <p:sp>
        <p:nvSpPr>
          <p:cNvPr id="2375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64D9F07A-A16E-4901-85CC-03CB12D848D2}" type="slidenum">
              <a:rPr lang="fr-FR" smtClean="0"/>
              <a:pPr>
                <a:defRPr/>
              </a:pPr>
              <a:t>103</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ce réservé de l'image des diapositives 1"/>
          <p:cNvSpPr>
            <a:spLocks noGrp="1" noRot="1" noChangeAspect="1" noTextEdit="1"/>
          </p:cNvSpPr>
          <p:nvPr>
            <p:ph type="sldImg"/>
          </p:nvPr>
        </p:nvSpPr>
        <p:spPr>
          <a:ln/>
        </p:spPr>
      </p:sp>
      <p:sp>
        <p:nvSpPr>
          <p:cNvPr id="1740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59396" name="Espace réservé du numéro de diapositive 3"/>
          <p:cNvSpPr>
            <a:spLocks noGrp="1"/>
          </p:cNvSpPr>
          <p:nvPr>
            <p:ph type="sldNum" sz="quarter" idx="5"/>
          </p:nvPr>
        </p:nvSpPr>
        <p:spPr/>
        <p:txBody>
          <a:bodyPr/>
          <a:lstStyle/>
          <a:p>
            <a:pPr>
              <a:defRPr/>
            </a:pPr>
            <a:fld id="{B17CD885-3D37-4BA4-BE99-4A9AA2B7D90D}" type="slidenum">
              <a:rPr lang="fr-FR" smtClean="0">
                <a:latin typeface="Tahoma" pitchFamily="34" charset="0"/>
              </a:rPr>
              <a:pPr>
                <a:defRPr/>
              </a:pPr>
              <a:t>7</a:t>
            </a:fld>
            <a:endParaRPr lang="fr-FR">
              <a:latin typeface="Tahoma"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Espace réservé de l'image des diapositives 1"/>
          <p:cNvSpPr>
            <a:spLocks noGrp="1" noRot="1" noChangeAspect="1" noTextEdit="1"/>
          </p:cNvSpPr>
          <p:nvPr>
            <p:ph type="sldImg"/>
          </p:nvPr>
        </p:nvSpPr>
        <p:spPr>
          <a:ln/>
        </p:spPr>
      </p:sp>
      <p:sp>
        <p:nvSpPr>
          <p:cNvPr id="2385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B92BD7CC-0E34-42FF-9C61-B1937EF0BC52}" type="slidenum">
              <a:rPr lang="fr-FR" smtClean="0"/>
              <a:pPr>
                <a:defRPr/>
              </a:pPr>
              <a:t>104</a:t>
            </a:fld>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e l'image des diapositives 1"/>
          <p:cNvSpPr>
            <a:spLocks noGrp="1" noRot="1" noChangeAspect="1" noTextEdit="1"/>
          </p:cNvSpPr>
          <p:nvPr>
            <p:ph type="sldImg"/>
          </p:nvPr>
        </p:nvSpPr>
        <p:spPr>
          <a:ln/>
        </p:spPr>
      </p:sp>
      <p:sp>
        <p:nvSpPr>
          <p:cNvPr id="2396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D28A286F-4618-468E-876F-3EEFF156DA19}" type="slidenum">
              <a:rPr lang="fr-FR" smtClean="0"/>
              <a:pPr>
                <a:defRPr/>
              </a:pPr>
              <a:t>105</a:t>
            </a:fld>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Espace réservé de l'image des diapositives 1"/>
          <p:cNvSpPr>
            <a:spLocks noGrp="1" noRot="1" noChangeAspect="1" noTextEdit="1"/>
          </p:cNvSpPr>
          <p:nvPr>
            <p:ph type="sldImg"/>
          </p:nvPr>
        </p:nvSpPr>
        <p:spPr>
          <a:ln/>
        </p:spPr>
      </p:sp>
      <p:sp>
        <p:nvSpPr>
          <p:cNvPr id="2406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B7607817-A855-46D6-8540-5CEA60988D38}" type="slidenum">
              <a:rPr lang="fr-FR" smtClean="0"/>
              <a:pPr>
                <a:defRPr/>
              </a:pPr>
              <a:t>106</a:t>
            </a:fld>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Espace réservé de l'image des diapositives 1"/>
          <p:cNvSpPr>
            <a:spLocks noGrp="1" noRot="1" noChangeAspect="1" noTextEdit="1"/>
          </p:cNvSpPr>
          <p:nvPr>
            <p:ph type="sldImg"/>
          </p:nvPr>
        </p:nvSpPr>
        <p:spPr>
          <a:ln/>
        </p:spPr>
      </p:sp>
      <p:sp>
        <p:nvSpPr>
          <p:cNvPr id="2416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81C31224-1DE1-4101-AEC3-C1362DDF398C}" type="slidenum">
              <a:rPr lang="fr-FR" smtClean="0"/>
              <a:pPr>
                <a:defRPr/>
              </a:pPr>
              <a:t>107</a:t>
            </a:fld>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2854F93-CC20-4BE1-A01A-0B177A85B511}" type="slidenum">
              <a:rPr lang="fr-FR" smtClean="0"/>
              <a:pPr>
                <a:defRPr/>
              </a:pPr>
              <a:t>126</a:t>
            </a:fld>
            <a:endParaRPr lang="fr-FR"/>
          </a:p>
        </p:txBody>
      </p:sp>
    </p:spTree>
    <p:extLst>
      <p:ext uri="{BB962C8B-B14F-4D97-AF65-F5344CB8AC3E}">
        <p14:creationId xmlns:p14="http://schemas.microsoft.com/office/powerpoint/2010/main" val="3974222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Espace réservé de l'image des diapositives 1"/>
          <p:cNvSpPr>
            <a:spLocks noGrp="1" noRot="1" noChangeAspect="1" noTextEdit="1"/>
          </p:cNvSpPr>
          <p:nvPr>
            <p:ph type="sldImg"/>
          </p:nvPr>
        </p:nvSpPr>
        <p:spPr>
          <a:ln/>
        </p:spPr>
      </p:sp>
      <p:sp>
        <p:nvSpPr>
          <p:cNvPr id="24371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64766FB4-4004-41AB-A2CD-A74A39BCE2C1}" type="slidenum">
              <a:rPr lang="fr-FR" smtClean="0"/>
              <a:pPr>
                <a:defRPr/>
              </a:pPr>
              <a:t>131</a:t>
            </a:fld>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2854F93-CC20-4BE1-A01A-0B177A85B511}" type="slidenum">
              <a:rPr lang="fr-FR" smtClean="0"/>
              <a:pPr>
                <a:defRPr/>
              </a:pPr>
              <a:t>137</a:t>
            </a:fld>
            <a:endParaRPr lang="fr-FR"/>
          </a:p>
        </p:txBody>
      </p:sp>
    </p:spTree>
    <p:extLst>
      <p:ext uri="{BB962C8B-B14F-4D97-AF65-F5344CB8AC3E}">
        <p14:creationId xmlns:p14="http://schemas.microsoft.com/office/powerpoint/2010/main" val="408664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Espace réservé de l'image des diapositives 1"/>
          <p:cNvSpPr>
            <a:spLocks noGrp="1" noRot="1" noChangeAspect="1" noTextEdit="1"/>
          </p:cNvSpPr>
          <p:nvPr>
            <p:ph type="sldImg"/>
          </p:nvPr>
        </p:nvSpPr>
        <p:spPr>
          <a:ln/>
        </p:spPr>
      </p:sp>
      <p:sp>
        <p:nvSpPr>
          <p:cNvPr id="2447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A599C6B4-E977-40CF-8F56-003537EFA5B2}" type="slidenum">
              <a:rPr lang="fr-FR" smtClean="0"/>
              <a:pPr>
                <a:defRPr/>
              </a:pPr>
              <a:t>161</a:t>
            </a:fld>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Espace réservé de l'image des diapositives 1"/>
          <p:cNvSpPr>
            <a:spLocks noGrp="1" noRot="1" noChangeAspect="1" noTextEdit="1"/>
          </p:cNvSpPr>
          <p:nvPr>
            <p:ph type="sldImg"/>
          </p:nvPr>
        </p:nvSpPr>
        <p:spPr>
          <a:ln/>
        </p:spPr>
      </p:sp>
      <p:sp>
        <p:nvSpPr>
          <p:cNvPr id="24576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6020" name="Espace réservé du numéro de diapositive 3"/>
          <p:cNvSpPr>
            <a:spLocks noGrp="1"/>
          </p:cNvSpPr>
          <p:nvPr>
            <p:ph type="sldNum" sz="quarter" idx="5"/>
          </p:nvPr>
        </p:nvSpPr>
        <p:spPr/>
        <p:txBody>
          <a:bodyPr/>
          <a:lstStyle/>
          <a:p>
            <a:pPr>
              <a:defRPr/>
            </a:pPr>
            <a:fld id="{9EA43BB6-7DE3-463E-A58F-57D84059CA98}" type="slidenum">
              <a:rPr lang="fr-FR" smtClean="0">
                <a:latin typeface="Tahoma" pitchFamily="34" charset="0"/>
              </a:rPr>
              <a:pPr>
                <a:defRPr/>
              </a:pPr>
              <a:t>168</a:t>
            </a:fld>
            <a:endParaRPr lang="fr-FR">
              <a:latin typeface="Tahoma"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Espace réservé de l'image des diapositives 1"/>
          <p:cNvSpPr>
            <a:spLocks noGrp="1" noRot="1" noChangeAspect="1" noTextEdit="1"/>
          </p:cNvSpPr>
          <p:nvPr>
            <p:ph type="sldImg"/>
          </p:nvPr>
        </p:nvSpPr>
        <p:spPr>
          <a:ln/>
        </p:spPr>
      </p:sp>
      <p:sp>
        <p:nvSpPr>
          <p:cNvPr id="2467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4996" name="Espace réservé du numéro de diapositive 3"/>
          <p:cNvSpPr>
            <a:spLocks noGrp="1"/>
          </p:cNvSpPr>
          <p:nvPr>
            <p:ph type="sldNum" sz="quarter" idx="5"/>
          </p:nvPr>
        </p:nvSpPr>
        <p:spPr/>
        <p:txBody>
          <a:bodyPr/>
          <a:lstStyle/>
          <a:p>
            <a:pPr>
              <a:defRPr/>
            </a:pPr>
            <a:fld id="{D2AEFD46-D890-42F8-BBA0-DF77F9FB47B6}" type="slidenum">
              <a:rPr lang="fr-FR" smtClean="0">
                <a:latin typeface="Tahoma" pitchFamily="34" charset="0"/>
              </a:rPr>
              <a:pPr>
                <a:defRPr/>
              </a:pPr>
              <a:t>169</a:t>
            </a:fld>
            <a:endParaRPr lang="fr-FR">
              <a:latin typeface="Tahoma"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ce réservé de l'image des diapositives 1"/>
          <p:cNvSpPr>
            <a:spLocks noGrp="1" noRot="1" noChangeAspect="1" noTextEdit="1"/>
          </p:cNvSpPr>
          <p:nvPr>
            <p:ph type="sldImg"/>
          </p:nvPr>
        </p:nvSpPr>
        <p:spPr>
          <a:ln/>
        </p:spPr>
      </p:sp>
      <p:sp>
        <p:nvSpPr>
          <p:cNvPr id="1751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0420" name="Espace réservé du numéro de diapositive 3"/>
          <p:cNvSpPr>
            <a:spLocks noGrp="1"/>
          </p:cNvSpPr>
          <p:nvPr>
            <p:ph type="sldNum" sz="quarter" idx="5"/>
          </p:nvPr>
        </p:nvSpPr>
        <p:spPr/>
        <p:txBody>
          <a:bodyPr/>
          <a:lstStyle/>
          <a:p>
            <a:pPr>
              <a:defRPr/>
            </a:pPr>
            <a:fld id="{2038C35B-0779-4F29-976F-B83FD2CC1F00}" type="slidenum">
              <a:rPr lang="fr-FR" smtClean="0">
                <a:latin typeface="Tahoma" pitchFamily="34" charset="0"/>
              </a:rPr>
              <a:pPr>
                <a:defRPr/>
              </a:pPr>
              <a:t>8</a:t>
            </a:fld>
            <a:endParaRPr lang="fr-FR">
              <a:latin typeface="Tahoma"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Espace réservé de l'image des diapositives 1"/>
          <p:cNvSpPr>
            <a:spLocks noGrp="1" noRot="1" noChangeAspect="1" noTextEdit="1"/>
          </p:cNvSpPr>
          <p:nvPr>
            <p:ph type="sldImg"/>
          </p:nvPr>
        </p:nvSpPr>
        <p:spPr>
          <a:ln/>
        </p:spPr>
      </p:sp>
      <p:sp>
        <p:nvSpPr>
          <p:cNvPr id="24781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7044" name="Espace réservé du numéro de diapositive 3"/>
          <p:cNvSpPr>
            <a:spLocks noGrp="1"/>
          </p:cNvSpPr>
          <p:nvPr>
            <p:ph type="sldNum" sz="quarter" idx="5"/>
          </p:nvPr>
        </p:nvSpPr>
        <p:spPr/>
        <p:txBody>
          <a:bodyPr/>
          <a:lstStyle/>
          <a:p>
            <a:pPr>
              <a:defRPr/>
            </a:pPr>
            <a:fld id="{BA7676B8-78F6-4FFB-8CA3-F2F98945850C}" type="slidenum">
              <a:rPr lang="fr-FR" smtClean="0">
                <a:latin typeface="Tahoma" pitchFamily="34" charset="0"/>
              </a:rPr>
              <a:pPr>
                <a:defRPr/>
              </a:pPr>
              <a:t>170</a:t>
            </a:fld>
            <a:endParaRPr lang="fr-FR">
              <a:latin typeface="Tahoma"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ce réservé de l'image des diapositives 1"/>
          <p:cNvSpPr>
            <a:spLocks noGrp="1" noRot="1" noChangeAspect="1" noTextEdit="1"/>
          </p:cNvSpPr>
          <p:nvPr>
            <p:ph type="sldImg"/>
          </p:nvPr>
        </p:nvSpPr>
        <p:spPr>
          <a:ln/>
        </p:spPr>
      </p:sp>
      <p:sp>
        <p:nvSpPr>
          <p:cNvPr id="2488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8068" name="Espace réservé du numéro de diapositive 3"/>
          <p:cNvSpPr>
            <a:spLocks noGrp="1"/>
          </p:cNvSpPr>
          <p:nvPr>
            <p:ph type="sldNum" sz="quarter" idx="5"/>
          </p:nvPr>
        </p:nvSpPr>
        <p:spPr/>
        <p:txBody>
          <a:bodyPr/>
          <a:lstStyle/>
          <a:p>
            <a:pPr>
              <a:defRPr/>
            </a:pPr>
            <a:fld id="{A8B0F92E-BA4E-4C17-AD4F-1BB88068C4FA}" type="slidenum">
              <a:rPr lang="fr-FR" smtClean="0">
                <a:latin typeface="Tahoma" pitchFamily="34" charset="0"/>
              </a:rPr>
              <a:pPr>
                <a:defRPr/>
              </a:pPr>
              <a:t>171</a:t>
            </a:fld>
            <a:endParaRPr lang="fr-FR">
              <a:latin typeface="Tahoma"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Espace réservé de l'image des diapositives 1"/>
          <p:cNvSpPr>
            <a:spLocks noGrp="1" noRot="1" noChangeAspect="1" noTextEdit="1"/>
          </p:cNvSpPr>
          <p:nvPr>
            <p:ph type="sldImg"/>
          </p:nvPr>
        </p:nvSpPr>
        <p:spPr>
          <a:ln/>
        </p:spPr>
      </p:sp>
      <p:sp>
        <p:nvSpPr>
          <p:cNvPr id="2498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89092" name="Espace réservé du numéro de diapositive 3"/>
          <p:cNvSpPr>
            <a:spLocks noGrp="1"/>
          </p:cNvSpPr>
          <p:nvPr>
            <p:ph type="sldNum" sz="quarter" idx="5"/>
          </p:nvPr>
        </p:nvSpPr>
        <p:spPr/>
        <p:txBody>
          <a:bodyPr/>
          <a:lstStyle/>
          <a:p>
            <a:pPr>
              <a:defRPr/>
            </a:pPr>
            <a:fld id="{EC6FF9AC-B10A-40E1-B0BB-918FF7B07420}" type="slidenum">
              <a:rPr lang="fr-FR" smtClean="0">
                <a:latin typeface="Tahoma" pitchFamily="34" charset="0"/>
              </a:rPr>
              <a:pPr>
                <a:defRPr/>
              </a:pPr>
              <a:t>172</a:t>
            </a:fld>
            <a:endParaRPr lang="fr-FR">
              <a:latin typeface="Tahoma"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ce réservé de l'image des diapositives 1"/>
          <p:cNvSpPr>
            <a:spLocks noGrp="1" noRot="1" noChangeAspect="1" noTextEdit="1"/>
          </p:cNvSpPr>
          <p:nvPr>
            <p:ph type="sldImg"/>
          </p:nvPr>
        </p:nvSpPr>
        <p:spPr>
          <a:ln/>
        </p:spPr>
      </p:sp>
      <p:sp>
        <p:nvSpPr>
          <p:cNvPr id="25088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0116" name="Espace réservé du numéro de diapositive 3"/>
          <p:cNvSpPr>
            <a:spLocks noGrp="1"/>
          </p:cNvSpPr>
          <p:nvPr>
            <p:ph type="sldNum" sz="quarter" idx="5"/>
          </p:nvPr>
        </p:nvSpPr>
        <p:spPr/>
        <p:txBody>
          <a:bodyPr/>
          <a:lstStyle/>
          <a:p>
            <a:pPr>
              <a:defRPr/>
            </a:pPr>
            <a:fld id="{BCACC173-2A9F-4C62-B2AD-03FB171779D3}" type="slidenum">
              <a:rPr lang="fr-FR" smtClean="0">
                <a:latin typeface="Tahoma" pitchFamily="34" charset="0"/>
              </a:rPr>
              <a:pPr>
                <a:defRPr/>
              </a:pPr>
              <a:t>173</a:t>
            </a:fld>
            <a:endParaRPr lang="fr-FR">
              <a:latin typeface="Tahoma"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Espace réservé de l'image des diapositives 1"/>
          <p:cNvSpPr>
            <a:spLocks noGrp="1" noRot="1" noChangeAspect="1" noTextEdit="1"/>
          </p:cNvSpPr>
          <p:nvPr>
            <p:ph type="sldImg"/>
          </p:nvPr>
        </p:nvSpPr>
        <p:spPr>
          <a:ln/>
        </p:spPr>
      </p:sp>
      <p:sp>
        <p:nvSpPr>
          <p:cNvPr id="2519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1140" name="Espace réservé du numéro de diapositive 3"/>
          <p:cNvSpPr>
            <a:spLocks noGrp="1"/>
          </p:cNvSpPr>
          <p:nvPr>
            <p:ph type="sldNum" sz="quarter" idx="5"/>
          </p:nvPr>
        </p:nvSpPr>
        <p:spPr/>
        <p:txBody>
          <a:bodyPr/>
          <a:lstStyle/>
          <a:p>
            <a:pPr>
              <a:defRPr/>
            </a:pPr>
            <a:fld id="{6BCBE8B9-8C23-4296-9A84-057C7AC924E0}" type="slidenum">
              <a:rPr lang="fr-FR" smtClean="0">
                <a:latin typeface="Tahoma" pitchFamily="34" charset="0"/>
              </a:rPr>
              <a:pPr>
                <a:defRPr/>
              </a:pPr>
              <a:t>174</a:t>
            </a:fld>
            <a:endParaRPr lang="fr-FR">
              <a:latin typeface="Tahoma"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Espace réservé de l'image des diapositives 1"/>
          <p:cNvSpPr>
            <a:spLocks noGrp="1" noRot="1" noChangeAspect="1" noTextEdit="1"/>
          </p:cNvSpPr>
          <p:nvPr>
            <p:ph type="sldImg"/>
          </p:nvPr>
        </p:nvSpPr>
        <p:spPr>
          <a:ln/>
        </p:spPr>
      </p:sp>
      <p:sp>
        <p:nvSpPr>
          <p:cNvPr id="2529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B856EA0A-4368-4D30-B9A8-062B24DAE498}" type="slidenum">
              <a:rPr lang="fr-FR" smtClean="0"/>
              <a:pPr>
                <a:defRPr/>
              </a:pPr>
              <a:t>175</a:t>
            </a:fld>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Espace réservé de l'image des diapositives 1"/>
          <p:cNvSpPr>
            <a:spLocks noGrp="1" noRot="1" noChangeAspect="1" noTextEdit="1"/>
          </p:cNvSpPr>
          <p:nvPr>
            <p:ph type="sldImg"/>
          </p:nvPr>
        </p:nvSpPr>
        <p:spPr>
          <a:ln/>
        </p:spPr>
      </p:sp>
      <p:sp>
        <p:nvSpPr>
          <p:cNvPr id="2539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2FD7620A-63BF-4924-B290-B2002A9EA36B}" type="slidenum">
              <a:rPr lang="fr-FR" smtClean="0"/>
              <a:pPr>
                <a:defRPr/>
              </a:pPr>
              <a:t>176</a:t>
            </a:fld>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Espace réservé de l'image des diapositives 1"/>
          <p:cNvSpPr>
            <a:spLocks noGrp="1" noRot="1" noChangeAspect="1" noTextEdit="1"/>
          </p:cNvSpPr>
          <p:nvPr>
            <p:ph type="sldImg"/>
          </p:nvPr>
        </p:nvSpPr>
        <p:spPr>
          <a:ln/>
        </p:spPr>
      </p:sp>
      <p:sp>
        <p:nvSpPr>
          <p:cNvPr id="2549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CF87F2C0-454E-491B-9EDF-73E0E1BC7758}" type="slidenum">
              <a:rPr lang="fr-FR" smtClean="0"/>
              <a:pPr>
                <a:defRPr/>
              </a:pPr>
              <a:t>177</a:t>
            </a:fld>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EC89FCC6-052D-4D42-BE52-AC482C055982}" type="slidenum">
              <a:rPr lang="fr-FR" smtClean="0">
                <a:latin typeface="Tahoma" pitchFamily="34" charset="0"/>
              </a:rPr>
              <a:pPr>
                <a:defRPr/>
              </a:pPr>
              <a:t>178</a:t>
            </a:fld>
            <a:endParaRPr lang="fr-FR">
              <a:latin typeface="Tahoma" pitchFamily="34"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ce réservé de l'image des diapositives 1"/>
          <p:cNvSpPr>
            <a:spLocks noGrp="1" noRot="1" noChangeAspect="1" noTextEdit="1"/>
          </p:cNvSpPr>
          <p:nvPr>
            <p:ph type="sldImg"/>
          </p:nvPr>
        </p:nvSpPr>
        <p:spPr>
          <a:ln/>
        </p:spPr>
      </p:sp>
      <p:sp>
        <p:nvSpPr>
          <p:cNvPr id="25702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33210A93-9EEF-4EE3-839A-FDACDA6C8712}" type="slidenum">
              <a:rPr lang="fr-FR" smtClean="0"/>
              <a:pPr>
                <a:defRPr/>
              </a:pPr>
              <a:t>179</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ce réservé de l'image des diapositives 1"/>
          <p:cNvSpPr>
            <a:spLocks noGrp="1" noRot="1" noChangeAspect="1" noTextEdit="1"/>
          </p:cNvSpPr>
          <p:nvPr>
            <p:ph type="sldImg"/>
          </p:nvPr>
        </p:nvSpPr>
        <p:spPr>
          <a:ln/>
        </p:spPr>
      </p:sp>
      <p:sp>
        <p:nvSpPr>
          <p:cNvPr id="17613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61444" name="Espace réservé du numéro de diapositive 3"/>
          <p:cNvSpPr>
            <a:spLocks noGrp="1"/>
          </p:cNvSpPr>
          <p:nvPr>
            <p:ph type="sldNum" sz="quarter" idx="5"/>
          </p:nvPr>
        </p:nvSpPr>
        <p:spPr/>
        <p:txBody>
          <a:bodyPr/>
          <a:lstStyle/>
          <a:p>
            <a:pPr>
              <a:defRPr/>
            </a:pPr>
            <a:fld id="{D0D33E05-A4F4-4117-A679-07F1B8EECE95}" type="slidenum">
              <a:rPr lang="fr-FR" smtClean="0">
                <a:latin typeface="Tahoma" pitchFamily="34" charset="0"/>
              </a:rPr>
              <a:pPr>
                <a:defRPr/>
              </a:pPr>
              <a:t>9</a:t>
            </a:fld>
            <a:endParaRPr lang="fr-FR">
              <a:latin typeface="Tahoma"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p:cNvSpPr>
            <a:spLocks noGrp="1" noRot="1" noChangeAspect="1" noTextEdit="1"/>
          </p:cNvSpPr>
          <p:nvPr>
            <p:ph type="sldImg"/>
          </p:nvPr>
        </p:nvSpPr>
        <p:spPr>
          <a:ln/>
        </p:spPr>
      </p:sp>
      <p:sp>
        <p:nvSpPr>
          <p:cNvPr id="2580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3188" name="Espace réservé du numéro de diapositive 3"/>
          <p:cNvSpPr>
            <a:spLocks noGrp="1"/>
          </p:cNvSpPr>
          <p:nvPr>
            <p:ph type="sldNum" sz="quarter" idx="5"/>
          </p:nvPr>
        </p:nvSpPr>
        <p:spPr/>
        <p:txBody>
          <a:bodyPr/>
          <a:lstStyle/>
          <a:p>
            <a:pPr>
              <a:defRPr/>
            </a:pPr>
            <a:fld id="{8CF10B2F-CAD7-43A3-8980-13C3742283D8}" type="slidenum">
              <a:rPr lang="fr-FR" smtClean="0">
                <a:latin typeface="Tahoma" pitchFamily="34" charset="0"/>
              </a:rPr>
              <a:pPr>
                <a:defRPr/>
              </a:pPr>
              <a:t>180</a:t>
            </a:fld>
            <a:endParaRPr lang="fr-FR">
              <a:latin typeface="Tahoma"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p:cNvSpPr>
            <a:spLocks noGrp="1" noRot="1" noChangeAspect="1" noTextEdit="1"/>
          </p:cNvSpPr>
          <p:nvPr>
            <p:ph type="sldImg"/>
          </p:nvPr>
        </p:nvSpPr>
        <p:spPr>
          <a:ln/>
        </p:spPr>
      </p:sp>
      <p:sp>
        <p:nvSpPr>
          <p:cNvPr id="25907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4212" name="Espace réservé du numéro de diapositive 3"/>
          <p:cNvSpPr>
            <a:spLocks noGrp="1"/>
          </p:cNvSpPr>
          <p:nvPr>
            <p:ph type="sldNum" sz="quarter" idx="5"/>
          </p:nvPr>
        </p:nvSpPr>
        <p:spPr/>
        <p:txBody>
          <a:bodyPr/>
          <a:lstStyle/>
          <a:p>
            <a:pPr>
              <a:defRPr/>
            </a:pPr>
            <a:fld id="{AE6CFCC5-3460-49BB-B016-3FBE68F1A40D}" type="slidenum">
              <a:rPr lang="fr-FR" smtClean="0">
                <a:latin typeface="Tahoma" pitchFamily="34" charset="0"/>
              </a:rPr>
              <a:pPr>
                <a:defRPr/>
              </a:pPr>
              <a:t>181</a:t>
            </a:fld>
            <a:endParaRPr lang="fr-FR">
              <a:latin typeface="Tahoma"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p:cNvSpPr>
            <a:spLocks noGrp="1" noRot="1" noChangeAspect="1" noTextEdit="1"/>
          </p:cNvSpPr>
          <p:nvPr>
            <p:ph type="sldImg"/>
          </p:nvPr>
        </p:nvSpPr>
        <p:spPr>
          <a:ln/>
        </p:spPr>
      </p:sp>
      <p:sp>
        <p:nvSpPr>
          <p:cNvPr id="2600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6260" name="Espace réservé du numéro de diapositive 3"/>
          <p:cNvSpPr>
            <a:spLocks noGrp="1"/>
          </p:cNvSpPr>
          <p:nvPr>
            <p:ph type="sldNum" sz="quarter" idx="5"/>
          </p:nvPr>
        </p:nvSpPr>
        <p:spPr/>
        <p:txBody>
          <a:bodyPr/>
          <a:lstStyle/>
          <a:p>
            <a:pPr>
              <a:defRPr/>
            </a:pPr>
            <a:fld id="{593B4B5B-66F7-4AEB-9500-8CCFA8AB4226}" type="slidenum">
              <a:rPr lang="fr-FR" smtClean="0">
                <a:latin typeface="Tahoma" pitchFamily="34" charset="0"/>
              </a:rPr>
              <a:pPr>
                <a:defRPr/>
              </a:pPr>
              <a:t>182</a:t>
            </a:fld>
            <a:endParaRPr lang="fr-FR">
              <a:latin typeface="Tahoma"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Espace réservé de l'image des diapositives 1"/>
          <p:cNvSpPr>
            <a:spLocks noGrp="1" noRot="1" noChangeAspect="1" noTextEdit="1"/>
          </p:cNvSpPr>
          <p:nvPr>
            <p:ph type="sldImg"/>
          </p:nvPr>
        </p:nvSpPr>
        <p:spPr>
          <a:ln/>
        </p:spPr>
      </p:sp>
      <p:sp>
        <p:nvSpPr>
          <p:cNvPr id="2611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7284" name="Espace réservé du numéro de diapositive 3"/>
          <p:cNvSpPr>
            <a:spLocks noGrp="1"/>
          </p:cNvSpPr>
          <p:nvPr>
            <p:ph type="sldNum" sz="quarter" idx="5"/>
          </p:nvPr>
        </p:nvSpPr>
        <p:spPr/>
        <p:txBody>
          <a:bodyPr/>
          <a:lstStyle/>
          <a:p>
            <a:pPr>
              <a:defRPr/>
            </a:pPr>
            <a:fld id="{3A7C40C4-DB80-4D6A-A87F-12C32D21D7E5}" type="slidenum">
              <a:rPr lang="fr-FR" smtClean="0">
                <a:latin typeface="Tahoma" pitchFamily="34" charset="0"/>
              </a:rPr>
              <a:pPr>
                <a:defRPr/>
              </a:pPr>
              <a:t>183</a:t>
            </a:fld>
            <a:endParaRPr lang="fr-FR">
              <a:latin typeface="Tahoma"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e l'image des diapositives 1"/>
          <p:cNvSpPr>
            <a:spLocks noGrp="1" noRot="1" noChangeAspect="1" noTextEdit="1"/>
          </p:cNvSpPr>
          <p:nvPr>
            <p:ph type="sldImg"/>
          </p:nvPr>
        </p:nvSpPr>
        <p:spPr>
          <a:ln/>
        </p:spPr>
      </p:sp>
      <p:sp>
        <p:nvSpPr>
          <p:cNvPr id="2621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95E009FE-35BD-411B-A852-DBF93934B07E}" type="slidenum">
              <a:rPr lang="fr-FR" smtClean="0"/>
              <a:pPr>
                <a:defRPr/>
              </a:pPr>
              <a:t>184</a:t>
            </a:fld>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Espace réservé de l'image des diapositives 1"/>
          <p:cNvSpPr>
            <a:spLocks noGrp="1" noRot="1" noChangeAspect="1" noTextEdit="1"/>
          </p:cNvSpPr>
          <p:nvPr>
            <p:ph type="sldImg"/>
          </p:nvPr>
        </p:nvSpPr>
        <p:spPr>
          <a:ln/>
        </p:spPr>
      </p:sp>
      <p:sp>
        <p:nvSpPr>
          <p:cNvPr id="26317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8308" name="Espace réservé du numéro de diapositive 3"/>
          <p:cNvSpPr>
            <a:spLocks noGrp="1"/>
          </p:cNvSpPr>
          <p:nvPr>
            <p:ph type="sldNum" sz="quarter" idx="5"/>
          </p:nvPr>
        </p:nvSpPr>
        <p:spPr/>
        <p:txBody>
          <a:bodyPr/>
          <a:lstStyle/>
          <a:p>
            <a:pPr>
              <a:defRPr/>
            </a:pPr>
            <a:fld id="{A84A0A34-2E46-416D-AF7F-45F70BC4A2E8}" type="slidenum">
              <a:rPr lang="fr-FR" smtClean="0">
                <a:latin typeface="Tahoma" pitchFamily="34" charset="0"/>
              </a:rPr>
              <a:pPr>
                <a:defRPr/>
              </a:pPr>
              <a:t>185</a:t>
            </a:fld>
            <a:endParaRPr lang="fr-FR">
              <a:latin typeface="Tahoma"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p:cNvSpPr>
            <a:spLocks noGrp="1" noRot="1" noChangeAspect="1" noTextEdit="1"/>
          </p:cNvSpPr>
          <p:nvPr>
            <p:ph type="sldImg"/>
          </p:nvPr>
        </p:nvSpPr>
        <p:spPr>
          <a:ln/>
        </p:spPr>
      </p:sp>
      <p:sp>
        <p:nvSpPr>
          <p:cNvPr id="2641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99332" name="Espace réservé du numéro de diapositive 3"/>
          <p:cNvSpPr>
            <a:spLocks noGrp="1"/>
          </p:cNvSpPr>
          <p:nvPr>
            <p:ph type="sldNum" sz="quarter" idx="5"/>
          </p:nvPr>
        </p:nvSpPr>
        <p:spPr/>
        <p:txBody>
          <a:bodyPr/>
          <a:lstStyle/>
          <a:p>
            <a:pPr>
              <a:defRPr/>
            </a:pPr>
            <a:fld id="{CFAAAC34-4530-425F-9424-E518E12FB2D8}" type="slidenum">
              <a:rPr lang="fr-FR" smtClean="0">
                <a:latin typeface="Tahoma" pitchFamily="34" charset="0"/>
              </a:rPr>
              <a:pPr>
                <a:defRPr/>
              </a:pPr>
              <a:t>186</a:t>
            </a:fld>
            <a:endParaRPr lang="fr-FR">
              <a:latin typeface="Tahoma"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Espace réservé de l'image des diapositives 1"/>
          <p:cNvSpPr>
            <a:spLocks noGrp="1" noRot="1" noChangeAspect="1" noTextEdit="1"/>
          </p:cNvSpPr>
          <p:nvPr>
            <p:ph type="sldImg"/>
          </p:nvPr>
        </p:nvSpPr>
        <p:spPr>
          <a:ln/>
        </p:spPr>
      </p:sp>
      <p:sp>
        <p:nvSpPr>
          <p:cNvPr id="2652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FD77A4FB-4DFA-4F44-81D7-D9D077725E28}" type="slidenum">
              <a:rPr lang="fr-FR" smtClean="0"/>
              <a:pPr>
                <a:defRPr/>
              </a:pPr>
              <a:t>187</a:t>
            </a:fld>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Espace réservé de l'image des diapositives 1"/>
          <p:cNvSpPr>
            <a:spLocks noGrp="1" noRot="1" noChangeAspect="1" noTextEdit="1"/>
          </p:cNvSpPr>
          <p:nvPr>
            <p:ph type="sldImg"/>
          </p:nvPr>
        </p:nvSpPr>
        <p:spPr>
          <a:ln/>
        </p:spPr>
      </p:sp>
      <p:sp>
        <p:nvSpPr>
          <p:cNvPr id="2662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F538A544-33F3-4E43-AADA-B3BF1412796C}" type="slidenum">
              <a:rPr lang="fr-FR" smtClean="0"/>
              <a:pPr>
                <a:defRPr/>
              </a:pPr>
              <a:t>188</a:t>
            </a:fld>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Espace réservé de l'image des diapositives 1"/>
          <p:cNvSpPr>
            <a:spLocks noGrp="1" noRot="1" noChangeAspect="1" noTextEdit="1"/>
          </p:cNvSpPr>
          <p:nvPr>
            <p:ph type="sldImg"/>
          </p:nvPr>
        </p:nvSpPr>
        <p:spPr>
          <a:ln/>
        </p:spPr>
      </p:sp>
      <p:sp>
        <p:nvSpPr>
          <p:cNvPr id="26726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00B39E4B-CF31-4ED5-915B-1A3AAE74582F}" type="slidenum">
              <a:rPr lang="fr-FR" smtClean="0"/>
              <a:pPr>
                <a:defRPr/>
              </a:pPr>
              <a:t>189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9"/>
          <p:cNvSpPr>
            <a:spLocks noGrp="1"/>
          </p:cNvSpPr>
          <p:nvPr>
            <p:ph type="dt" sz="half" idx="10"/>
          </p:nvPr>
        </p:nvSpPr>
        <p:spPr/>
        <p:txBody>
          <a:bodyPr/>
          <a:lstStyle>
            <a:lvl1pPr>
              <a:defRPr/>
            </a:lvl1pPr>
          </a:lstStyle>
          <a:p>
            <a:pPr>
              <a:defRPr/>
            </a:pPr>
            <a:endParaRPr lang="fr-FR"/>
          </a:p>
        </p:txBody>
      </p:sp>
      <p:sp>
        <p:nvSpPr>
          <p:cNvPr id="5"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6" name="Espace réservé du numéro de diapositive 17"/>
          <p:cNvSpPr>
            <a:spLocks noGrp="1"/>
          </p:cNvSpPr>
          <p:nvPr>
            <p:ph type="sldNum" sz="quarter" idx="12"/>
          </p:nvPr>
        </p:nvSpPr>
        <p:spPr/>
        <p:txBody>
          <a:bodyPr/>
          <a:lstStyle>
            <a:lvl1pPr>
              <a:defRPr/>
            </a:lvl1pPr>
          </a:lstStyle>
          <a:p>
            <a:pPr>
              <a:defRPr/>
            </a:pPr>
            <a:fld id="{823D1BAA-D5DA-4B8C-AA74-894AA8119B62}" type="slidenum">
              <a:rPr lang="fr-FR"/>
              <a:pPr>
                <a:defRPr/>
              </a:pPr>
              <a:t>‹N°›</a:t>
            </a:fld>
            <a:endParaRPr lang="fr-FR"/>
          </a:p>
        </p:txBody>
      </p:sp>
    </p:spTree>
    <p:extLst>
      <p:ext uri="{BB962C8B-B14F-4D97-AF65-F5344CB8AC3E}">
        <p14:creationId xmlns:p14="http://schemas.microsoft.com/office/powerpoint/2010/main" val="2941367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9"/>
          <p:cNvSpPr>
            <a:spLocks noGrp="1"/>
          </p:cNvSpPr>
          <p:nvPr>
            <p:ph type="dt" sz="half" idx="10"/>
          </p:nvPr>
        </p:nvSpPr>
        <p:spPr/>
        <p:txBody>
          <a:bodyPr/>
          <a:lstStyle>
            <a:lvl1pPr>
              <a:defRPr/>
            </a:lvl1pPr>
          </a:lstStyle>
          <a:p>
            <a:pPr>
              <a:defRPr/>
            </a:pPr>
            <a:endParaRPr lang="fr-FR"/>
          </a:p>
        </p:txBody>
      </p:sp>
      <p:sp>
        <p:nvSpPr>
          <p:cNvPr id="6"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7" name="Espace réservé du numéro de diapositive 17"/>
          <p:cNvSpPr>
            <a:spLocks noGrp="1"/>
          </p:cNvSpPr>
          <p:nvPr>
            <p:ph type="sldNum" sz="quarter" idx="12"/>
          </p:nvPr>
        </p:nvSpPr>
        <p:spPr/>
        <p:txBody>
          <a:bodyPr/>
          <a:lstStyle>
            <a:lvl1pPr>
              <a:defRPr/>
            </a:lvl1pPr>
          </a:lstStyle>
          <a:p>
            <a:pPr>
              <a:defRPr/>
            </a:pPr>
            <a:fld id="{3ACD8F1C-3C5D-4E08-8CD5-800E2CEADE31}" type="slidenum">
              <a:rPr lang="fr-FR"/>
              <a:pPr>
                <a:defRPr/>
              </a:pPr>
              <a:t>‹N°›</a:t>
            </a:fld>
            <a:endParaRPr lang="fr-FR"/>
          </a:p>
        </p:txBody>
      </p:sp>
    </p:spTree>
    <p:extLst>
      <p:ext uri="{BB962C8B-B14F-4D97-AF65-F5344CB8AC3E}">
        <p14:creationId xmlns:p14="http://schemas.microsoft.com/office/powerpoint/2010/main" val="377958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9"/>
          <p:cNvSpPr>
            <a:spLocks noGrp="1"/>
          </p:cNvSpPr>
          <p:nvPr>
            <p:ph type="dt" sz="half" idx="10"/>
          </p:nvPr>
        </p:nvSpPr>
        <p:spPr/>
        <p:txBody>
          <a:bodyPr/>
          <a:lstStyle>
            <a:lvl1pPr>
              <a:defRPr/>
            </a:lvl1pPr>
          </a:lstStyle>
          <a:p>
            <a:pPr>
              <a:defRPr/>
            </a:pPr>
            <a:endParaRPr lang="fr-FR"/>
          </a:p>
        </p:txBody>
      </p:sp>
      <p:sp>
        <p:nvSpPr>
          <p:cNvPr id="8"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9" name="Espace réservé du numéro de diapositive 17"/>
          <p:cNvSpPr>
            <a:spLocks noGrp="1"/>
          </p:cNvSpPr>
          <p:nvPr>
            <p:ph type="sldNum" sz="quarter" idx="12"/>
          </p:nvPr>
        </p:nvSpPr>
        <p:spPr/>
        <p:txBody>
          <a:bodyPr/>
          <a:lstStyle>
            <a:lvl1pPr>
              <a:defRPr/>
            </a:lvl1pPr>
          </a:lstStyle>
          <a:p>
            <a:pPr>
              <a:defRPr/>
            </a:pPr>
            <a:fld id="{5E8B127D-34BD-457F-8DDC-E42DAFB82B5B}" type="slidenum">
              <a:rPr lang="fr-FR"/>
              <a:pPr>
                <a:defRPr/>
              </a:pPr>
              <a:t>‹N°›</a:t>
            </a:fld>
            <a:endParaRPr lang="fr-FR"/>
          </a:p>
        </p:txBody>
      </p:sp>
    </p:spTree>
    <p:extLst>
      <p:ext uri="{BB962C8B-B14F-4D97-AF65-F5344CB8AC3E}">
        <p14:creationId xmlns:p14="http://schemas.microsoft.com/office/powerpoint/2010/main" val="67245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fr-FR"/>
              <a:t>Cliquez pour modifier le style du titre</a:t>
            </a:r>
            <a:endParaRPr lang="en-US"/>
          </a:p>
        </p:txBody>
      </p:sp>
      <p:sp>
        <p:nvSpPr>
          <p:cNvPr id="3" name="Espace réservé de la date 9"/>
          <p:cNvSpPr>
            <a:spLocks noGrp="1"/>
          </p:cNvSpPr>
          <p:nvPr>
            <p:ph type="dt" sz="half" idx="10"/>
          </p:nvPr>
        </p:nvSpPr>
        <p:spPr/>
        <p:txBody>
          <a:bodyPr/>
          <a:lstStyle>
            <a:lvl1pPr>
              <a:defRPr/>
            </a:lvl1pPr>
          </a:lstStyle>
          <a:p>
            <a:pPr>
              <a:defRPr/>
            </a:pPr>
            <a:endParaRPr lang="fr-FR"/>
          </a:p>
        </p:txBody>
      </p:sp>
      <p:sp>
        <p:nvSpPr>
          <p:cNvPr id="4"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5" name="Espace réservé du numéro de diapositive 17"/>
          <p:cNvSpPr>
            <a:spLocks noGrp="1"/>
          </p:cNvSpPr>
          <p:nvPr>
            <p:ph type="sldNum" sz="quarter" idx="12"/>
          </p:nvPr>
        </p:nvSpPr>
        <p:spPr/>
        <p:txBody>
          <a:bodyPr/>
          <a:lstStyle>
            <a:lvl1pPr>
              <a:defRPr/>
            </a:lvl1pPr>
          </a:lstStyle>
          <a:p>
            <a:pPr>
              <a:defRPr/>
            </a:pPr>
            <a:fld id="{353666CB-686B-4653-A6A5-C1F16A117539}" type="slidenum">
              <a:rPr lang="fr-FR"/>
              <a:pPr>
                <a:defRPr/>
              </a:pPr>
              <a:t>‹N°›</a:t>
            </a:fld>
            <a:endParaRPr lang="fr-FR"/>
          </a:p>
        </p:txBody>
      </p:sp>
    </p:spTree>
    <p:extLst>
      <p:ext uri="{BB962C8B-B14F-4D97-AF65-F5344CB8AC3E}">
        <p14:creationId xmlns:p14="http://schemas.microsoft.com/office/powerpoint/2010/main" val="2811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9"/>
          <p:cNvSpPr>
            <a:spLocks noGrp="1"/>
          </p:cNvSpPr>
          <p:nvPr>
            <p:ph type="dt" sz="half" idx="10"/>
          </p:nvPr>
        </p:nvSpPr>
        <p:spPr/>
        <p:txBody>
          <a:bodyPr/>
          <a:lstStyle>
            <a:lvl1pPr>
              <a:defRPr/>
            </a:lvl1pPr>
          </a:lstStyle>
          <a:p>
            <a:pPr>
              <a:defRPr/>
            </a:pPr>
            <a:endParaRPr lang="fr-FR"/>
          </a:p>
        </p:txBody>
      </p:sp>
      <p:sp>
        <p:nvSpPr>
          <p:cNvPr id="3"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4" name="Espace réservé du numéro de diapositive 17"/>
          <p:cNvSpPr>
            <a:spLocks noGrp="1"/>
          </p:cNvSpPr>
          <p:nvPr>
            <p:ph type="sldNum" sz="quarter" idx="12"/>
          </p:nvPr>
        </p:nvSpPr>
        <p:spPr/>
        <p:txBody>
          <a:bodyPr/>
          <a:lstStyle>
            <a:lvl1pPr>
              <a:defRPr/>
            </a:lvl1pPr>
          </a:lstStyle>
          <a:p>
            <a:pPr>
              <a:defRPr/>
            </a:pPr>
            <a:fld id="{63712B32-100E-4A59-B472-37563F3F5835}" type="slidenum">
              <a:rPr lang="fr-FR"/>
              <a:pPr>
                <a:defRPr/>
              </a:pPr>
              <a:t>‹N°›</a:t>
            </a:fld>
            <a:endParaRPr lang="fr-FR"/>
          </a:p>
        </p:txBody>
      </p:sp>
    </p:spTree>
    <p:extLst>
      <p:ext uri="{BB962C8B-B14F-4D97-AF65-F5344CB8AC3E}">
        <p14:creationId xmlns:p14="http://schemas.microsoft.com/office/powerpoint/2010/main" val="1535836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fr-FR"/>
              <a:t>Cliquez pour modifier le style du titre</a:t>
            </a:r>
            <a:endParaRPr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fr-FR"/>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9"/>
          <p:cNvSpPr>
            <a:spLocks noGrp="1"/>
          </p:cNvSpPr>
          <p:nvPr>
            <p:ph type="dt" sz="half" idx="10"/>
          </p:nvPr>
        </p:nvSpPr>
        <p:spPr/>
        <p:txBody>
          <a:bodyPr/>
          <a:lstStyle>
            <a:lvl1pPr>
              <a:defRPr/>
            </a:lvl1pPr>
          </a:lstStyle>
          <a:p>
            <a:pPr>
              <a:defRPr/>
            </a:pPr>
            <a:endParaRPr lang="fr-FR"/>
          </a:p>
        </p:txBody>
      </p:sp>
      <p:sp>
        <p:nvSpPr>
          <p:cNvPr id="6"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7" name="Espace réservé du numéro de diapositive 17"/>
          <p:cNvSpPr>
            <a:spLocks noGrp="1"/>
          </p:cNvSpPr>
          <p:nvPr>
            <p:ph type="sldNum" sz="quarter" idx="12"/>
          </p:nvPr>
        </p:nvSpPr>
        <p:spPr/>
        <p:txBody>
          <a:bodyPr/>
          <a:lstStyle>
            <a:lvl1pPr>
              <a:defRPr/>
            </a:lvl1pPr>
          </a:lstStyle>
          <a:p>
            <a:pPr>
              <a:defRPr/>
            </a:pPr>
            <a:fld id="{3DD0329D-9EB7-4584-BD19-E42333D8107E}" type="slidenum">
              <a:rPr lang="fr-FR"/>
              <a:pPr>
                <a:defRPr/>
              </a:pPr>
              <a:t>‹N°›</a:t>
            </a:fld>
            <a:endParaRPr lang="fr-FR"/>
          </a:p>
        </p:txBody>
      </p:sp>
    </p:spTree>
    <p:extLst>
      <p:ext uri="{BB962C8B-B14F-4D97-AF65-F5344CB8AC3E}">
        <p14:creationId xmlns:p14="http://schemas.microsoft.com/office/powerpoint/2010/main" val="204445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9"/>
          <p:cNvSpPr>
            <a:spLocks noGrp="1"/>
          </p:cNvSpPr>
          <p:nvPr>
            <p:ph type="dt" sz="half" idx="10"/>
          </p:nvPr>
        </p:nvSpPr>
        <p:spPr/>
        <p:txBody>
          <a:bodyPr/>
          <a:lstStyle>
            <a:lvl1pPr>
              <a:defRPr/>
            </a:lvl1pPr>
          </a:lstStyle>
          <a:p>
            <a:pPr>
              <a:defRPr/>
            </a:pPr>
            <a:endParaRPr lang="fr-FR"/>
          </a:p>
        </p:txBody>
      </p:sp>
      <p:sp>
        <p:nvSpPr>
          <p:cNvPr id="5"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6" name="Espace réservé du numéro de diapositive 17"/>
          <p:cNvSpPr>
            <a:spLocks noGrp="1"/>
          </p:cNvSpPr>
          <p:nvPr>
            <p:ph type="sldNum" sz="quarter" idx="12"/>
          </p:nvPr>
        </p:nvSpPr>
        <p:spPr/>
        <p:txBody>
          <a:bodyPr/>
          <a:lstStyle>
            <a:lvl1pPr>
              <a:defRPr/>
            </a:lvl1pPr>
          </a:lstStyle>
          <a:p>
            <a:pPr>
              <a:defRPr/>
            </a:pPr>
            <a:fld id="{4A9C9F6B-F7AC-4DA7-9486-DB1B3B26C91C}" type="slidenum">
              <a:rPr lang="fr-FR"/>
              <a:pPr>
                <a:defRPr/>
              </a:pPr>
              <a:t>‹N°›</a:t>
            </a:fld>
            <a:endParaRPr lang="fr-FR"/>
          </a:p>
        </p:txBody>
      </p:sp>
    </p:spTree>
    <p:extLst>
      <p:ext uri="{BB962C8B-B14F-4D97-AF65-F5344CB8AC3E}">
        <p14:creationId xmlns:p14="http://schemas.microsoft.com/office/powerpoint/2010/main" val="314225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9"/>
          <p:cNvSpPr>
            <a:spLocks noGrp="1"/>
          </p:cNvSpPr>
          <p:nvPr>
            <p:ph type="dt" sz="half" idx="10"/>
          </p:nvPr>
        </p:nvSpPr>
        <p:spPr/>
        <p:txBody>
          <a:bodyPr/>
          <a:lstStyle>
            <a:lvl1pPr>
              <a:defRPr/>
            </a:lvl1pPr>
          </a:lstStyle>
          <a:p>
            <a:pPr>
              <a:defRPr/>
            </a:pPr>
            <a:endParaRPr lang="fr-FR"/>
          </a:p>
        </p:txBody>
      </p:sp>
      <p:sp>
        <p:nvSpPr>
          <p:cNvPr id="5" name="Espace réservé du pied de page 21"/>
          <p:cNvSpPr>
            <a:spLocks noGrp="1"/>
          </p:cNvSpPr>
          <p:nvPr>
            <p:ph type="ftr" sz="quarter" idx="11"/>
          </p:nvPr>
        </p:nvSpPr>
        <p:spPr/>
        <p:txBody>
          <a:bodyPr/>
          <a:lstStyle>
            <a:lvl1pPr>
              <a:defRPr/>
            </a:lvl1pPr>
          </a:lstStyle>
          <a:p>
            <a:pPr>
              <a:defRPr/>
            </a:pPr>
            <a:r>
              <a:rPr lang="fr-FR"/>
              <a:t>Cours de "Gestion de portefeuille" - Reproduction interdite</a:t>
            </a:r>
          </a:p>
        </p:txBody>
      </p:sp>
      <p:sp>
        <p:nvSpPr>
          <p:cNvPr id="6" name="Espace réservé du numéro de diapositive 17"/>
          <p:cNvSpPr>
            <a:spLocks noGrp="1"/>
          </p:cNvSpPr>
          <p:nvPr>
            <p:ph type="sldNum" sz="quarter" idx="12"/>
          </p:nvPr>
        </p:nvSpPr>
        <p:spPr/>
        <p:txBody>
          <a:bodyPr/>
          <a:lstStyle>
            <a:lvl1pPr>
              <a:defRPr/>
            </a:lvl1pPr>
          </a:lstStyle>
          <a:p>
            <a:pPr>
              <a:defRPr/>
            </a:pPr>
            <a:fld id="{4306B57C-11CC-4D0A-B93E-A8E33112440D}" type="slidenum">
              <a:rPr lang="fr-FR"/>
              <a:pPr>
                <a:defRPr/>
              </a:pPr>
              <a:t>‹N°›</a:t>
            </a:fld>
            <a:endParaRPr lang="fr-FR"/>
          </a:p>
        </p:txBody>
      </p:sp>
    </p:spTree>
    <p:extLst>
      <p:ext uri="{BB962C8B-B14F-4D97-AF65-F5344CB8AC3E}">
        <p14:creationId xmlns:p14="http://schemas.microsoft.com/office/powerpoint/2010/main" val="2570231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orme libre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Espace réservé du titre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fr-FR"/>
              <a:t>Cliquez pour modifier le style du titre</a:t>
            </a:r>
            <a:endParaRPr lang="en-US"/>
          </a:p>
        </p:txBody>
      </p:sp>
      <p:sp>
        <p:nvSpPr>
          <p:cNvPr id="1029" name="Espace réservé du texte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Tahoma" charset="0"/>
                <a:cs typeface="+mn-cs"/>
              </a:defRPr>
            </a:lvl1pPr>
          </a:lstStyle>
          <a:p>
            <a:pPr>
              <a:defRPr/>
            </a:pPr>
            <a:endParaRPr lang="fr-FR"/>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Tahoma" charset="0"/>
                <a:cs typeface="+mn-cs"/>
              </a:defRPr>
            </a:lvl1pPr>
          </a:lstStyle>
          <a:p>
            <a:pPr>
              <a:defRPr/>
            </a:pPr>
            <a:r>
              <a:rPr lang="fr-FR"/>
              <a:t>Cours de "Gestion de portefeuille" - Reproduction interdite</a:t>
            </a:r>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Tahoma" charset="0"/>
                <a:cs typeface="+mn-cs"/>
              </a:defRPr>
            </a:lvl1pPr>
          </a:lstStyle>
          <a:p>
            <a:pPr>
              <a:defRPr/>
            </a:pPr>
            <a:fld id="{E50FC843-BD00-444E-9BC7-C477AFBE8B01}" type="slidenum">
              <a:rPr lang="fr-FR"/>
              <a:pPr>
                <a:defRPr/>
              </a:pPr>
              <a:t>‹N°›</a:t>
            </a:fld>
            <a:endParaRPr lang="fr-FR"/>
          </a:p>
        </p:txBody>
      </p:sp>
      <p:grpSp>
        <p:nvGrpSpPr>
          <p:cNvPr id="1033" name="Groupe 1"/>
          <p:cNvGrpSpPr>
            <a:grpSpLocks/>
          </p:cNvGrpSpPr>
          <p:nvPr/>
        </p:nvGrpSpPr>
        <p:grpSpPr bwMode="auto">
          <a:xfrm>
            <a:off x="-19050" y="203200"/>
            <a:ext cx="9180513" cy="647700"/>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latin typeface="Tahoma" charset="0"/>
                <a:cs typeface="+mn-cs"/>
              </a:endParaRPr>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latin typeface="Tahoma" charset="0"/>
                <a:cs typeface="+mn-cs"/>
              </a:endParaRPr>
            </a:p>
          </p:txBody>
        </p:sp>
      </p:gr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Lst>
  <p:hf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E66C7D"/>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E66C7D"/>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6BB76D"/>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avier.barberis@free.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xavier.barberis.free.f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package" Target="../embeddings/Document_Microsoft_Word.docx"/><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27.wmf"/></Relationships>
</file>

<file path=ppt/slides/_rels/slide1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44.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47.w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48.emf"/><Relationship Id="rId4" Type="http://schemas.openxmlformats.org/officeDocument/2006/relationships/oleObject" Target="???" TargetMode="Externa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52.w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8.wmf"/><Relationship Id="rId4" Type="http://schemas.openxmlformats.org/officeDocument/2006/relationships/package" Target="../embeddings/Pr_sentation_Microsoft_PowerPoint1.pptx"/></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package" Target="../embeddings/Pr_sentation_Microsoft_PowerPoint.pptx"/></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fr.wikipedia.org/wiki/Hedge_fund"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title"/>
          </p:nvPr>
        </p:nvSpPr>
        <p:spPr>
          <a:xfrm>
            <a:off x="357188" y="500063"/>
            <a:ext cx="8229600" cy="919162"/>
          </a:xfrm>
        </p:spPr>
        <p:txBody>
          <a:bodyPr/>
          <a:lstStyle/>
          <a:p>
            <a:r>
              <a:rPr lang="fr-FR" dirty="0"/>
              <a:t>Présentation</a:t>
            </a:r>
          </a:p>
        </p:txBody>
      </p:sp>
      <p:sp>
        <p:nvSpPr>
          <p:cNvPr id="2051" name="Espace réservé du contenu 2"/>
          <p:cNvSpPr>
            <a:spLocks noGrp="1"/>
          </p:cNvSpPr>
          <p:nvPr>
            <p:ph idx="1"/>
          </p:nvPr>
        </p:nvSpPr>
        <p:spPr>
          <a:xfrm>
            <a:off x="457200" y="1428750"/>
            <a:ext cx="8229600" cy="4895850"/>
          </a:xfrm>
        </p:spPr>
        <p:txBody>
          <a:bodyPr/>
          <a:lstStyle/>
          <a:p>
            <a:r>
              <a:rPr lang="fr-FR" sz="2400" dirty="0"/>
              <a:t>Xavier BARBERIS, Ingénieur Financier HSBC France</a:t>
            </a:r>
          </a:p>
          <a:p>
            <a:pPr lvl="1"/>
            <a:r>
              <a:rPr lang="fr-FR" sz="2000" dirty="0">
                <a:hlinkClick r:id="rId3"/>
              </a:rPr>
              <a:t>xavier.barberis@free.fr</a:t>
            </a:r>
            <a:r>
              <a:rPr lang="fr-FR" sz="2000" dirty="0"/>
              <a:t> / </a:t>
            </a:r>
            <a:r>
              <a:rPr lang="fr-FR" sz="2000" b="1" i="1" u="sng" dirty="0"/>
              <a:t>Site</a:t>
            </a:r>
            <a:r>
              <a:rPr lang="fr-FR" sz="2000" i="1" dirty="0"/>
              <a:t> : </a:t>
            </a:r>
            <a:r>
              <a:rPr lang="fr-FR" sz="2000" i="1" dirty="0">
                <a:hlinkClick r:id="rId4" action="ppaction://hlinkfile"/>
              </a:rPr>
              <a:t>xavier.barberis.free.fr</a:t>
            </a:r>
            <a:endParaRPr lang="fr-FR" sz="2000" i="1" dirty="0"/>
          </a:p>
          <a:p>
            <a:pPr lvl="1"/>
            <a:endParaRPr lang="fr-FR" sz="2000" i="1" dirty="0"/>
          </a:p>
          <a:p>
            <a:r>
              <a:rPr lang="fr-FR" sz="2400" i="1" dirty="0"/>
              <a:t>Bibliographie : </a:t>
            </a:r>
            <a:r>
              <a:rPr lang="fr-FR" sz="2400" b="1" dirty="0"/>
              <a:t>Finance </a:t>
            </a:r>
            <a:r>
              <a:rPr lang="fr-FR" sz="2400" dirty="0" err="1"/>
              <a:t>Zvi</a:t>
            </a:r>
            <a:r>
              <a:rPr lang="fr-FR" sz="2400" dirty="0"/>
              <a:t> </a:t>
            </a:r>
            <a:r>
              <a:rPr lang="fr-FR" sz="2400" dirty="0" err="1"/>
              <a:t>Bodie</a:t>
            </a:r>
            <a:r>
              <a:rPr lang="fr-FR" sz="2400" dirty="0"/>
              <a:t> et Robert Merton &amp; toutes actualités macro-économiques et boursières.</a:t>
            </a:r>
          </a:p>
          <a:p>
            <a:endParaRPr lang="fr-FR" sz="2400" dirty="0"/>
          </a:p>
          <a:p>
            <a:r>
              <a:rPr lang="fr-FR" sz="2400" dirty="0"/>
              <a:t>L’industrie financière</a:t>
            </a:r>
          </a:p>
        </p:txBody>
      </p:sp>
      <p:sp>
        <p:nvSpPr>
          <p:cNvPr id="4" name="Espace réservé du numéro de diapositive 3"/>
          <p:cNvSpPr>
            <a:spLocks noGrp="1"/>
          </p:cNvSpPr>
          <p:nvPr>
            <p:ph type="sldNum" sz="quarter" idx="12"/>
          </p:nvPr>
        </p:nvSpPr>
        <p:spPr/>
        <p:txBody>
          <a:bodyPr/>
          <a:lstStyle/>
          <a:p>
            <a:pPr>
              <a:defRPr/>
            </a:pPr>
            <a:fld id="{DB27FE08-D4FF-4E2B-B03B-875BDD5F2963}" type="slidenum">
              <a:rPr lang="fr-FR" smtClean="0"/>
              <a:pPr>
                <a:defRPr/>
              </a:pPr>
              <a:t>1</a:t>
            </a:fld>
            <a:endParaRPr lang="fr-FR" dirty="0"/>
          </a:p>
        </p:txBody>
      </p:sp>
      <p:sp>
        <p:nvSpPr>
          <p:cNvPr id="5" name="Espace réservé du pied de page 4"/>
          <p:cNvSpPr>
            <a:spLocks noGrp="1"/>
          </p:cNvSpPr>
          <p:nvPr>
            <p:ph type="ftr" sz="quarter" idx="11"/>
          </p:nvPr>
        </p:nvSpPr>
        <p:spPr>
          <a:xfrm>
            <a:off x="2000250" y="6500813"/>
            <a:ext cx="4019550" cy="220662"/>
          </a:xfrm>
        </p:spPr>
        <p:txBody>
          <a:bodyPr/>
          <a:lstStyle/>
          <a:p>
            <a:pPr>
              <a:defRPr/>
            </a:pPr>
            <a:r>
              <a:rPr lang="fr-FR" dirty="0"/>
              <a:t>Cours de "Gestion de portefeuille" - Reproduction interdite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1"/>
          <p:cNvSpPr>
            <a:spLocks noGrp="1"/>
          </p:cNvSpPr>
          <p:nvPr>
            <p:ph type="title"/>
          </p:nvPr>
        </p:nvSpPr>
        <p:spPr>
          <a:xfrm>
            <a:off x="467544" y="548680"/>
            <a:ext cx="8229600" cy="509588"/>
          </a:xfrm>
        </p:spPr>
        <p:txBody>
          <a:bodyPr/>
          <a:lstStyle/>
          <a:p>
            <a:r>
              <a:rPr lang="fr-FR" sz="3600" dirty="0"/>
              <a:t>Organisation des marchés financiers</a:t>
            </a:r>
          </a:p>
        </p:txBody>
      </p:sp>
      <p:sp>
        <p:nvSpPr>
          <p:cNvPr id="11267" name="Espace réservé du contenu 2"/>
          <p:cNvSpPr>
            <a:spLocks noGrp="1"/>
          </p:cNvSpPr>
          <p:nvPr>
            <p:ph idx="1"/>
          </p:nvPr>
        </p:nvSpPr>
        <p:spPr>
          <a:xfrm>
            <a:off x="179512" y="1124744"/>
            <a:ext cx="8784976" cy="4967287"/>
          </a:xfrm>
        </p:spPr>
        <p:txBody>
          <a:bodyPr/>
          <a:lstStyle/>
          <a:p>
            <a:r>
              <a:rPr lang="fr-FR" sz="2000" dirty="0"/>
              <a:t>La plus grande plateforme mondiale : NYSE Euronext et bientôt ICE</a:t>
            </a:r>
            <a:endParaRPr lang="fr-FR" sz="2000" b="1" dirty="0"/>
          </a:p>
          <a:p>
            <a:pPr lvl="1"/>
            <a:r>
              <a:rPr lang="fr-FR" sz="1800" b="1" dirty="0"/>
              <a:t>NYSE Euronext, Inc.</a:t>
            </a:r>
            <a:r>
              <a:rPr lang="fr-FR" sz="1800" dirty="0"/>
              <a:t> est le premier groupe mondial de places boursières. Il est né en 2007 de la fusion entre le New York Stock Exchange et le groupe Euronext. </a:t>
            </a:r>
          </a:p>
          <a:p>
            <a:pPr lvl="1"/>
            <a:r>
              <a:rPr lang="fr-FR" sz="1800" dirty="0"/>
              <a:t>Le groupe Euronext a existé entre 2000 et 2007 : il était une grande bourse de valeurs en Europe, place de marché issue de la fusion des Bourses de Paris, Amsterdam, Bruxelles, Lisbonne et Porto, et du LIFFE (marché dérivé de Londres).</a:t>
            </a:r>
          </a:p>
          <a:p>
            <a:pPr lvl="1"/>
            <a:r>
              <a:rPr lang="fr-FR" sz="1800" dirty="0"/>
              <a:t>L’américain </a:t>
            </a:r>
            <a:r>
              <a:rPr lang="fr-FR" sz="1800" dirty="0" err="1"/>
              <a:t>IntercontinentalExchange</a:t>
            </a:r>
            <a:r>
              <a:rPr lang="fr-FR" sz="1800" dirty="0"/>
              <a:t> (ICE) devrait racheté NYSE Euronext créant un mastodonte des transactions boursières.</a:t>
            </a:r>
          </a:p>
          <a:p>
            <a:pPr lvl="1"/>
            <a:r>
              <a:rPr lang="fr-FR" sz="1800" dirty="0"/>
              <a:t>Il assure plus du 1/3 des transactions mondiales.</a:t>
            </a:r>
          </a:p>
          <a:p>
            <a:pPr lvl="1"/>
            <a:r>
              <a:rPr lang="fr-FR" sz="1800" dirty="0"/>
              <a:t>Pour des raisons d'ordre réglementaire, il existe des filiales détenues à 100 % dans chacun des pays : Euronext Paris S.A., Euronext Amsterdam N.V. et Euronext Brussels S.A./N.V..</a:t>
            </a:r>
          </a:p>
          <a:p>
            <a:endParaRPr lang="fr-FR" dirty="0"/>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9964E41-2F64-4ECB-8C09-A1F956EA9E86}" type="slidenum">
              <a:rPr lang="fr-FR" smtClean="0"/>
              <a:pPr>
                <a:defRPr/>
              </a:pPr>
              <a:t>10</a:t>
            </a:fld>
            <a:endParaRPr lang="fr-FR"/>
          </a:p>
        </p:txBody>
      </p:sp>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a:xfrm>
            <a:off x="457200" y="764704"/>
            <a:ext cx="8229600" cy="498475"/>
          </a:xfrm>
        </p:spPr>
        <p:txBody>
          <a:bodyPr/>
          <a:lstStyle/>
          <a:p>
            <a:r>
              <a:rPr lang="fr-FR" sz="2400" dirty="0"/>
              <a:t>Pacte de Stabilité et de Croissance (Amsterdam 1997)</a:t>
            </a:r>
          </a:p>
        </p:txBody>
      </p:sp>
      <p:sp>
        <p:nvSpPr>
          <p:cNvPr id="90115" name="Espace réservé du contenu 2"/>
          <p:cNvSpPr>
            <a:spLocks noGrp="1"/>
          </p:cNvSpPr>
          <p:nvPr>
            <p:ph idx="1"/>
          </p:nvPr>
        </p:nvSpPr>
        <p:spPr>
          <a:xfrm>
            <a:off x="287337" y="1700808"/>
            <a:ext cx="8569325" cy="4176464"/>
          </a:xfrm>
        </p:spPr>
        <p:txBody>
          <a:bodyPr/>
          <a:lstStyle/>
          <a:p>
            <a:pPr algn="just"/>
            <a:r>
              <a:rPr lang="fr-FR" sz="1800" b="1" u="sng" dirty="0"/>
              <a:t>Le PSC, adopté à Amsterdam le 17 juin 1997 par 2 règlements </a:t>
            </a:r>
            <a:r>
              <a:rPr lang="fr-FR" sz="1800" dirty="0"/>
              <a:t>(application directe dans les états alors qu’une directive doit être retranscrite en droit national) prolonge l’effort de réduction des déficits publics engagé en vue de l’adhésion à l’UEM. Cependant, à l’inverse de la </a:t>
            </a:r>
            <a:r>
              <a:rPr lang="fr-FR" sz="1800" u="sng" dirty="0"/>
              <a:t>politique monétaire</a:t>
            </a:r>
            <a:r>
              <a:rPr lang="fr-FR" sz="1800" dirty="0"/>
              <a:t>, la </a:t>
            </a:r>
            <a:r>
              <a:rPr lang="fr-FR" sz="1800" u="sng" dirty="0"/>
              <a:t>politique budgétaire</a:t>
            </a:r>
            <a:r>
              <a:rPr lang="fr-FR" sz="1800" dirty="0"/>
              <a:t> demeure une </a:t>
            </a:r>
            <a:r>
              <a:rPr lang="fr-FR" sz="1800" u="sng" dirty="0"/>
              <a:t>compétence</a:t>
            </a:r>
            <a:r>
              <a:rPr lang="fr-FR" sz="1800" dirty="0"/>
              <a:t> nationale.  Ces règlements, qui ne relèvent que de la compétence du Conseil de l’UE, restent en vigueur malgré la réforme du PSC de mars 2005, du TSCG et du « </a:t>
            </a:r>
            <a:r>
              <a:rPr lang="fr-FR" sz="1800" dirty="0" err="1"/>
              <a:t>TwoPack</a:t>
            </a:r>
            <a:r>
              <a:rPr lang="fr-FR" sz="1800" dirty="0"/>
              <a:t> » de 2013. Ces derniers ne sont pas des règlements mais des accords politiques.</a:t>
            </a:r>
          </a:p>
          <a:p>
            <a:pPr algn="just"/>
            <a:r>
              <a:rPr lang="fr-FR" sz="1800" dirty="0">
                <a:solidFill>
                  <a:schemeClr val="accent3">
                    <a:lumMod val="75000"/>
                  </a:schemeClr>
                </a:solidFill>
              </a:rPr>
              <a:t>Mise en place d’une procédure des déficits excessifs </a:t>
            </a:r>
            <a:r>
              <a:rPr lang="fr-FR" sz="1800" dirty="0"/>
              <a:t>qui étaient avant tout dissuasive. Elle est enclenchée dès qu’un </a:t>
            </a:r>
            <a:r>
              <a:rPr lang="fr-FR" sz="1800" u="sng" dirty="0"/>
              <a:t>État membre</a:t>
            </a:r>
            <a:r>
              <a:rPr lang="fr-FR" sz="1800" dirty="0"/>
              <a:t> dépasse le critère de déficit public fixé à 3 % du </a:t>
            </a:r>
            <a:r>
              <a:rPr lang="fr-FR" sz="1800" u="sng" dirty="0"/>
              <a:t>PIB</a:t>
            </a:r>
            <a:r>
              <a:rPr lang="fr-FR" sz="1800" dirty="0"/>
              <a:t>. Le Conseil </a:t>
            </a:r>
            <a:r>
              <a:rPr lang="fr-FR" sz="1800" dirty="0" err="1"/>
              <a:t>Ecofin</a:t>
            </a:r>
            <a:r>
              <a:rPr lang="fr-FR" sz="1800" dirty="0"/>
              <a:t> (Conseil de ministres des finances de l’UE) adresse alors des recommandations pour que l’État mette fin à cette situation. Le Conseil peut imposer une amende (de 0,2 à 0,5 % PIB de l’État en question) si le déficit excessif n’est pas comblé. </a:t>
            </a:r>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BD38483C-5CC5-44BA-804A-EC8903A77DA9}" type="slidenum">
              <a:rPr lang="fr-FR" smtClean="0"/>
              <a:pPr>
                <a:defRPr/>
              </a:pPr>
              <a:t>100</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3992563" cy="26828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5B0919EB-9CE7-42B4-8F5E-47CAF02E572F}" type="slidenum">
              <a:rPr lang="fr-FR" smtClean="0"/>
              <a:pPr>
                <a:defRPr/>
              </a:pPr>
              <a:t>101</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
        <p:nvSpPr>
          <p:cNvPr id="5" name="ZoneTexte 4"/>
          <p:cNvSpPr txBox="1"/>
          <p:nvPr/>
        </p:nvSpPr>
        <p:spPr>
          <a:xfrm>
            <a:off x="179388" y="225425"/>
            <a:ext cx="8785225" cy="6400800"/>
          </a:xfrm>
          <a:prstGeom prst="rect">
            <a:avLst/>
          </a:prstGeom>
          <a:noFill/>
        </p:spPr>
        <p:txBody>
          <a:bodyPr>
            <a:spAutoFit/>
          </a:bodyPr>
          <a:lstStyle/>
          <a:p>
            <a:pPr>
              <a:defRPr/>
            </a:pPr>
            <a:r>
              <a:rPr lang="fr-FR" dirty="0">
                <a:solidFill>
                  <a:srgbClr val="0070C0"/>
                </a:solidFill>
              </a:rPr>
              <a:t>Les institutions politiques européennes</a:t>
            </a:r>
          </a:p>
          <a:p>
            <a:pPr>
              <a:defRPr/>
            </a:pPr>
            <a:endParaRPr lang="fr-FR" sz="1200" dirty="0"/>
          </a:p>
          <a:p>
            <a:pPr marL="342900" indent="-342900" algn="just">
              <a:buClr>
                <a:schemeClr val="accent1"/>
              </a:buClr>
              <a:buFont typeface="Arial" pitchFamily="34" charset="0"/>
              <a:buChar char="•"/>
              <a:defRPr/>
            </a:pPr>
            <a:r>
              <a:rPr lang="fr-FR" sz="1700" b="1" u="sng" dirty="0"/>
              <a:t>Le Conseil Européen </a:t>
            </a:r>
            <a:r>
              <a:rPr lang="fr-FR" sz="1700" dirty="0"/>
              <a:t>: composés des Chefs d’Etat des 29 pays de l’UE et des 1</a:t>
            </a:r>
            <a:r>
              <a:rPr lang="fr-FR" sz="1700" baseline="30000" dirty="0"/>
              <a:t>er</a:t>
            </a:r>
            <a:r>
              <a:rPr lang="fr-FR" sz="1700" dirty="0"/>
              <a:t> ministres. Il fixe les grandes priorités de l'UE et est présidé par Herman Van </a:t>
            </a:r>
            <a:r>
              <a:rPr lang="fr-FR" sz="1700" dirty="0" err="1"/>
              <a:t>Rompuy</a:t>
            </a:r>
            <a:r>
              <a:rPr lang="fr-FR" sz="1700" dirty="0"/>
              <a:t>.  Il désigne le président de la Commission et le Haut Représentant de l'Union pour les affaires étrangères et la politique de sécurité.</a:t>
            </a:r>
          </a:p>
          <a:p>
            <a:pPr marL="342900" indent="-342900" algn="just">
              <a:buClr>
                <a:schemeClr val="accent1"/>
              </a:buClr>
              <a:buFont typeface="Arial" pitchFamily="34" charset="0"/>
              <a:buChar char="•"/>
              <a:defRPr/>
            </a:pPr>
            <a:r>
              <a:rPr lang="fr-FR" sz="1700" b="1" u="sng" dirty="0"/>
              <a:t>3 institutions interviennent dans le processus législatif</a:t>
            </a:r>
            <a:r>
              <a:rPr lang="fr-FR" sz="1700" dirty="0"/>
              <a:t>: le Parlement, le Conseil de l’UE et la Commission. Sur requête du Conseil de l’UE, des Etats ou de la Commission elle-même, la Commission présente des propositions de législation, qui doivent être </a:t>
            </a:r>
            <a:r>
              <a:rPr lang="fr-FR" sz="1700" dirty="0" err="1"/>
              <a:t>co</a:t>
            </a:r>
            <a:r>
              <a:rPr lang="fr-FR" sz="1700" dirty="0"/>
              <a:t>-adoptées par le Parlement et le Conseil de l’UE. Une fois adoptés, les actes législatifs sont mis en œuvre par les États membres et la Commission est chargée de veiller à ce qu'ils soient correctement appliqués.</a:t>
            </a:r>
          </a:p>
          <a:p>
            <a:pPr marL="342900" indent="-342900" algn="just">
              <a:buClr>
                <a:schemeClr val="accent1"/>
              </a:buClr>
              <a:buFont typeface="Arial" pitchFamily="34" charset="0"/>
              <a:buChar char="•"/>
              <a:defRPr/>
            </a:pPr>
            <a:r>
              <a:rPr lang="fr-FR" sz="1700" b="1" u="sng" dirty="0"/>
              <a:t>Parlement européen</a:t>
            </a:r>
            <a:r>
              <a:rPr lang="fr-FR" sz="1700" dirty="0"/>
              <a:t> : composé de députés (736) élus au suffrage universel direct, qui représentent les citoyens européens. Aucune initiative législative (=capacité à proposé un texte législatif).</a:t>
            </a:r>
          </a:p>
          <a:p>
            <a:pPr marL="342900" indent="-342900" algn="just">
              <a:buClr>
                <a:schemeClr val="accent1"/>
              </a:buClr>
              <a:buFont typeface="Arial" pitchFamily="34" charset="0"/>
              <a:buChar char="•"/>
              <a:defRPr/>
            </a:pPr>
            <a:r>
              <a:rPr lang="fr-FR" sz="1700" b="1" u="sng" dirty="0"/>
              <a:t>Conseil de l'Union européenne</a:t>
            </a:r>
            <a:r>
              <a:rPr lang="fr-FR" sz="1700" dirty="0"/>
              <a:t> (« Conseil des ministres ») : représente les gouvernements des États membres (ministres) qui y défendent leurs intérêts nationaux. C’est l’organe exécutif de l’UE : il dirige la politique courante de l’UE dans tous les domaines cruciaux : Education, Agriculture, Environnement, Justice, Défense, Emploi, Affaires Etrangères, …</a:t>
            </a:r>
          </a:p>
          <a:p>
            <a:pPr marL="342900" indent="-342900" algn="just">
              <a:buClr>
                <a:schemeClr val="accent1"/>
              </a:buClr>
              <a:buFont typeface="Arial" pitchFamily="34" charset="0"/>
              <a:buChar char="•"/>
              <a:defRPr/>
            </a:pPr>
            <a:r>
              <a:rPr lang="fr-FR" sz="1700" b="1" u="sng" dirty="0"/>
              <a:t>Commission européenne</a:t>
            </a:r>
            <a:r>
              <a:rPr lang="fr-FR" sz="1700" b="1" dirty="0"/>
              <a:t> </a:t>
            </a:r>
            <a:r>
              <a:rPr lang="fr-FR" sz="1700" dirty="0"/>
              <a:t>: représente les intérêts de l’Union dans son ensemble. Les membres sont désignés par les gouvernements nationaux. Elle veille à la mise en œuvre des textes européens dans les activités quotidiennes de l'Union et amène ceux qui les enfreignent devant la Cour de justice européenne.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2667000" y="6453336"/>
            <a:ext cx="4137248" cy="268139"/>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23D1BAA-D5DA-4B8C-AA74-894AA8119B62}" type="slidenum">
              <a:rPr lang="fr-FR" smtClean="0"/>
              <a:pPr>
                <a:defRPr/>
              </a:pPr>
              <a:t>102</a:t>
            </a:fld>
            <a:endParaRPr lang="fr-FR"/>
          </a:p>
        </p:txBody>
      </p:sp>
      <p:sp>
        <p:nvSpPr>
          <p:cNvPr id="6" name="Rectangle 5"/>
          <p:cNvSpPr/>
          <p:nvPr/>
        </p:nvSpPr>
        <p:spPr>
          <a:xfrm>
            <a:off x="323528" y="980728"/>
            <a:ext cx="8280920" cy="5078313"/>
          </a:xfrm>
          <a:prstGeom prst="rect">
            <a:avLst/>
          </a:prstGeom>
        </p:spPr>
        <p:txBody>
          <a:bodyPr wrap="square">
            <a:spAutoFit/>
          </a:bodyPr>
          <a:lstStyle/>
          <a:p>
            <a:pPr marL="285750" indent="-285750" algn="just">
              <a:buClr>
                <a:schemeClr val="accent3">
                  <a:lumMod val="75000"/>
                </a:schemeClr>
              </a:buClr>
              <a:buFont typeface="Arial" panose="020B0604020202020204" pitchFamily="34" charset="0"/>
              <a:buChar char="•"/>
            </a:pPr>
            <a:r>
              <a:rPr lang="fr-FR" sz="1800" dirty="0"/>
              <a:t>Lors du Conseil européen de mars 2005, le PSC de 1997 a été assoupli. Les Etats membres devaient toujours maintenir leur déficit et leur dette publique en dessous des seuils fixés respectivement à  3% et à 60% de leur PIB. </a:t>
            </a:r>
          </a:p>
          <a:p>
            <a:pPr marL="285750" indent="-285750">
              <a:buClr>
                <a:schemeClr val="accent3">
                  <a:lumMod val="75000"/>
                </a:schemeClr>
              </a:buClr>
              <a:buFont typeface="Arial" panose="020B0604020202020204" pitchFamily="34" charset="0"/>
              <a:buChar char="•"/>
            </a:pPr>
            <a:r>
              <a:rPr lang="fr-FR" sz="1800" dirty="0"/>
              <a:t>Le PSC de 2005 était un accord politique et non d’un règlement européen. Les règlements de 1997 restent donc en vigueur.</a:t>
            </a:r>
          </a:p>
          <a:p>
            <a:pPr marL="285750" indent="-285750" algn="just">
              <a:buClr>
                <a:schemeClr val="accent3">
                  <a:lumMod val="75000"/>
                </a:schemeClr>
              </a:buClr>
              <a:buFont typeface="Arial" panose="020B0604020202020204" pitchFamily="34" charset="0"/>
              <a:buChar char="•"/>
            </a:pPr>
            <a:r>
              <a:rPr lang="fr-FR" sz="1800" dirty="0"/>
              <a:t>Le PSC de 2005 permettait d’échapper à une procédure de déficit excessif dès lors qu‘un pays se trouvait en situation de récession et sous la justification de réformes structurelles engagées et d’une réduction du déficit structurel de 0,5%/an. </a:t>
            </a:r>
          </a:p>
          <a:p>
            <a:pPr marL="285750" indent="-285750" algn="just">
              <a:buClr>
                <a:schemeClr val="accent3">
                  <a:lumMod val="75000"/>
                </a:schemeClr>
              </a:buClr>
              <a:buFont typeface="Arial" panose="020B0604020202020204" pitchFamily="34" charset="0"/>
              <a:buChar char="•"/>
            </a:pPr>
            <a:r>
              <a:rPr lang="fr-FR" sz="1800" b="1" u="sng" dirty="0"/>
              <a:t>Contrainte du PSC </a:t>
            </a:r>
            <a:r>
              <a:rPr lang="fr-FR" sz="1800" b="1" dirty="0"/>
              <a:t>: il limite les relances budgétaires. C’est la raison pour laquelle, le respect d’un déficit ne dépassant pas 3% n’a pas été respecté pour permettre aux états membres de lutter contre la récession liée à la crise des surprimes de 2008. Dans les faits les PSC est « mort » : les déficits sont très largement &gt; 3% et les dettes publiques très supérieures à 60 % !!</a:t>
            </a:r>
          </a:p>
          <a:p>
            <a:pPr marL="285750" indent="-285750" algn="just">
              <a:buClr>
                <a:schemeClr val="accent3">
                  <a:lumMod val="75000"/>
                </a:schemeClr>
              </a:buClr>
              <a:buFont typeface="Arial" panose="020B0604020202020204" pitchFamily="34" charset="0"/>
              <a:buChar char="•"/>
            </a:pPr>
            <a:r>
              <a:rPr lang="fr-FR" sz="1800" b="1" dirty="0"/>
              <a:t>24 pays sur 29 états de l’UE font l’objet de cette procédure pour déficit excessif.</a:t>
            </a:r>
          </a:p>
          <a:p>
            <a:pPr>
              <a:buClr>
                <a:schemeClr val="accent3">
                  <a:lumMod val="75000"/>
                </a:schemeClr>
              </a:buClr>
            </a:pPr>
            <a:endParaRPr lang="fr-FR" sz="1800" b="1" dirty="0"/>
          </a:p>
        </p:txBody>
      </p:sp>
      <p:sp>
        <p:nvSpPr>
          <p:cNvPr id="7" name="Rectangle 6"/>
          <p:cNvSpPr/>
          <p:nvPr/>
        </p:nvSpPr>
        <p:spPr>
          <a:xfrm>
            <a:off x="334424" y="476672"/>
            <a:ext cx="7848872" cy="461665"/>
          </a:xfrm>
          <a:prstGeom prst="rect">
            <a:avLst/>
          </a:prstGeom>
        </p:spPr>
        <p:txBody>
          <a:bodyPr wrap="square">
            <a:spAutoFit/>
          </a:bodyPr>
          <a:lstStyle/>
          <a:p>
            <a:r>
              <a:rPr lang="fr-FR" dirty="0">
                <a:solidFill>
                  <a:schemeClr val="accent2">
                    <a:lumMod val="75000"/>
                  </a:schemeClr>
                </a:solidFill>
                <a:latin typeface="+mj-lt"/>
              </a:rPr>
              <a:t>La réforme du PSC en mars 2005</a:t>
            </a: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extLst>
      <p:ext uri="{BB962C8B-B14F-4D97-AF65-F5344CB8AC3E}">
        <p14:creationId xmlns:p14="http://schemas.microsoft.com/office/powerpoint/2010/main" val="3930518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re 1"/>
          <p:cNvSpPr>
            <a:spLocks noGrp="1"/>
          </p:cNvSpPr>
          <p:nvPr>
            <p:ph type="title"/>
          </p:nvPr>
        </p:nvSpPr>
        <p:spPr>
          <a:xfrm>
            <a:off x="395288" y="333375"/>
            <a:ext cx="8229600" cy="509588"/>
          </a:xfrm>
        </p:spPr>
        <p:txBody>
          <a:bodyPr/>
          <a:lstStyle/>
          <a:p>
            <a:r>
              <a:rPr lang="fr-FR" sz="2800"/>
              <a:t>Les missions de la Banque Centrale Européenne</a:t>
            </a:r>
          </a:p>
        </p:txBody>
      </p:sp>
      <p:sp>
        <p:nvSpPr>
          <p:cNvPr id="91139" name="Espace réservé du contenu 2"/>
          <p:cNvSpPr>
            <a:spLocks noGrp="1"/>
          </p:cNvSpPr>
          <p:nvPr>
            <p:ph idx="1"/>
          </p:nvPr>
        </p:nvSpPr>
        <p:spPr>
          <a:xfrm>
            <a:off x="179388" y="908050"/>
            <a:ext cx="8572500" cy="5473700"/>
          </a:xfrm>
        </p:spPr>
        <p:txBody>
          <a:bodyPr/>
          <a:lstStyle/>
          <a:p>
            <a:r>
              <a:rPr lang="fr-FR" sz="2000" dirty="0"/>
              <a:t>Créée en 1998, La </a:t>
            </a:r>
            <a:r>
              <a:rPr lang="fr-FR" sz="2000" b="1" dirty="0"/>
              <a:t>Banque centrale européenne</a:t>
            </a:r>
            <a:r>
              <a:rPr lang="fr-FR" sz="2000" dirty="0"/>
              <a:t> (</a:t>
            </a:r>
            <a:r>
              <a:rPr lang="fr-FR" sz="2000" b="1" dirty="0"/>
              <a:t>BCE</a:t>
            </a:r>
            <a:r>
              <a:rPr lang="fr-FR" sz="2000" dirty="0"/>
              <a:t>) définit la politique monétaire de la zone euro. Le taux de refinancement de la BCE, son principal taux directeur, est à 0,05%.  Ses 2 autres taux directeurs, le taux de rémunération des dépôts et le taux du prêt marginal (équivalent du taux d'escompte de la Fed) sont respectivement à -0,2% et 0,3%, et forme un corridor 50 points de base.</a:t>
            </a:r>
          </a:p>
          <a:p>
            <a:r>
              <a:rPr lang="fr-FR" sz="2000" dirty="0"/>
              <a:t>Le principal objectif de la BCE est de maintenir l’inflation « au dessous, mais à un niveau proche, de 2 %, sur le moyen terme »</a:t>
            </a:r>
            <a:r>
              <a:rPr lang="fr-FR" sz="2000" baseline="30000" dirty="0"/>
              <a:t>.</a:t>
            </a:r>
            <a:r>
              <a:rPr lang="fr-FR" sz="2000" dirty="0"/>
              <a:t> Mario DRAGHI est le président.</a:t>
            </a:r>
          </a:p>
          <a:p>
            <a:r>
              <a:rPr lang="fr-FR" sz="2000" dirty="0"/>
              <a:t>Conformément aux traités et statuts, </a:t>
            </a:r>
            <a:r>
              <a:rPr lang="fr-FR" sz="2000" u="sng" dirty="0"/>
              <a:t>l'objectif principal de la BCE est de maintenir la stabilité des prix</a:t>
            </a:r>
            <a:r>
              <a:rPr lang="fr-FR" sz="2000" dirty="0"/>
              <a:t>. Sans préjudice de cet objectif, elle apporte son soutien au maintien d'un niveau d'emploi élevé et l'encouragement d'une croissance non-inflationniste. </a:t>
            </a:r>
          </a:p>
          <a:p>
            <a:r>
              <a:rPr lang="fr-FR" sz="2000" dirty="0"/>
              <a:t>La BCE hiérarchise ses priorités : 1= Lutte contre l’inflation et 2= soutien de la croissance et de l’emploi</a:t>
            </a:r>
          </a:p>
          <a:p>
            <a:r>
              <a:rPr lang="fr-FR" sz="2000" dirty="0"/>
              <a:t>La FED ne hiérarchise pas ces missions : Inflation-chômage-croissance  : trio hautement respecté en politique américaine.</a:t>
            </a:r>
          </a:p>
          <a:p>
            <a:pPr>
              <a:buFont typeface="Wingdings 2" pitchFamily="18" charset="2"/>
              <a:buNone/>
            </a:pPr>
            <a:endParaRPr lang="fr-FR" sz="2200" dirty="0"/>
          </a:p>
          <a:p>
            <a:endParaRPr lang="fr-FR" sz="1800" dirty="0"/>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BDCA5EDB-3963-4009-A374-54E06B20D343}" type="slidenum">
              <a:rPr lang="fr-FR" smtClean="0"/>
              <a:pPr>
                <a:defRPr/>
              </a:pPr>
              <a:t>103</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re 1"/>
          <p:cNvSpPr>
            <a:spLocks noGrp="1"/>
          </p:cNvSpPr>
          <p:nvPr>
            <p:ph type="title"/>
          </p:nvPr>
        </p:nvSpPr>
        <p:spPr>
          <a:xfrm>
            <a:off x="428625" y="500063"/>
            <a:ext cx="8229600" cy="652462"/>
          </a:xfrm>
        </p:spPr>
        <p:txBody>
          <a:bodyPr/>
          <a:lstStyle/>
          <a:p>
            <a:r>
              <a:rPr lang="fr-FR" sz="2800"/>
              <a:t>Les mission de la BCE</a:t>
            </a:r>
          </a:p>
        </p:txBody>
      </p:sp>
      <p:sp>
        <p:nvSpPr>
          <p:cNvPr id="92163" name="Espace réservé du contenu 2"/>
          <p:cNvSpPr>
            <a:spLocks noGrp="1"/>
          </p:cNvSpPr>
          <p:nvPr>
            <p:ph idx="1"/>
          </p:nvPr>
        </p:nvSpPr>
        <p:spPr>
          <a:xfrm>
            <a:off x="428625" y="1285874"/>
            <a:ext cx="8229600" cy="4807421"/>
          </a:xfrm>
        </p:spPr>
        <p:txBody>
          <a:bodyPr/>
          <a:lstStyle/>
          <a:p>
            <a:r>
              <a:rPr lang="fr-FR" sz="2000" dirty="0"/>
              <a:t>D'un autre côté, une inflation trop faible ou négative (</a:t>
            </a:r>
            <a:r>
              <a:rPr lang="fr-FR" sz="2000" u="sng" dirty="0"/>
              <a:t>déflation</a:t>
            </a:r>
            <a:r>
              <a:rPr lang="fr-FR" sz="2000" dirty="0"/>
              <a:t>) peut avoir des conséquences néfastes sur l'économie. Elle incite en effet les agents à thésauriser et à épargner et décourage fortement la consommation, un des moteurs de la croissance et de l'emploi. </a:t>
            </a:r>
          </a:p>
          <a:p>
            <a:r>
              <a:rPr lang="fr-FR" sz="2000" dirty="0"/>
              <a:t>Les missions fondamentales relevant de l'</a:t>
            </a:r>
            <a:r>
              <a:rPr lang="fr-FR" sz="2000" dirty="0" err="1"/>
              <a:t>Eurosystème</a:t>
            </a:r>
            <a:r>
              <a:rPr lang="fr-FR" sz="2000" dirty="0"/>
              <a:t> consistent à :</a:t>
            </a:r>
          </a:p>
          <a:p>
            <a:pPr lvl="1"/>
            <a:r>
              <a:rPr lang="fr-FR" sz="1800" dirty="0"/>
              <a:t>définir et mettre en œuvre la politique monétaire de la zone euro ; </a:t>
            </a:r>
          </a:p>
          <a:p>
            <a:pPr lvl="1"/>
            <a:r>
              <a:rPr lang="fr-FR" sz="1800" dirty="0"/>
              <a:t>conduire la politique de change de la zone euro ; </a:t>
            </a:r>
          </a:p>
          <a:p>
            <a:pPr lvl="1"/>
            <a:r>
              <a:rPr lang="fr-FR" sz="1800" dirty="0"/>
              <a:t>détenir et gérer les réserves de change des Banques Centrales Nationales (BCN) qu’elles doivent y déposer réglementairement (permet d’augmenter ou de réduire le besoins de financement des banques commerciales des Etats membres)</a:t>
            </a:r>
            <a:r>
              <a:rPr lang="fr-FR" sz="1600" dirty="0"/>
              <a:t> ; </a:t>
            </a:r>
          </a:p>
          <a:p>
            <a:pPr lvl="1"/>
            <a:r>
              <a:rPr lang="fr-FR" sz="1800" dirty="0"/>
              <a:t>assurer le bon fonctionnement des systèmes de paiement</a:t>
            </a:r>
            <a:r>
              <a:rPr lang="fr-FR" sz="1600" dirty="0"/>
              <a:t>.</a:t>
            </a:r>
          </a:p>
          <a:p>
            <a:pPr lvl="1"/>
            <a:r>
              <a:rPr lang="fr-FR" sz="1800" dirty="0"/>
              <a:t>Désormais chargée de la supervision des banques commerciales de taille systémiques (stress-test). Les BCN supervisent les autres banques nationales</a:t>
            </a:r>
          </a:p>
        </p:txBody>
      </p:sp>
      <p:sp>
        <p:nvSpPr>
          <p:cNvPr id="4" name="Espace réservé du pied de page 3"/>
          <p:cNvSpPr>
            <a:spLocks noGrp="1"/>
          </p:cNvSpPr>
          <p:nvPr>
            <p:ph type="ftr" sz="quarter" idx="11"/>
          </p:nvPr>
        </p:nvSpPr>
        <p:spPr>
          <a:xfrm>
            <a:off x="2667000" y="6356350"/>
            <a:ext cx="497681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E3D11BB2-EEB2-4F1A-BD62-42F0D5C47C1D}" type="slidenum">
              <a:rPr lang="fr-FR" smtClean="0"/>
              <a:pPr>
                <a:defRPr/>
              </a:pPr>
              <a:t>104</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re 1"/>
          <p:cNvSpPr>
            <a:spLocks noGrp="1"/>
          </p:cNvSpPr>
          <p:nvPr>
            <p:ph type="title"/>
          </p:nvPr>
        </p:nvSpPr>
        <p:spPr>
          <a:xfrm>
            <a:off x="468313" y="333375"/>
            <a:ext cx="8229600" cy="428625"/>
          </a:xfrm>
        </p:spPr>
        <p:txBody>
          <a:bodyPr/>
          <a:lstStyle/>
          <a:p>
            <a:r>
              <a:rPr lang="fr-FR" sz="2800"/>
              <a:t>Fonctionnement de la politique monétaire de la BCE</a:t>
            </a:r>
          </a:p>
        </p:txBody>
      </p:sp>
      <p:sp>
        <p:nvSpPr>
          <p:cNvPr id="93187" name="Espace réservé du contenu 2"/>
          <p:cNvSpPr>
            <a:spLocks noGrp="1"/>
          </p:cNvSpPr>
          <p:nvPr>
            <p:ph idx="1"/>
          </p:nvPr>
        </p:nvSpPr>
        <p:spPr>
          <a:xfrm>
            <a:off x="285750" y="785813"/>
            <a:ext cx="8715375" cy="5286375"/>
          </a:xfrm>
        </p:spPr>
        <p:txBody>
          <a:bodyPr/>
          <a:lstStyle/>
          <a:p>
            <a:r>
              <a:rPr lang="fr-FR" sz="1700"/>
              <a:t>La BCE a défini 2 piliers qui lui permettent de juger les risques d'inflation dans la zone euro</a:t>
            </a:r>
            <a:r>
              <a:rPr lang="fr-FR" sz="1700" baseline="30000"/>
              <a:t>.</a:t>
            </a:r>
            <a:endParaRPr lang="fr-FR" sz="1700"/>
          </a:p>
          <a:p>
            <a:r>
              <a:rPr lang="fr-FR" sz="1700" b="1"/>
              <a:t>Premier pilier</a:t>
            </a:r>
            <a:r>
              <a:rPr lang="fr-FR" sz="1700"/>
              <a:t> : L’objectif de croissance de M3 est fixé à 4,5 %. Néanmoins, la BCE ne réagit pas mécaniquement aux écarts constatés entre la croissance de M3 et la valeur de référence. En effet, la relation entre la monnaie et les prix (relation de Fisher MV=PT) est, pour l'essentiel, une relation à moyen terme. De manière conjoncturelle, V, supposé fixe peut en réalité fluctuer notamment dans des périodes de récessions. Ainsi même avec M (M3) augmentant au-delà de l’objectif, P n’augmentera pas nécessairement car V diminue sous le l’effet des modifications comportementales des agents économiques qui effectuent moins de transactions.</a:t>
            </a:r>
          </a:p>
          <a:p>
            <a:r>
              <a:rPr lang="fr-FR" sz="1700" b="1"/>
              <a:t>Second pilier</a:t>
            </a:r>
            <a:r>
              <a:rPr lang="fr-FR" sz="1700"/>
              <a:t> : de nombreux autres indicateurs économiques et financiers sont analysés afin d’anticiper l'évolution des prix. Il s'agit par exemple des évolutions salariales, des fluctuations des prix des matières premières et des taux de change, de la confiance des consommateurs et des entreprises, de la croissance des crédits aux entreprises, etc.</a:t>
            </a:r>
          </a:p>
          <a:p>
            <a:r>
              <a:rPr lang="fr-FR" sz="1700"/>
              <a:t>Ses opérations </a:t>
            </a:r>
            <a:r>
              <a:rPr lang="fr-FR" sz="1700" b="1"/>
              <a:t>d’Open Market </a:t>
            </a:r>
            <a:r>
              <a:rPr lang="fr-FR" sz="1700"/>
              <a:t>se font par l’intermédiaire des BCN qui procèdent à des appels d’offre auprès des banques, sous forme de prises en pension toutes les semaines. Les quantités offertes par la BCE étant limitée, chaque banque indique la quantité de liquidités qu’elle souhaite ainsi que le taux qu’elle est prête à payer, et qui doit être au minimum égal au taux de refi. Bien sur, aucune banque ne proposera un taux supérieur au taux de facilité de prêt marginal. Le taux des Open Market est donc variable et compris entre le taux de refi et le taux de prêt marginal.</a:t>
            </a: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0CABC97B-2FB5-48CA-A0A3-93BF097933BB}" type="slidenum">
              <a:rPr lang="fr-FR" smtClean="0"/>
              <a:pPr>
                <a:defRPr/>
              </a:pPr>
              <a:t>105</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re 1"/>
          <p:cNvSpPr>
            <a:spLocks noGrp="1"/>
          </p:cNvSpPr>
          <p:nvPr>
            <p:ph type="title"/>
          </p:nvPr>
        </p:nvSpPr>
        <p:spPr>
          <a:xfrm>
            <a:off x="539750" y="404813"/>
            <a:ext cx="8229600" cy="360362"/>
          </a:xfrm>
        </p:spPr>
        <p:txBody>
          <a:bodyPr/>
          <a:lstStyle/>
          <a:p>
            <a:r>
              <a:rPr lang="fr-FR" sz="2400" b="1"/>
              <a:t>Controverses sur la BCE</a:t>
            </a:r>
            <a:endParaRPr lang="fr-FR" sz="2400"/>
          </a:p>
        </p:txBody>
      </p:sp>
      <p:sp>
        <p:nvSpPr>
          <p:cNvPr id="94211" name="Espace réservé du contenu 2"/>
          <p:cNvSpPr>
            <a:spLocks noGrp="1"/>
          </p:cNvSpPr>
          <p:nvPr>
            <p:ph idx="1"/>
          </p:nvPr>
        </p:nvSpPr>
        <p:spPr>
          <a:xfrm>
            <a:off x="215106" y="908720"/>
            <a:ext cx="8713788" cy="5487988"/>
          </a:xfrm>
        </p:spPr>
        <p:txBody>
          <a:bodyPr/>
          <a:lstStyle/>
          <a:p>
            <a:r>
              <a:rPr lang="fr-FR" sz="1800" dirty="0"/>
              <a:t>La BCE a été conçue pour être totalement indépendante des gouvernements des États membres. Les opposants à cette indépendance estiment que cela prive les gouvernements de manœuvres économiques, puisqu’ils ne peuvent agir sur « LES » 2 variables d’ajustement économique : le taux d’intérêt et la quantité de monnaie.</a:t>
            </a:r>
          </a:p>
          <a:p>
            <a:r>
              <a:rPr lang="fr-FR" sz="1800" dirty="0"/>
              <a:t>Ces mêmes critiques considèrent que les BC d'autres grands pays (USA, Japon) ne sont pas indépendantes et considèrent cela comme bénéfique. </a:t>
            </a:r>
          </a:p>
          <a:p>
            <a:r>
              <a:rPr lang="fr-FR" sz="1800" dirty="0"/>
              <a:t>Remarque : la FED est statutairement indépendant, mais dans les faits elle coordonne ces actions avec celles du gouvernement US.</a:t>
            </a:r>
            <a:br>
              <a:rPr lang="fr-FR" sz="1800" dirty="0"/>
            </a:br>
            <a:r>
              <a:rPr lang="fr-FR" sz="1800" i="1" dirty="0"/>
              <a:t>« Bien qu'indépendante, la banque centrale américaine a une certaine sensibilité politique. Si elle laissait le chômage partir à vau-l'eau, un changement s'ensuivrait dans sa charte. Ce serait inéluctable parce qu'il serait antidémocratique d'agir de la sorte. Donc la Fed, quoique indépendante, est très sensible politiquement, beaucoup plus qu'un grand nombre de banques centrales, notamment la BCE. »</a:t>
            </a:r>
            <a:r>
              <a:rPr lang="fr-FR" sz="1800" dirty="0"/>
              <a:t> </a:t>
            </a:r>
            <a:r>
              <a:rPr lang="fr-FR" sz="1800" b="1" dirty="0"/>
              <a:t>Joseph Stiglitz </a:t>
            </a:r>
            <a:r>
              <a:rPr lang="fr-FR" sz="1800" i="1" dirty="0"/>
              <a:t>Prix Nobel 2001, Chef économiste de Bill Clinton et vice-président de la Banque Mondiale.</a:t>
            </a:r>
            <a:endParaRPr lang="fr-FR" sz="1800" dirty="0"/>
          </a:p>
          <a:p>
            <a:r>
              <a:rPr lang="fr-FR" sz="1800" dirty="0"/>
              <a:t>Mais  les 18 États  de l’UEM qui, sont dans des situations économiques différentes, n'ont pas les mêmes aspirations individuelles  en matière de politique monétaire. Les principaux économistes européens pensent qu'un "droit d'influer individuel" attribué à chacun des 18 aurait un effet chaotique et contre-productif.</a:t>
            </a:r>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0715F6B5-5588-4276-91E2-7B4F99D4852E}" type="slidenum">
              <a:rPr lang="fr-FR" smtClean="0"/>
              <a:pPr>
                <a:defRPr/>
              </a:pPr>
              <a:t>106</a:t>
            </a:fld>
            <a:endParaRPr lang="fr-FR" dirty="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re 1"/>
          <p:cNvSpPr>
            <a:spLocks noGrp="1"/>
          </p:cNvSpPr>
          <p:nvPr>
            <p:ph type="title"/>
          </p:nvPr>
        </p:nvSpPr>
        <p:spPr>
          <a:xfrm>
            <a:off x="457200" y="704850"/>
            <a:ext cx="8229600" cy="438150"/>
          </a:xfrm>
        </p:spPr>
        <p:txBody>
          <a:bodyPr/>
          <a:lstStyle/>
          <a:p>
            <a:r>
              <a:rPr lang="fr-FR" sz="2400" b="1"/>
              <a:t>Débats sur la politique monétaire que doit mener la BCE</a:t>
            </a:r>
            <a:endParaRPr lang="fr-FR" sz="2400"/>
          </a:p>
        </p:txBody>
      </p:sp>
      <p:sp>
        <p:nvSpPr>
          <p:cNvPr id="95235" name="Espace réservé du contenu 2"/>
          <p:cNvSpPr>
            <a:spLocks noGrp="1"/>
          </p:cNvSpPr>
          <p:nvPr>
            <p:ph idx="1"/>
          </p:nvPr>
        </p:nvSpPr>
        <p:spPr>
          <a:xfrm>
            <a:off x="457200" y="1285875"/>
            <a:ext cx="8229600" cy="5038725"/>
          </a:xfrm>
        </p:spPr>
        <p:txBody>
          <a:bodyPr/>
          <a:lstStyle/>
          <a:p>
            <a:r>
              <a:rPr lang="fr-FR" sz="2000"/>
              <a:t>Il est souvent reproché à la BCE de ne pas se préoccuper de la croissance économique et du taux de chômage des pays membres, mais d'avoir comme seul et unique souci la lutte contre l'inflation. Certains proposent « une révision des statuts de la BCE, en l'obligeant à prendre en compte aussi l'objectif de croissance et d'emploi ».</a:t>
            </a:r>
          </a:p>
          <a:p>
            <a:r>
              <a:rPr lang="fr-FR" sz="2000"/>
              <a:t>Certains économistes reprochent à la BCE d'appliquer des taux trop bas, considérés comme étant à l'origine dans certains pays d'inflation sous forme de bulle immobilière ou boursière, et aussi de gonflement de l'endettement public ou privé dû aux facilités d'emprunt à bas taux. Mais il est difficile de mener une politique monétaire unique efficace simultanément pour tous les pays de l’UEM qui ne sont pas dans les mêmes situations.</a:t>
            </a:r>
          </a:p>
          <a:p>
            <a:endParaRPr lang="fr-FR"/>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FDA634A1-EB2A-4FC5-A70D-85624823496D}" type="slidenum">
              <a:rPr lang="fr-FR" smtClean="0"/>
              <a:pPr>
                <a:defRPr/>
              </a:pPr>
              <a:t>107</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67000" y="6524625"/>
            <a:ext cx="4281488" cy="196850"/>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F8B49925-4F19-4CAB-B6AE-EEA6AC5F50F9}" type="slidenum">
              <a:rPr lang="fr-FR" smtClean="0"/>
              <a:pPr>
                <a:defRPr/>
              </a:pPr>
              <a:t>108</a:t>
            </a:fld>
            <a:endParaRPr lang="fr-FR"/>
          </a:p>
        </p:txBody>
      </p:sp>
      <p:sp>
        <p:nvSpPr>
          <p:cNvPr id="97285" name="TextBox 4"/>
          <p:cNvSpPr txBox="1">
            <a:spLocks noChangeArrowheads="1"/>
          </p:cNvSpPr>
          <p:nvPr/>
        </p:nvSpPr>
        <p:spPr bwMode="auto">
          <a:xfrm>
            <a:off x="353938" y="548680"/>
            <a:ext cx="84963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buClr>
                <a:schemeClr val="accent1"/>
              </a:buClr>
              <a:buFont typeface="Wingdings" pitchFamily="2" charset="2"/>
              <a:buChar char="§"/>
            </a:pPr>
            <a:r>
              <a:rPr lang="fr-FR" dirty="0"/>
              <a:t>  </a:t>
            </a:r>
            <a:r>
              <a:rPr lang="fr-FR" sz="1800" b="1" u="sng" dirty="0"/>
              <a:t>La « mécanique » des déséquilibres commerciaux et budgétaires</a:t>
            </a:r>
          </a:p>
          <a:p>
            <a:pPr eaLnBrk="1" hangingPunct="1">
              <a:buClr>
                <a:schemeClr val="accent1"/>
              </a:buClr>
              <a:buFont typeface="Wingdings" pitchFamily="2" charset="2"/>
              <a:buChar char="§"/>
            </a:pPr>
            <a:endParaRPr lang="fr-FR" sz="1600" b="1" u="sng" dirty="0"/>
          </a:p>
          <a:p>
            <a:pPr algn="just" eaLnBrk="1" hangingPunct="1">
              <a:buClr>
                <a:schemeClr val="accent1"/>
              </a:buClr>
              <a:buFont typeface="Wingdings" pitchFamily="2" charset="2"/>
              <a:buChar char="Ø"/>
            </a:pPr>
            <a:r>
              <a:rPr lang="fr-FR" sz="1800" dirty="0"/>
              <a:t> La production domestique peut soit être consommée et épargnée dans le pays domestique, soit être exportée ou investie vers le reste du monde.</a:t>
            </a:r>
          </a:p>
          <a:p>
            <a:pPr eaLnBrk="1" hangingPunct="1">
              <a:buClr>
                <a:schemeClr val="accent1"/>
              </a:buClr>
              <a:buFont typeface="Wingdings" pitchFamily="2" charset="2"/>
              <a:buChar char="Ø"/>
            </a:pPr>
            <a:endParaRPr lang="fr-FR" sz="1800" dirty="0"/>
          </a:p>
          <a:p>
            <a:pPr algn="just" eaLnBrk="1" hangingPunct="1">
              <a:buClr>
                <a:schemeClr val="accent1"/>
              </a:buClr>
              <a:buFont typeface="Wingdings" pitchFamily="2" charset="2"/>
              <a:buChar char="Ø"/>
            </a:pPr>
            <a:r>
              <a:rPr lang="fr-FR" sz="1800" dirty="0"/>
              <a:t> De ce principe simple, nous pouvons en déduire que si les exportations (X) &gt; importations (M) =&gt; la dépense intérieure est &lt; à la production et il s’en dégage une capacité d’épargne du pays domestique qui se traduit par une accumulation de réserve de change.</a:t>
            </a:r>
          </a:p>
          <a:p>
            <a:pPr eaLnBrk="1" hangingPunct="1">
              <a:buClr>
                <a:schemeClr val="accent1"/>
              </a:buClr>
              <a:buFont typeface="Wingdings" pitchFamily="2" charset="2"/>
              <a:buChar char="Ø"/>
            </a:pPr>
            <a:endParaRPr lang="fr-FR" sz="1800" dirty="0"/>
          </a:p>
          <a:p>
            <a:pPr algn="just" eaLnBrk="1" hangingPunct="1">
              <a:buClr>
                <a:schemeClr val="accent1"/>
              </a:buClr>
              <a:buFont typeface="Wingdings" pitchFamily="2" charset="2"/>
              <a:buChar char="Ø"/>
            </a:pPr>
            <a:r>
              <a:rPr lang="fr-FR" sz="1800" dirty="0"/>
              <a:t> Inversement, si (X) &gt; (M), cela traduit une dépense intérieure &gt; à la production. Dans la pratique, ce train de vie excessif doit être financé par emprunts privés et/ou publiques du pays (même si théoriquement, les investissements directs étrangers -IDE- pourraient financer une balance commerciale déficitaire et éviter ainsi un endettement).</a:t>
            </a:r>
          </a:p>
          <a:p>
            <a:pPr eaLnBrk="1" hangingPunct="1">
              <a:buClr>
                <a:schemeClr val="accent1"/>
              </a:buClr>
              <a:buFont typeface="Wingdings" pitchFamily="2" charset="2"/>
              <a:buChar char="Ø"/>
            </a:pPr>
            <a:endParaRPr lang="fr-FR" sz="1800" dirty="0"/>
          </a:p>
          <a:p>
            <a:pPr eaLnBrk="1" hangingPunct="1">
              <a:buClr>
                <a:schemeClr val="accent1"/>
              </a:buClr>
              <a:buFont typeface="Wingdings" pitchFamily="2" charset="2"/>
              <a:buChar char="Ø"/>
            </a:pPr>
            <a:r>
              <a:rPr lang="fr-FR" sz="1800" dirty="0"/>
              <a:t> Le risque de surendettement est d’autant plus grand que les taux d’intérêts sont bas.</a:t>
            </a:r>
          </a:p>
        </p:txBody>
      </p:sp>
      <p:sp>
        <p:nvSpPr>
          <p:cNvPr id="6" name="Rectangle 5"/>
          <p:cNvSpPr/>
          <p:nvPr/>
        </p:nvSpPr>
        <p:spPr>
          <a:xfrm>
            <a:off x="-33536" y="155406"/>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516C4D8C-3F13-4E00-9920-EB069E9C8706}" type="slidenum">
              <a:rPr lang="fr-FR" smtClean="0"/>
              <a:pPr>
                <a:defRPr/>
              </a:pPr>
              <a:t>109</a:t>
            </a:fld>
            <a:endParaRPr lang="fr-FR"/>
          </a:p>
        </p:txBody>
      </p:sp>
      <p:sp>
        <p:nvSpPr>
          <p:cNvPr id="98308" name="Rectangle 3"/>
          <p:cNvSpPr>
            <a:spLocks noChangeArrowheads="1"/>
          </p:cNvSpPr>
          <p:nvPr/>
        </p:nvSpPr>
        <p:spPr bwMode="auto">
          <a:xfrm>
            <a:off x="287337" y="836712"/>
            <a:ext cx="8569325"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Clr>
                <a:schemeClr val="accent1"/>
              </a:buClr>
              <a:buFont typeface="Wingdings" pitchFamily="2" charset="2"/>
              <a:buChar char="Ø"/>
            </a:pPr>
            <a:r>
              <a:rPr lang="fr-FR" sz="1800" dirty="0"/>
              <a:t> Ce n’est donc pas un hasard si les crises de surendettements se succèdent aux USA : leur balance commerciale est structurellement et fortement déficitaire. Elle  doit être financée par emprunt. Nous comprenons mieux l’avantage de taux directeurs faibles de la FED… Mais ce trop plein d’endettement est aussi l’expression de USD en abondance qui attisent la spéculation et l’inflation mondiale des </a:t>
            </a:r>
            <a:r>
              <a:rPr lang="fr-FR" sz="1800" dirty="0" err="1"/>
              <a:t>commodities</a:t>
            </a:r>
            <a:r>
              <a:rPr lang="fr-FR" sz="1800" dirty="0"/>
              <a:t>.</a:t>
            </a:r>
          </a:p>
          <a:p>
            <a:pPr>
              <a:buClr>
                <a:schemeClr val="accent1"/>
              </a:buClr>
              <a:buFont typeface="Wingdings" pitchFamily="2" charset="2"/>
              <a:buChar char="Ø"/>
            </a:pPr>
            <a:endParaRPr lang="fr-FR" sz="1800" dirty="0"/>
          </a:p>
          <a:p>
            <a:pPr algn="just">
              <a:buClr>
                <a:schemeClr val="accent1"/>
              </a:buClr>
              <a:buFont typeface="Wingdings" pitchFamily="2" charset="2"/>
              <a:buChar char="Ø"/>
            </a:pPr>
            <a:r>
              <a:rPr lang="fr-FR" sz="1800" dirty="0"/>
              <a:t> Ces principes sont transposables à la balance des revenus : lorsque celle-ci est déficitaire, elle exprime que les flux d’intérêts sortant vers le reste du monde sont supérieurs à ceux entrant. Les flux sortants comprennent les retours sur les IDE mais aussi la charge des intérêts des dettes publiques détenues par le reste du monde (=dette extérieure). Tout déficit de cette balance doit aussi être financé.</a:t>
            </a:r>
          </a:p>
          <a:p>
            <a:pPr>
              <a:buClr>
                <a:schemeClr val="accent1"/>
              </a:buClr>
              <a:buFont typeface="Wingdings" pitchFamily="2" charset="2"/>
              <a:buChar char="Ø"/>
            </a:pPr>
            <a:endParaRPr lang="fr-FR" sz="1800" dirty="0"/>
          </a:p>
          <a:p>
            <a:pPr algn="just">
              <a:buClr>
                <a:schemeClr val="accent1"/>
              </a:buClr>
              <a:buFont typeface="Wingdings" pitchFamily="2" charset="2"/>
              <a:buChar char="Ø"/>
            </a:pPr>
            <a:r>
              <a:rPr lang="fr-FR" sz="1800" dirty="0"/>
              <a:t> Tout nouveau déficit de la balance commerciale financé par une dette publique extérieure aggrave donc celui de la balance des revenus. Il crée par conséquent un nouveau besoin de financement.</a:t>
            </a:r>
          </a:p>
          <a:p>
            <a:pPr>
              <a:buClr>
                <a:schemeClr val="accent1"/>
              </a:buClr>
              <a:buFont typeface="Wingdings" pitchFamily="2" charset="2"/>
              <a:buChar char="Ø"/>
            </a:pPr>
            <a:endParaRPr lang="fr-FR" sz="1800" dirty="0"/>
          </a:p>
          <a:p>
            <a:pPr algn="just">
              <a:buClr>
                <a:schemeClr val="accent1"/>
              </a:buClr>
              <a:buFont typeface="Wingdings" pitchFamily="2" charset="2"/>
              <a:buChar char="Ø"/>
            </a:pPr>
            <a:r>
              <a:rPr lang="fr-FR" sz="1800" dirty="0"/>
              <a:t> Au contraire, une dette publique financée par une épargne privée interne évite cette aggravation (=Japon avant Fukushima).</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a:xfrm>
            <a:off x="468313" y="476250"/>
            <a:ext cx="8229600" cy="652463"/>
          </a:xfrm>
        </p:spPr>
        <p:txBody>
          <a:bodyPr/>
          <a:lstStyle/>
          <a:p>
            <a:r>
              <a:rPr lang="fr-FR" sz="3600"/>
              <a:t>Les principaux indices d'Euronext</a:t>
            </a:r>
          </a:p>
        </p:txBody>
      </p:sp>
      <p:sp>
        <p:nvSpPr>
          <p:cNvPr id="12291" name="Espace réservé du contenu 2"/>
          <p:cNvSpPr>
            <a:spLocks noGrp="1"/>
          </p:cNvSpPr>
          <p:nvPr>
            <p:ph idx="1"/>
          </p:nvPr>
        </p:nvSpPr>
        <p:spPr>
          <a:xfrm>
            <a:off x="457200" y="1428750"/>
            <a:ext cx="8229600" cy="4895850"/>
          </a:xfrm>
        </p:spPr>
        <p:txBody>
          <a:bodyPr/>
          <a:lstStyle/>
          <a:p>
            <a:r>
              <a:rPr lang="fr-FR" sz="2000"/>
              <a:t>FTSEurofirst 80 (80 actions des plus grandes entreprises de l'actuelle zone euro); </a:t>
            </a:r>
          </a:p>
          <a:p>
            <a:r>
              <a:rPr lang="fr-FR" sz="2000"/>
              <a:t>FTSEurofirst 100 (100 actions des plus grandes entreprises de l'actuelle zone européenne) </a:t>
            </a:r>
          </a:p>
          <a:p>
            <a:r>
              <a:rPr lang="fr-FR" sz="2000"/>
              <a:t>Euronext 100  (valeurs les plus capitalisées et les plus activement négociées sur Euronext) </a:t>
            </a:r>
          </a:p>
          <a:p>
            <a:r>
              <a:rPr lang="fr-FR" sz="2000"/>
              <a:t>AEX (pour Amsterdam Exchange index = 25 plus grandes </a:t>
            </a:r>
            <a:r>
              <a:rPr lang="fr-FR" sz="1800"/>
              <a:t>entreprises</a:t>
            </a:r>
            <a:r>
              <a:rPr lang="fr-FR" sz="2000"/>
              <a:t> néerlandaises cotées  à Amsterdam) </a:t>
            </a:r>
          </a:p>
          <a:p>
            <a:r>
              <a:rPr lang="fr-FR" sz="2000"/>
              <a:t>BEL20 (Bourse de Bruxelles) ; </a:t>
            </a:r>
          </a:p>
          <a:p>
            <a:r>
              <a:rPr lang="fr-FR" sz="2000"/>
              <a:t>CAC 40 (Bourse de Paris) ; </a:t>
            </a:r>
          </a:p>
          <a:p>
            <a:r>
              <a:rPr lang="fr-FR" sz="2000"/>
              <a:t>CAC Next 20 (Bourse de Paris ; les 20 valeurs dont l'importance suit les quarante valeurs composant le CAC 40)</a:t>
            </a:r>
          </a:p>
          <a:p>
            <a:r>
              <a:rPr lang="fr-FR" sz="2000"/>
              <a:t>NextCAC 70 ; </a:t>
            </a:r>
          </a:p>
          <a:p>
            <a:r>
              <a:rPr lang="fr-FR" sz="2000"/>
              <a:t> CACNext 150</a:t>
            </a:r>
          </a:p>
          <a:p>
            <a:endParaRPr lang="fr-FR"/>
          </a:p>
        </p:txBody>
      </p:sp>
      <p:sp>
        <p:nvSpPr>
          <p:cNvPr id="4" name="Espace réservé du pied de page 3"/>
          <p:cNvSpPr>
            <a:spLocks noGrp="1"/>
          </p:cNvSpPr>
          <p:nvPr>
            <p:ph type="ftr" sz="quarter" idx="11"/>
          </p:nvPr>
        </p:nvSpPr>
        <p:spPr>
          <a:xfrm>
            <a:off x="2667000" y="6356350"/>
            <a:ext cx="46196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ABA56A06-8717-46AF-B760-DA6B143571D3}" type="slidenum">
              <a:rPr lang="fr-FR" smtClean="0"/>
              <a:pPr>
                <a:defRPr/>
              </a:pPr>
              <a:t>11</a:t>
            </a:fld>
            <a:endParaRPr lang="fr-FR"/>
          </a:p>
        </p:txBody>
      </p:sp>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92696"/>
            <a:ext cx="8305800" cy="360040"/>
          </a:xfrm>
          <a:ln>
            <a:miter lim="800000"/>
            <a:headEnd/>
            <a:tailEnd/>
          </a:ln>
          <a:extLst/>
        </p:spPr>
        <p:txBody>
          <a:bodyPr>
            <a:noAutofit/>
          </a:bodyPr>
          <a:lstStyle/>
          <a:p>
            <a:pPr>
              <a:defRPr/>
            </a:pPr>
            <a:r>
              <a:rPr lang="fr-FR" sz="2400" dirty="0"/>
              <a:t>Un ordre international aux polarités alternées: 1</a:t>
            </a:r>
            <a:r>
              <a:rPr lang="fr-FR" sz="2400" baseline="30000" dirty="0"/>
              <a:t>ère</a:t>
            </a:r>
            <a:r>
              <a:rPr lang="fr-FR" sz="2400" dirty="0"/>
              <a:t> inversion</a:t>
            </a:r>
          </a:p>
        </p:txBody>
      </p:sp>
      <p:sp>
        <p:nvSpPr>
          <p:cNvPr id="3" name="Footer Placeholder 2"/>
          <p:cNvSpPr>
            <a:spLocks noGrp="1"/>
          </p:cNvSpPr>
          <p:nvPr>
            <p:ph type="ftr" sz="quarter" idx="11"/>
          </p:nvPr>
        </p:nvSpPr>
        <p:spPr>
          <a:xfrm>
            <a:off x="2667000" y="6524625"/>
            <a:ext cx="4137025" cy="196850"/>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BD7A40D9-4C02-4847-A5D8-3A1A91FCB5D7}" type="slidenum">
              <a:rPr lang="fr-FR" smtClean="0"/>
              <a:pPr>
                <a:defRPr/>
              </a:pPr>
              <a:t>110</a:t>
            </a:fld>
            <a:endParaRPr lang="fr-FR"/>
          </a:p>
        </p:txBody>
      </p:sp>
      <p:sp>
        <p:nvSpPr>
          <p:cNvPr id="99333" name="TextBox 4"/>
          <p:cNvSpPr txBox="1">
            <a:spLocks noChangeArrowheads="1"/>
          </p:cNvSpPr>
          <p:nvPr/>
        </p:nvSpPr>
        <p:spPr bwMode="auto">
          <a:xfrm>
            <a:off x="250825" y="1268413"/>
            <a:ext cx="8497888"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800" b="1" u="sng" dirty="0"/>
              <a:t>Les origines d’une première inversion des pôles  : les BRIC deviennent plus performants que les pays</a:t>
            </a:r>
            <a:r>
              <a:rPr lang="fr-FR" sz="1800" u="sng" dirty="0"/>
              <a:t> </a:t>
            </a:r>
            <a:r>
              <a:rPr lang="fr-FR" sz="1800" b="1" u="sng" dirty="0"/>
              <a:t>développés de 2001 à 2012</a:t>
            </a:r>
          </a:p>
          <a:p>
            <a:pPr eaLnBrk="1" hangingPunct="1"/>
            <a:endParaRPr lang="fr-FR" sz="1800" dirty="0"/>
          </a:p>
          <a:p>
            <a:pPr eaLnBrk="1" hangingPunct="1">
              <a:buClr>
                <a:srgbClr val="FFC000"/>
              </a:buClr>
              <a:buFont typeface="Wingdings" pitchFamily="2" charset="2"/>
              <a:buChar char="Ø"/>
            </a:pPr>
            <a:r>
              <a:rPr lang="fr-FR" sz="1800" dirty="0"/>
              <a:t> Le 17 septembre 2001, la Chine rejoint l’OMC (Organisation Mondiale du Commerce) qui œuvre en faveur du libre échange international.</a:t>
            </a:r>
          </a:p>
          <a:p>
            <a:pPr eaLnBrk="1" hangingPunct="1">
              <a:buClr>
                <a:srgbClr val="FFC000"/>
              </a:buClr>
              <a:buFont typeface="Wingdings" pitchFamily="2" charset="2"/>
              <a:buChar char="Ø"/>
            </a:pPr>
            <a:endParaRPr lang="fr-FR" sz="1800" dirty="0"/>
          </a:p>
          <a:p>
            <a:pPr eaLnBrk="1" hangingPunct="1">
              <a:buClr>
                <a:srgbClr val="FFC000"/>
              </a:buClr>
              <a:buFont typeface="Wingdings" pitchFamily="2" charset="2"/>
              <a:buChar char="Ø"/>
            </a:pPr>
            <a:r>
              <a:rPr lang="fr-FR" sz="1800" dirty="0"/>
              <a:t> Dans le même temps, la crise des TMT, le WTC, la faillite d’ENRON et la crise de confiance qui s’en suit aux USA, poussent la Fed à maintenir des taux directeurs très bas pour relancer la croissance et l’emploi.</a:t>
            </a:r>
          </a:p>
          <a:p>
            <a:pPr eaLnBrk="1" hangingPunct="1">
              <a:buClr>
                <a:srgbClr val="FFC000"/>
              </a:buClr>
              <a:buFont typeface="Wingdings" pitchFamily="2" charset="2"/>
              <a:buChar char="Ø"/>
            </a:pPr>
            <a:endParaRPr lang="fr-FR" sz="1800" dirty="0"/>
          </a:p>
          <a:p>
            <a:pPr eaLnBrk="1" hangingPunct="1">
              <a:buClr>
                <a:srgbClr val="FFC000"/>
              </a:buClr>
              <a:buFont typeface="Wingdings" pitchFamily="2" charset="2"/>
              <a:buChar char="Ø"/>
            </a:pPr>
            <a:r>
              <a:rPr lang="fr-FR" sz="1800" dirty="0"/>
              <a:t> Les conditions propices au décollage de la Chine sont désormais remplies :</a:t>
            </a:r>
          </a:p>
          <a:p>
            <a:pPr lvl="1" eaLnBrk="1" hangingPunct="1">
              <a:buClr>
                <a:srgbClr val="FFC000"/>
              </a:buClr>
              <a:buFont typeface="Courier New" pitchFamily="49" charset="0"/>
              <a:buChar char="o"/>
            </a:pPr>
            <a:r>
              <a:rPr lang="fr-FR" sz="1800" dirty="0"/>
              <a:t> la devise du commerce international (USD) est disponible en abondance et à faible coût pour financer les investissements en Chine,</a:t>
            </a:r>
          </a:p>
          <a:p>
            <a:pPr lvl="1" eaLnBrk="1" hangingPunct="1">
              <a:buClr>
                <a:srgbClr val="FFC000"/>
              </a:buClr>
              <a:buFont typeface="Courier New" pitchFamily="49" charset="0"/>
              <a:buChar char="o"/>
            </a:pPr>
            <a:r>
              <a:rPr lang="fr-FR" sz="1800" dirty="0"/>
              <a:t> les marchés US et européens s’ouvrent aux exportations chinoises</a:t>
            </a:r>
          </a:p>
          <a:p>
            <a:pPr eaLnBrk="1" hangingPunct="1">
              <a:buClr>
                <a:srgbClr val="FFC000"/>
              </a:buClr>
              <a:buFont typeface="Courier New" pitchFamily="49" charset="0"/>
              <a:buChar char="o"/>
            </a:pPr>
            <a:endParaRPr lang="fr-FR" sz="1800" dirty="0"/>
          </a:p>
          <a:p>
            <a:pPr eaLnBrk="1" hangingPunct="1">
              <a:buClr>
                <a:srgbClr val="FFC000"/>
              </a:buClr>
              <a:buFont typeface="Wingdings" pitchFamily="2" charset="2"/>
              <a:buChar char="Ø"/>
            </a:pPr>
            <a:r>
              <a:rPr lang="fr-FR" sz="1800" dirty="0"/>
              <a:t> La Chine dispose d’une main d’œuvre à très bas coût. Via cette compétitivité internationale à la loyauté controversée, elle conquière de nombreux marchés étrangers en les inondant de marchandises moins chères.</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51301937-3007-4CD6-8A06-992477FF1433}" type="slidenum">
              <a:rPr lang="fr-FR" smtClean="0"/>
              <a:pPr>
                <a:defRPr/>
              </a:pPr>
              <a:t>111</a:t>
            </a:fld>
            <a:endParaRPr lang="fr-FR"/>
          </a:p>
        </p:txBody>
      </p:sp>
      <p:sp>
        <p:nvSpPr>
          <p:cNvPr id="100356" name="Rectangle 3"/>
          <p:cNvSpPr>
            <a:spLocks noChangeArrowheads="1"/>
          </p:cNvSpPr>
          <p:nvPr/>
        </p:nvSpPr>
        <p:spPr bwMode="auto">
          <a:xfrm>
            <a:off x="323850" y="780902"/>
            <a:ext cx="856863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FC000"/>
              </a:buClr>
              <a:buFont typeface="Wingdings" pitchFamily="2" charset="2"/>
              <a:buChar char="Ø"/>
            </a:pPr>
            <a:r>
              <a:rPr lang="fr-FR" sz="1800" dirty="0"/>
              <a:t> Les déficits commerciaux US se creusent rapidement durant toute la décennie 2000 – 2010. Ils auraient du conduire les USA à réduire leur rythme de vie pour réduire leurs importations. Mais la soif d’une consommation massive et de profits élevés pousse les ménages et les entreprises à compenser la perte de compétitivité de leur économie face à la Chine par des comportements risqués et spéculatifs, financés à crédits.</a:t>
            </a:r>
          </a:p>
          <a:p>
            <a:pPr>
              <a:buClr>
                <a:srgbClr val="FFC000"/>
              </a:buClr>
              <a:buFont typeface="Wingdings" pitchFamily="2" charset="2"/>
              <a:buChar char="Ø"/>
            </a:pPr>
            <a:endParaRPr lang="fr-FR" sz="1800" dirty="0"/>
          </a:p>
          <a:p>
            <a:pPr algn="just">
              <a:buClr>
                <a:srgbClr val="FFC000"/>
              </a:buClr>
              <a:buFont typeface="Wingdings" pitchFamily="2" charset="2"/>
              <a:buChar char="Ø"/>
            </a:pPr>
            <a:r>
              <a:rPr lang="fr-FR" sz="1800" dirty="0"/>
              <a:t> Mais cet endettement boulimique des USA s’alimente avec une politique monétaire très accommodante (taux bas et quantitative </a:t>
            </a:r>
            <a:r>
              <a:rPr lang="fr-FR" sz="1800" dirty="0" err="1"/>
              <a:t>eaising</a:t>
            </a:r>
            <a:r>
              <a:rPr lang="fr-FR" sz="1800" dirty="0"/>
              <a:t>). Que dire alors de la responsabilité de la FED ?</a:t>
            </a:r>
          </a:p>
          <a:p>
            <a:pPr>
              <a:buClr>
                <a:srgbClr val="FFC000"/>
              </a:buClr>
              <a:buFont typeface="Wingdings" pitchFamily="2" charset="2"/>
              <a:buChar char="Ø"/>
            </a:pPr>
            <a:endParaRPr lang="fr-FR" sz="1800" dirty="0"/>
          </a:p>
          <a:p>
            <a:pPr algn="just">
              <a:buClr>
                <a:srgbClr val="FFC000"/>
              </a:buClr>
              <a:buFont typeface="Wingdings" pitchFamily="2" charset="2"/>
              <a:buChar char="Ø"/>
            </a:pPr>
            <a:r>
              <a:rPr lang="fr-FR" sz="1800" dirty="0"/>
              <a:t>  Un autre facteur, souvent négligé, joue et jouera un rôle dans le niveau des déficits commerciaux et donc des dettes publiques/privées qui les financent : le prix du pétrole. Il est en effet un input importé et peu substituable.</a:t>
            </a:r>
            <a:br>
              <a:rPr lang="fr-FR" sz="1800" dirty="0"/>
            </a:br>
            <a:r>
              <a:rPr lang="fr-FR" sz="1800" dirty="0"/>
              <a:t>Les enjeux d’indépendance énergétique et de défense environnementale par la réduction des énergies fossiles (accord KIOTO) sont prédominantes. Mais comment concilier ces enjeux avec une sortie réaliste du risque nucléaire (accident de Fukushima) ? Les USA ont pour partie et temporairement résolu cette question par l’exploitation massive de leurs gaz et huiles de schiste. La Russie en paie d’ailleurs la prix car son économie est très dépendante des exportations de gaz et de pétrole.</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7" name="Title 1"/>
          <p:cNvSpPr txBox="1">
            <a:spLocks/>
          </p:cNvSpPr>
          <p:nvPr/>
        </p:nvSpPr>
        <p:spPr>
          <a:xfrm>
            <a:off x="314375" y="354975"/>
            <a:ext cx="8305800" cy="360040"/>
          </a:xfrm>
          <a:prstGeom prst="rect">
            <a:avLst/>
          </a:prstGeom>
          <a:ln>
            <a:miter lim="800000"/>
            <a:headEnd/>
            <a:tailEnd/>
          </a:ln>
          <a:extLst/>
        </p:spPr>
        <p:txBody>
          <a:bodyPr>
            <a:noAutofit/>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defRPr/>
            </a:pPr>
            <a:r>
              <a:rPr lang="fr-FR" sz="2400"/>
              <a:t>Un ordre international aux polarités alternées: 1</a:t>
            </a:r>
            <a:r>
              <a:rPr lang="fr-FR" sz="2400" baseline="30000"/>
              <a:t>ère</a:t>
            </a:r>
            <a:r>
              <a:rPr lang="fr-FR" sz="2400"/>
              <a:t> inversion</a:t>
            </a:r>
            <a:endParaRPr lang="fr-FR"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4704"/>
            <a:ext cx="8305800" cy="648072"/>
          </a:xfrm>
          <a:ln>
            <a:miter lim="800000"/>
            <a:headEnd/>
            <a:tailEnd/>
          </a:ln>
          <a:extLst/>
        </p:spPr>
        <p:txBody>
          <a:bodyPr>
            <a:noAutofit/>
          </a:bodyPr>
          <a:lstStyle/>
          <a:p>
            <a:pPr>
              <a:defRPr/>
            </a:pPr>
            <a:r>
              <a:rPr lang="fr-FR" sz="1800" b="1" dirty="0">
                <a:solidFill>
                  <a:schemeClr val="tx1"/>
                </a:solidFill>
              </a:rPr>
              <a:t>DE LA CRISE DES SURPRIMES A CELLE DES DETTES SOUVERAINES DES USA ET DE LA ZONE EURO</a:t>
            </a:r>
          </a:p>
        </p:txBody>
      </p:sp>
      <p:sp>
        <p:nvSpPr>
          <p:cNvPr id="3" name="Footer Placeholder 2"/>
          <p:cNvSpPr>
            <a:spLocks noGrp="1"/>
          </p:cNvSpPr>
          <p:nvPr>
            <p:ph type="ftr" sz="quarter" idx="11"/>
          </p:nvPr>
        </p:nvSpPr>
        <p:spPr>
          <a:xfrm>
            <a:off x="2667000" y="6356350"/>
            <a:ext cx="4137025"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8BB7CF3D-AA5F-46A4-9FC9-1B74F23F5540}" type="slidenum">
              <a:rPr lang="fr-FR" smtClean="0"/>
              <a:pPr>
                <a:defRPr/>
              </a:pPr>
              <a:t>112</a:t>
            </a:fld>
            <a:endParaRPr lang="fr-FR" dirty="0"/>
          </a:p>
        </p:txBody>
      </p:sp>
      <p:sp>
        <p:nvSpPr>
          <p:cNvPr id="101381" name="TextBox 4"/>
          <p:cNvSpPr txBox="1">
            <a:spLocks noChangeArrowheads="1"/>
          </p:cNvSpPr>
          <p:nvPr/>
        </p:nvSpPr>
        <p:spPr bwMode="auto">
          <a:xfrm>
            <a:off x="250824" y="1412776"/>
            <a:ext cx="856964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r>
              <a:rPr lang="fr-FR" sz="1800" b="1" u="sng" dirty="0"/>
              <a:t>Acte 1 (octobre 2008)</a:t>
            </a:r>
            <a:r>
              <a:rPr lang="fr-FR" sz="1800" dirty="0"/>
              <a:t>: Les banques US et européennes qui détenaient massivement des surprimes, étaient menacées par la faillite. Avec elles, toutes les autres banques auraient été entrainées dans une faillite systémique. Toutes nos économies auraient été paralysées. Le couperet n’est pas passé loin : durant plusieurs jours, le marché interbancaire est resté gelé, les banques refusant de se prêter entre elles de peur de ne pas être remboursées.</a:t>
            </a:r>
          </a:p>
          <a:p>
            <a:pPr eaLnBrk="1" hangingPunct="1"/>
            <a:endParaRPr lang="fr-FR" sz="1800" dirty="0"/>
          </a:p>
          <a:p>
            <a:pPr algn="just" eaLnBrk="1" hangingPunct="1"/>
            <a:r>
              <a:rPr lang="fr-FR" sz="1800" b="1" u="sng" dirty="0"/>
              <a:t>Acte 2 </a:t>
            </a:r>
            <a:r>
              <a:rPr lang="fr-FR" sz="1800" dirty="0"/>
              <a:t>: pour éviter ce scénario et dégripper le système bancaire, les Banques centrales ont concomitamment réduit leurs taux directeurs proche de 0% et injecté des liquidités sur le marché monétaire en prêtant massivement aux banques auxquelles les autres banques refusaient de prêter.</a:t>
            </a:r>
          </a:p>
          <a:p>
            <a:pPr eaLnBrk="1" hangingPunct="1"/>
            <a:endParaRPr lang="fr-FR" sz="1800" dirty="0"/>
          </a:p>
          <a:p>
            <a:pPr algn="just" eaLnBrk="1" hangingPunct="1"/>
            <a:r>
              <a:rPr lang="fr-FR" sz="1800" b="1" i="1" u="sng" dirty="0"/>
              <a:t>Acte 3 </a:t>
            </a:r>
            <a:r>
              <a:rPr lang="fr-FR" sz="1800" dirty="0"/>
              <a:t>: Toujours sous forme de prêts, la FED a racheté aux banques US les surprimes qu’elles détenaient, ces derniers servant de « garantie » pour la FED. Autrement dit, les banques US ont échangé leurs $ sans valeur (les surprimes) contre des $ estampillés FED à la confiance inébranlable. Les banques US ont alors pu se faire à nouveau confiance pour se prêter entre elles et le marché monétaire s’est alors détendu en quelques semaines.</a:t>
            </a:r>
            <a:r>
              <a:rPr lang="fr-FR" sz="1400" b="1" dirty="0"/>
              <a:t> </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9" name="Title 1"/>
          <p:cNvSpPr txBox="1">
            <a:spLocks/>
          </p:cNvSpPr>
          <p:nvPr/>
        </p:nvSpPr>
        <p:spPr bwMode="auto">
          <a:xfrm>
            <a:off x="298401" y="354975"/>
            <a:ext cx="8305800" cy="360040"/>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Autofit/>
            <a:scene3d>
              <a:camera prst="orthographicFront"/>
              <a:lightRig rig="freezing" dir="t">
                <a:rot lat="0" lon="0" rev="5640000"/>
              </a:lightRig>
            </a:scene3d>
            <a:sp3d prstMaterial="flat">
              <a:contourClr>
                <a:schemeClr val="tx2"/>
              </a:contourClr>
            </a:sp3d>
          </a:bodyPr>
          <a:lstStyle>
            <a:lvl1pPr algn="l" rtl="0" eaLnBrk="0" fontAlgn="base" hangingPunct="0">
              <a:spcBef>
                <a:spcPct val="0"/>
              </a:spcBef>
              <a:spcAft>
                <a:spcPct val="0"/>
              </a:spcAft>
              <a:buNone/>
              <a:defRPr sz="5000" b="0" kern="1200">
                <a:ln>
                  <a:noFill/>
                </a:ln>
                <a:solidFill>
                  <a:schemeClr val="tx2"/>
                </a:solidFill>
                <a:effectLst/>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defRPr/>
            </a:pPr>
            <a:r>
              <a:rPr lang="fr-FR" sz="2400"/>
              <a:t>Un ordre international aux polarités alternées: 1</a:t>
            </a:r>
            <a:r>
              <a:rPr lang="fr-FR" sz="2400" baseline="30000"/>
              <a:t>ère</a:t>
            </a:r>
            <a:r>
              <a:rPr lang="fr-FR" sz="2400"/>
              <a:t> inversion</a:t>
            </a:r>
            <a:endParaRPr lang="fr-FR" sz="2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CF94CB1B-80DE-4BFF-953D-E3DBDCED3F34}" type="slidenum">
              <a:rPr lang="fr-FR" smtClean="0"/>
              <a:pPr>
                <a:defRPr/>
              </a:pPr>
              <a:t>113</a:t>
            </a:fld>
            <a:endParaRPr lang="fr-FR"/>
          </a:p>
        </p:txBody>
      </p:sp>
      <p:sp>
        <p:nvSpPr>
          <p:cNvPr id="101380" name="Rectangle 3"/>
          <p:cNvSpPr>
            <a:spLocks noChangeArrowheads="1"/>
          </p:cNvSpPr>
          <p:nvPr/>
        </p:nvSpPr>
        <p:spPr bwMode="auto">
          <a:xfrm>
            <a:off x="250825" y="980728"/>
            <a:ext cx="8496300" cy="536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fr-FR" sz="1200" dirty="0"/>
          </a:p>
          <a:p>
            <a:pPr>
              <a:defRPr/>
            </a:pPr>
            <a:r>
              <a:rPr lang="fr-FR" sz="1600" b="1" u="sng" dirty="0"/>
              <a:t>Acte 4 </a:t>
            </a:r>
            <a:r>
              <a:rPr lang="fr-FR" sz="1600" dirty="0"/>
              <a:t>: Les Etats, quant à eux, ont massivement emprunté pour :</a:t>
            </a:r>
          </a:p>
          <a:p>
            <a:pPr>
              <a:buFontTx/>
              <a:buChar char="-"/>
              <a:defRPr/>
            </a:pPr>
            <a:r>
              <a:rPr lang="fr-FR" sz="1600" dirty="0"/>
              <a:t> recapitaliser les banques devenues trop fragiles,</a:t>
            </a:r>
          </a:p>
          <a:p>
            <a:pPr algn="just">
              <a:buFontTx/>
              <a:buChar char="-"/>
              <a:defRPr/>
            </a:pPr>
            <a:r>
              <a:rPr lang="fr-FR" sz="1600" dirty="0"/>
              <a:t> relancer les économies par des plans de dépenses et de réductions d’impôts. Ils vont en quelle que sorte se substituer partiellement au rôle des banques, qui réduisent leurs crédits accordés aux ménages et aux entreprises malgré des taux accommodants (crédit-</a:t>
            </a:r>
            <a:r>
              <a:rPr lang="fr-FR" sz="1600" dirty="0" err="1"/>
              <a:t>crunch</a:t>
            </a:r>
            <a:r>
              <a:rPr lang="fr-FR" sz="1600" dirty="0"/>
              <a:t>). Les économies US et européennes entrent en récession en 2009 mais grâce aux plans de relance la croissance est de retour en 2010 et 2011.</a:t>
            </a:r>
          </a:p>
          <a:p>
            <a:pPr>
              <a:buFontTx/>
              <a:buChar char="-"/>
              <a:defRPr/>
            </a:pPr>
            <a:endParaRPr lang="fr-FR" sz="1050" dirty="0"/>
          </a:p>
          <a:p>
            <a:pPr algn="just">
              <a:defRPr/>
            </a:pPr>
            <a:r>
              <a:rPr lang="fr-FR" sz="1600" b="1" u="sng" dirty="0"/>
              <a:t>Acte 5 </a:t>
            </a:r>
            <a:r>
              <a:rPr lang="fr-FR" sz="1600" b="1" dirty="0"/>
              <a:t>: </a:t>
            </a:r>
            <a:r>
              <a:rPr lang="fr-FR" sz="1600" dirty="0"/>
              <a:t>les « perfusions » budgétaires conduisent au surendettement des états US et de l’Europe, alors même que la croissance observée en 2010 et 2011 restait faible. Elles ont conduit à la crise de la zone euro : attaques des obligations des PIIGS (Portugal, Irlande, Italie, Grèce et Espagne) par les marchés et risque de disparition de l’UEM. Cette crise a contraint l’UEM a mener des politiques de rigueurs voir d’austérité budgétaire. De son côté, les USA et le RU continuent de s’endetter pour soutenir leur croissance</a:t>
            </a:r>
            <a:r>
              <a:rPr lang="fr-FR" sz="1600" b="1" dirty="0"/>
              <a:t>.</a:t>
            </a:r>
          </a:p>
          <a:p>
            <a:pPr>
              <a:defRPr/>
            </a:pPr>
            <a:endParaRPr lang="fr-FR" sz="1600" b="1" dirty="0"/>
          </a:p>
          <a:p>
            <a:pPr algn="just">
              <a:defRPr/>
            </a:pPr>
            <a:r>
              <a:rPr lang="fr-FR" sz="1600" b="1" u="sng" dirty="0"/>
              <a:t>Acte 6 </a:t>
            </a:r>
            <a:r>
              <a:rPr lang="fr-FR" sz="1600" b="1" dirty="0"/>
              <a:t>: </a:t>
            </a:r>
            <a:r>
              <a:rPr lang="fr-FR" sz="1600" dirty="0"/>
              <a:t>si l’UEM sacrifie sa croissance et son emploi pour éviter la faillite systémique c’est parce que la BCE ne peut pas créer de monnaie pour financer directement les </a:t>
            </a:r>
            <a:r>
              <a:rPr lang="fr-FR" sz="1600" u="sng" dirty="0"/>
              <a:t>nouvelles</a:t>
            </a:r>
            <a:r>
              <a:rPr lang="fr-FR" sz="1600" dirty="0"/>
              <a:t> dettes des états membres.</a:t>
            </a:r>
          </a:p>
          <a:p>
            <a:pPr>
              <a:defRPr/>
            </a:pPr>
            <a:r>
              <a:rPr lang="fr-FR" sz="1600" dirty="0"/>
              <a:t>La FED peut le faire (QE1, 2 et 3 jusqu'en octobre 2014), donc le Trésor US peut continuer de s’endetter. Ce paradigme « création monétaire pour financer un endettement expansif » a aussi été adopté par la banque d’Angleterre et la banque du Japon. Mais est-ce tenable ? </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6" name="Title 1"/>
          <p:cNvSpPr txBox="1">
            <a:spLocks/>
          </p:cNvSpPr>
          <p:nvPr/>
        </p:nvSpPr>
        <p:spPr>
          <a:xfrm>
            <a:off x="250825" y="836613"/>
            <a:ext cx="8497888" cy="360139"/>
          </a:xfrm>
          <a:prstGeom prst="rect">
            <a:avLst/>
          </a:prstGeom>
        </p:spPr>
        <p:txBody>
          <a:bodyPr/>
          <a:lstStyle/>
          <a:p>
            <a:pPr eaLnBrk="0" hangingPunct="0">
              <a:defRPr/>
            </a:pPr>
            <a:r>
              <a:rPr lang="fr-FR" sz="1800" b="1" dirty="0">
                <a:latin typeface="+mj-lt"/>
                <a:ea typeface="+mj-ea"/>
                <a:cs typeface="+mj-cs"/>
              </a:rPr>
              <a:t>DE LA CRISE DES SURPRIMES A CELLE DES DETTES SOUVERAINES US ET DE L’UEM</a:t>
            </a:r>
          </a:p>
        </p:txBody>
      </p:sp>
      <p:sp>
        <p:nvSpPr>
          <p:cNvPr id="9" name="Title 1"/>
          <p:cNvSpPr txBox="1">
            <a:spLocks/>
          </p:cNvSpPr>
          <p:nvPr/>
        </p:nvSpPr>
        <p:spPr>
          <a:xfrm>
            <a:off x="272951" y="376977"/>
            <a:ext cx="8305800" cy="360040"/>
          </a:xfrm>
          <a:prstGeom prst="rect">
            <a:avLst/>
          </a:prstGeom>
          <a:ln>
            <a:miter lim="800000"/>
            <a:headEnd/>
            <a:tailEnd/>
          </a:ln>
          <a:extLst/>
        </p:spPr>
        <p:txBody>
          <a:bodyPr>
            <a:noAutofit/>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defRPr/>
            </a:pPr>
            <a:r>
              <a:rPr lang="fr-FR" sz="2400" dirty="0"/>
              <a:t>Un ordre international aux polarités alternées: 1</a:t>
            </a:r>
            <a:r>
              <a:rPr lang="fr-FR" sz="2400" baseline="30000" dirty="0"/>
              <a:t>ère</a:t>
            </a:r>
            <a:r>
              <a:rPr lang="fr-FR" sz="2400" dirty="0"/>
              <a:t> inversion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5344"/>
            <a:ext cx="4353272"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114</a:t>
            </a:fld>
            <a:endParaRPr lang="fr-FR"/>
          </a:p>
        </p:txBody>
      </p:sp>
      <p:sp>
        <p:nvSpPr>
          <p:cNvPr id="4" name="Title 1"/>
          <p:cNvSpPr txBox="1">
            <a:spLocks/>
          </p:cNvSpPr>
          <p:nvPr/>
        </p:nvSpPr>
        <p:spPr>
          <a:xfrm>
            <a:off x="323850" y="404664"/>
            <a:ext cx="8305800" cy="360363"/>
          </a:xfrm>
          <a:prstGeom prst="rect">
            <a:avLst/>
          </a:prstGeom>
        </p:spPr>
        <p:txBody>
          <a:bodyPr/>
          <a:lstStyle/>
          <a:p>
            <a:pPr eaLnBrk="0" hangingPunct="0">
              <a:defRPr/>
            </a:pPr>
            <a:r>
              <a:rPr lang="fr-FR" sz="2000" dirty="0">
                <a:solidFill>
                  <a:schemeClr val="tx2"/>
                </a:solidFill>
                <a:latin typeface="+mj-lt"/>
                <a:ea typeface="+mj-ea"/>
                <a:cs typeface="+mj-cs"/>
              </a:rPr>
              <a:t>Un ordre international aux polarités alternées : vers un rétablissement des pôles nouvelle inversion ?</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6" name="Rectangle 5"/>
          <p:cNvSpPr/>
          <p:nvPr/>
        </p:nvSpPr>
        <p:spPr>
          <a:xfrm>
            <a:off x="251520" y="1052736"/>
            <a:ext cx="8640960" cy="5509200"/>
          </a:xfrm>
          <a:prstGeom prst="rect">
            <a:avLst/>
          </a:prstGeom>
        </p:spPr>
        <p:txBody>
          <a:bodyPr wrap="square">
            <a:spAutoFit/>
          </a:bodyPr>
          <a:lstStyle/>
          <a:p>
            <a:pPr algn="just" eaLnBrk="1" hangingPunct="1"/>
            <a:r>
              <a:rPr lang="fr-FR" sz="1600" dirty="0"/>
              <a:t>A partir de 2013, les USA reconquièrent de la compétitivité au détriment des pays émergents. La Chine résiste et l’Europe se redresse lentement.</a:t>
            </a:r>
          </a:p>
          <a:p>
            <a:pPr marL="285750" indent="-285750" algn="just" eaLnBrk="1" hangingPunct="1">
              <a:buFontTx/>
              <a:buChar char="-"/>
            </a:pPr>
            <a:r>
              <a:rPr lang="fr-FR" sz="1600" dirty="0"/>
              <a:t>Les USA vont exploiter leurs énergies issues du schiste. Ils deviennent quasi autonome ce qui permet un redressement partiel de la balance courante. Le pétrole s’effondre. Ce bouleversement du marché énergétique, confère aux USA des gains de productivité importants qui, conjugués à une politique monétaire très accommodante, permet de retrouver le chemin de la croissance et du plein emploi. L’USD s’apprécie logiquement contre les autres devises.</a:t>
            </a:r>
          </a:p>
          <a:p>
            <a:pPr marL="285750" indent="-285750" algn="just" eaLnBrk="1" hangingPunct="1">
              <a:buFontTx/>
              <a:buChar char="-"/>
            </a:pPr>
            <a:r>
              <a:rPr lang="fr-FR" sz="1600" dirty="0"/>
              <a:t>Brésil, Inde, Russie et pays exportateurs de pétrole (Venezuela) vont souffrir de la dépréciation de leur devise contre USD et de la chute du pétrole. En effet, ils sont structurellement importateurs de produits à forte valeur ajoutée. La hausse du USD renchérit donc leurs importations et creuse leur balance courante. Dans le même temps leurs exportations de matières premières chutent.</a:t>
            </a:r>
          </a:p>
          <a:p>
            <a:pPr marL="285750" indent="-285750" algn="just" eaLnBrk="1" hangingPunct="1">
              <a:buFontTx/>
              <a:buChar char="-"/>
            </a:pPr>
            <a:r>
              <a:rPr lang="fr-FR" sz="1600" dirty="0"/>
              <a:t>La Chine, ralentit, pâtissant aussi de l’accélération de la compétitivité US. Mais sa performance économique résiste bien mieux que les autres pays émergeants.</a:t>
            </a:r>
          </a:p>
          <a:p>
            <a:pPr marL="285750" indent="-285750" algn="just" eaLnBrk="1" hangingPunct="1">
              <a:buFontTx/>
              <a:buChar char="-"/>
            </a:pPr>
            <a:r>
              <a:rPr lang="fr-FR" sz="1600" dirty="0"/>
              <a:t>L’UEM, a choisit de réduire sa demande intérieure pour restaurer une balance courante positive. La baisse du pétrole et la dépréciation de l’EUR contre USD facilite l’atteinte de cet objectif. Les déficits publics se sont réduits ce qui soulage la pression sur les dettes souveraines. Mais, la croissance reste faible et plus inquiétant, le redressement de la balance courante relève moins de gains de productivité que de facteurs exogènes (baisse du pétrole, baisse de l’EUR) et d’une politique de rigueur. </a:t>
            </a:r>
            <a:r>
              <a:rPr lang="fr-FR" sz="1600" b="1" u="sng" dirty="0"/>
              <a:t>Or le sens des polarités dépend d’abord de la performance dans la compétition internationale.</a:t>
            </a:r>
          </a:p>
        </p:txBody>
      </p:sp>
    </p:spTree>
    <p:extLst>
      <p:ext uri="{BB962C8B-B14F-4D97-AF65-F5344CB8AC3E}">
        <p14:creationId xmlns:p14="http://schemas.microsoft.com/office/powerpoint/2010/main" val="34752174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67000" y="6356350"/>
            <a:ext cx="4641850"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B1A7DDFD-38E5-47C9-B453-FC2CE7E384A0}" type="slidenum">
              <a:rPr lang="fr-FR" smtClean="0"/>
              <a:pPr>
                <a:defRPr/>
              </a:pPr>
              <a:t>115</a:t>
            </a:fld>
            <a:endParaRPr lang="fr-FR"/>
          </a:p>
        </p:txBody>
      </p:sp>
      <p:sp>
        <p:nvSpPr>
          <p:cNvPr id="103429" name="TextBox 4"/>
          <p:cNvSpPr txBox="1">
            <a:spLocks noChangeArrowheads="1"/>
          </p:cNvSpPr>
          <p:nvPr/>
        </p:nvSpPr>
        <p:spPr bwMode="auto">
          <a:xfrm>
            <a:off x="230287" y="1052736"/>
            <a:ext cx="8713787" cy="533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192088"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buFont typeface="Wingdings" pitchFamily="2" charset="2"/>
              <a:buChar char="Ø"/>
              <a:defRPr/>
            </a:pPr>
            <a:r>
              <a:rPr lang="fr-FR" sz="2000" dirty="0"/>
              <a:t> </a:t>
            </a:r>
            <a:r>
              <a:rPr lang="fr-FR" sz="1800" u="sng" dirty="0">
                <a:latin typeface="+mj-lt"/>
              </a:rPr>
              <a:t>Reprenons</a:t>
            </a:r>
            <a:r>
              <a:rPr lang="fr-FR" sz="2000" dirty="0">
                <a:latin typeface="+mj-lt"/>
              </a:rPr>
              <a:t> : </a:t>
            </a:r>
            <a:r>
              <a:rPr lang="fr-FR" sz="1800" dirty="0">
                <a:latin typeface="+mj-lt"/>
              </a:rPr>
              <a:t>Pour sauver le système de la crise de 2008, toutes les armes ont été employées : relance budgétaire, politique de taux 0%, politiques monétaires quantitatives. Elles ont conduit à transférer une partie de la dette privée des surprimes vers les dettes publiques.</a:t>
            </a:r>
          </a:p>
          <a:p>
            <a:pPr eaLnBrk="1" hangingPunct="1">
              <a:buFont typeface="Arial" charset="0"/>
              <a:buChar char="•"/>
              <a:defRPr/>
            </a:pPr>
            <a:endParaRPr lang="fr-FR" sz="1050" dirty="0">
              <a:latin typeface="+mj-lt"/>
            </a:endParaRPr>
          </a:p>
          <a:p>
            <a:pPr algn="just" eaLnBrk="1" hangingPunct="1">
              <a:buFont typeface="Wingdings" pitchFamily="2" charset="2"/>
              <a:buChar char="Ø"/>
              <a:defRPr/>
            </a:pPr>
            <a:r>
              <a:rPr lang="fr-FR" sz="1800" dirty="0">
                <a:latin typeface="+mj-lt"/>
              </a:rPr>
              <a:t> Mais la faible croissance restaurée en 2010 et 2011, n’était que le fruit d’énormes perfusions de monnaie quasi-gratuite et d’un surendettement des finances publiques.</a:t>
            </a:r>
          </a:p>
          <a:p>
            <a:pPr eaLnBrk="1" hangingPunct="1">
              <a:buFont typeface="Arial" charset="0"/>
              <a:buChar char="•"/>
              <a:defRPr/>
            </a:pPr>
            <a:endParaRPr lang="fr-FR" sz="1100" dirty="0">
              <a:latin typeface="+mj-lt"/>
            </a:endParaRPr>
          </a:p>
          <a:p>
            <a:pPr algn="just" eaLnBrk="1" hangingPunct="1">
              <a:buFont typeface="Wingdings" pitchFamily="2" charset="2"/>
              <a:buChar char="Ø"/>
              <a:defRPr/>
            </a:pPr>
            <a:r>
              <a:rPr lang="fr-FR" sz="1800" dirty="0">
                <a:latin typeface="+mj-lt"/>
              </a:rPr>
              <a:t> Or cette croissance n’a pas été capable de s’auto-entretenir sans ces « plans de sauvetages » et de permettre le retour à l’équilibre des finances publiques. La quasi-récession actuelle de l’UEM et de la modeste croissance US en sont l’expression.</a:t>
            </a:r>
          </a:p>
          <a:p>
            <a:pPr eaLnBrk="1" hangingPunct="1">
              <a:buFont typeface="Wingdings" pitchFamily="2" charset="2"/>
              <a:buChar char="Ø"/>
              <a:defRPr/>
            </a:pPr>
            <a:endParaRPr lang="fr-FR" sz="1100" dirty="0">
              <a:latin typeface="+mj-lt"/>
            </a:endParaRPr>
          </a:p>
          <a:p>
            <a:pPr eaLnBrk="1" hangingPunct="1">
              <a:buFont typeface="Wingdings" pitchFamily="2" charset="2"/>
              <a:buChar char="Ø"/>
              <a:defRPr/>
            </a:pPr>
            <a:r>
              <a:rPr lang="fr-FR" sz="1800" dirty="0">
                <a:latin typeface="+mj-lt"/>
              </a:rPr>
              <a:t> Ces remèdes ont (aujourd’hui) par contre des effets secondaires indésirables : </a:t>
            </a:r>
          </a:p>
          <a:p>
            <a:pPr lvl="1" algn="just" eaLnBrk="1" hangingPunct="1">
              <a:buFont typeface="Courier New" pitchFamily="49" charset="0"/>
              <a:buChar char="o"/>
              <a:defRPr/>
            </a:pPr>
            <a:r>
              <a:rPr lang="fr-FR" sz="1800" dirty="0">
                <a:latin typeface="+mj-lt"/>
              </a:rPr>
              <a:t> la création monétaire US (QE 1 et 2 de 900 Mds $ et QE3 avec 85 Mds$ par mois de rachat de titres souverains US depuis 2012) a fait flamber les prix des biens réels (</a:t>
            </a:r>
            <a:r>
              <a:rPr lang="fr-FR" sz="1800" dirty="0" err="1">
                <a:latin typeface="+mj-lt"/>
              </a:rPr>
              <a:t>commodities</a:t>
            </a:r>
            <a:r>
              <a:rPr lang="fr-FR" sz="1800" dirty="0">
                <a:latin typeface="+mj-lt"/>
              </a:rPr>
              <a:t>) jusqu’en 2013. Avec le ralentissement de la croissance mondial leur prix se sont désormais dégonflés. Il demeure néanmoins, un risque d’inflation et/ou de bulle spéculative : après la bulle des TMT, de l’immobilier US et Espagnol, voici venir celle des obligations souveraines US, Allemandes et Françaises ?;</a:t>
            </a:r>
          </a:p>
          <a:p>
            <a:pPr lvl="1" eaLnBrk="1" hangingPunct="1">
              <a:buFont typeface="Courier New" pitchFamily="49" charset="0"/>
              <a:buChar char="o"/>
              <a:defRPr/>
            </a:pPr>
            <a:r>
              <a:rPr lang="fr-FR" sz="1800" dirty="0">
                <a:latin typeface="+mj-lt"/>
              </a:rPr>
              <a:t> le surendettement des états peut conduire à une faillite en cascade des états</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9" name="Title 1"/>
          <p:cNvSpPr txBox="1">
            <a:spLocks/>
          </p:cNvSpPr>
          <p:nvPr/>
        </p:nvSpPr>
        <p:spPr>
          <a:xfrm>
            <a:off x="323850" y="621010"/>
            <a:ext cx="8305800" cy="691356"/>
          </a:xfrm>
          <a:prstGeom prst="rect">
            <a:avLst/>
          </a:prstGeom>
        </p:spPr>
        <p:txBody>
          <a:bodyPr/>
          <a:lstStyle/>
          <a:p>
            <a:pPr eaLnBrk="0" hangingPunct="0">
              <a:defRPr/>
            </a:pPr>
            <a:r>
              <a:rPr lang="fr-FR" sz="1800" b="1" u="sng" dirty="0">
                <a:latin typeface="+mj-lt"/>
                <a:ea typeface="+mj-ea"/>
                <a:cs typeface="+mj-cs"/>
              </a:rPr>
              <a:t>Les remèdes d’hier sont les maux d’aujourd’hui.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425950"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17D4F90F-0A04-49B7-9B81-7367E183F7C0}" type="slidenum">
              <a:rPr lang="fr-FR" smtClean="0"/>
              <a:pPr>
                <a:defRPr/>
              </a:pPr>
              <a:t>116</a:t>
            </a:fld>
            <a:endParaRPr lang="fr-FR"/>
          </a:p>
        </p:txBody>
      </p:sp>
      <p:sp>
        <p:nvSpPr>
          <p:cNvPr id="5" name="Title 1"/>
          <p:cNvSpPr txBox="1">
            <a:spLocks/>
          </p:cNvSpPr>
          <p:nvPr/>
        </p:nvSpPr>
        <p:spPr>
          <a:xfrm>
            <a:off x="353541" y="476672"/>
            <a:ext cx="8305800" cy="398045"/>
          </a:xfrm>
          <a:prstGeom prst="rect">
            <a:avLst/>
          </a:prstGeom>
        </p:spPr>
        <p:txBody>
          <a:bodyPr/>
          <a:lstStyle/>
          <a:p>
            <a:pPr eaLnBrk="0" hangingPunct="0">
              <a:defRPr/>
            </a:pPr>
            <a:r>
              <a:rPr lang="fr-FR" sz="1800" b="1" u="sng" dirty="0">
                <a:latin typeface="+mj-lt"/>
                <a:ea typeface="+mj-ea"/>
                <a:cs typeface="+mj-cs"/>
              </a:rPr>
              <a:t>Les remèdes d’hier sont les maux d’aujourd’hui. </a:t>
            </a:r>
          </a:p>
        </p:txBody>
      </p:sp>
      <p:sp>
        <p:nvSpPr>
          <p:cNvPr id="104454" name="Rectangle 5"/>
          <p:cNvSpPr>
            <a:spLocks noChangeArrowheads="1"/>
          </p:cNvSpPr>
          <p:nvPr/>
        </p:nvSpPr>
        <p:spPr bwMode="auto">
          <a:xfrm>
            <a:off x="353541" y="894561"/>
            <a:ext cx="864063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Wingdings" pitchFamily="2" charset="2"/>
              <a:buChar char="Ø"/>
            </a:pPr>
            <a:r>
              <a:rPr lang="fr-FR" sz="1800" dirty="0"/>
              <a:t> </a:t>
            </a:r>
            <a:r>
              <a:rPr lang="fr-FR" sz="1800" dirty="0">
                <a:latin typeface="+mj-lt"/>
              </a:rPr>
              <a:t>La faillite de la Grèce et la menace d’un défaut partiel de l’Espagne et de l’Italie ont fait craindre en 2011 un effet domino sur les autres pays de l’UEM et sur les banques européennes qui détiennent les obligations de ces états menacés.</a:t>
            </a:r>
          </a:p>
          <a:p>
            <a:pPr>
              <a:buFont typeface="Wingdings" pitchFamily="2" charset="2"/>
              <a:buChar char="Ø"/>
            </a:pPr>
            <a:endParaRPr lang="fr-FR" sz="1800" dirty="0">
              <a:latin typeface="+mj-lt"/>
            </a:endParaRPr>
          </a:p>
          <a:p>
            <a:pPr>
              <a:buFont typeface="Wingdings" pitchFamily="2" charset="2"/>
              <a:buChar char="Ø"/>
            </a:pPr>
            <a:r>
              <a:rPr lang="fr-FR" sz="1800" dirty="0">
                <a:latin typeface="+mj-lt"/>
              </a:rPr>
              <a:t> Depuis 2012, face à ce risque de faillite d’un état de l’UEM, cette dernière a choisi la rigueur budgétaire plutôt que de céder aux chants de la « planche à billet ». Elle s’est doté ne nouveaux mécanismes dont l’ambition est de sauver la monnaie unique. Mais le soufflet est retombé : l’UEM est entrée en récession en 2012 et elle semble a peine commencer à se relever fin 2013.</a:t>
            </a:r>
          </a:p>
          <a:p>
            <a:pPr>
              <a:buFont typeface="Wingdings" pitchFamily="2" charset="2"/>
              <a:buChar char="Ø"/>
            </a:pPr>
            <a:endParaRPr lang="fr-FR" sz="1800" dirty="0">
              <a:latin typeface="+mj-lt"/>
            </a:endParaRPr>
          </a:p>
          <a:p>
            <a:r>
              <a:rPr lang="fr-FR" sz="1800" b="1" u="sng" dirty="0">
                <a:latin typeface="+mj-lt"/>
              </a:rPr>
              <a:t>Les remèdes d’aujourd’hui, sont-ils les maux de demain ?</a:t>
            </a:r>
          </a:p>
          <a:p>
            <a:pPr>
              <a:buFont typeface="Wingdings" pitchFamily="2" charset="2"/>
              <a:buChar char="Ø"/>
            </a:pPr>
            <a:r>
              <a:rPr lang="fr-FR" sz="1800" dirty="0">
                <a:latin typeface="+mj-lt"/>
              </a:rPr>
              <a:t> Coté européen, la politique de rigueur de l’UEM n’aura-t-elle pas raison de la croissance et de l’emploi ? Malgré les risques de spéculation/inflation, l’UEM peut-elle se passer des politiques quantitatives massives (c’est-à-dire de la « planche à billet ») ? D’ailleurs Mario DRAGHI redouble d’imagination pour « contourner » l’esprit des statuts de la BCE par des plans de rachats d’obligations sur le marché secondaire pas toujours stérilisés</a:t>
            </a:r>
          </a:p>
          <a:p>
            <a:pPr>
              <a:buFont typeface="Wingdings" pitchFamily="2" charset="2"/>
              <a:buChar char="Ø"/>
            </a:pPr>
            <a:endParaRPr lang="fr-FR" sz="1100" dirty="0">
              <a:latin typeface="+mj-lt"/>
            </a:endParaRPr>
          </a:p>
          <a:p>
            <a:pPr>
              <a:buFont typeface="Wingdings" pitchFamily="2" charset="2"/>
              <a:buChar char="Ø"/>
            </a:pPr>
            <a:r>
              <a:rPr lang="fr-FR" sz="1800" dirty="0">
                <a:latin typeface="+mj-lt"/>
              </a:rPr>
              <a:t>Les USA, le Japon et le RU ont choisi la « planche à billet » plutôt que la rigueur budgétaire. Or c’est cette même politique qui a conduit aux crises spéculatives précédentes (TMT, Surprime). L’histoire peut-elle se répéter encore… ? </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graphicFrame>
        <p:nvGraphicFramePr>
          <p:cNvPr id="6" name="Objet 5"/>
          <p:cNvGraphicFramePr>
            <a:graphicFrameLocks noChangeAspect="1"/>
          </p:cNvGraphicFramePr>
          <p:nvPr>
            <p:extLst>
              <p:ext uri="{D42A27DB-BD31-4B8C-83A1-F6EECF244321}">
                <p14:modId xmlns:p14="http://schemas.microsoft.com/office/powerpoint/2010/main" val="3316104791"/>
              </p:ext>
            </p:extLst>
          </p:nvPr>
        </p:nvGraphicFramePr>
        <p:xfrm>
          <a:off x="8051204" y="5517232"/>
          <a:ext cx="914400" cy="771525"/>
        </p:xfrm>
        <a:graphic>
          <a:graphicData uri="http://schemas.openxmlformats.org/presentationml/2006/ole">
            <mc:AlternateContent xmlns:mc="http://schemas.openxmlformats.org/markup-compatibility/2006">
              <mc:Choice xmlns:v="urn:schemas-microsoft-com:vml" Requires="v">
                <p:oleObj spid="_x0000_s167057"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8051204" y="5517232"/>
                        <a:ext cx="914400" cy="771525"/>
                      </a:xfrm>
                      <a:prstGeom prst="rect">
                        <a:avLst/>
                      </a:prstGeom>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82EFE60F-E914-4D63-9C4D-40CFC27DED2E}" type="slidenum">
              <a:rPr lang="fr-FR" smtClean="0"/>
              <a:pPr>
                <a:defRPr/>
              </a:pPr>
              <a:t>117</a:t>
            </a:fld>
            <a:endParaRPr lang="fr-FR"/>
          </a:p>
        </p:txBody>
      </p:sp>
      <p:sp>
        <p:nvSpPr>
          <p:cNvPr id="96261" name="Rectangle 4"/>
          <p:cNvSpPr>
            <a:spLocks noChangeArrowheads="1"/>
          </p:cNvSpPr>
          <p:nvPr/>
        </p:nvSpPr>
        <p:spPr bwMode="auto">
          <a:xfrm>
            <a:off x="235567" y="362159"/>
            <a:ext cx="8798619" cy="2385268"/>
          </a:xfrm>
          <a:prstGeom prst="rect">
            <a:avLst/>
          </a:prstGeom>
          <a:noFill/>
          <a:ln w="9525">
            <a:noFill/>
            <a:miter lim="800000"/>
            <a:headEnd/>
            <a:tailEnd/>
          </a:ln>
        </p:spPr>
        <p:txBody>
          <a:bodyPr wrap="square">
            <a:spAutoFit/>
          </a:bodyPr>
          <a:lstStyle/>
          <a:p>
            <a:pPr>
              <a:buClr>
                <a:schemeClr val="accent1"/>
              </a:buClr>
              <a:defRPr/>
            </a:pPr>
            <a:r>
              <a:rPr lang="fr-FR" sz="1800" u="sng" dirty="0">
                <a:latin typeface="+mj-lt"/>
              </a:rPr>
              <a:t>Conséquences</a:t>
            </a:r>
            <a:r>
              <a:rPr lang="fr-FR" sz="1800" dirty="0">
                <a:latin typeface="+mj-lt"/>
              </a:rPr>
              <a:t> : le pôle des économies vertueuses alterne entre pays développés et pays émergents mais la Chine reste le principal moteur de la croissance mondiale.</a:t>
            </a:r>
          </a:p>
          <a:p>
            <a:pPr>
              <a:buClr>
                <a:schemeClr val="accent1"/>
              </a:buClr>
              <a:defRPr/>
            </a:pPr>
            <a:endParaRPr lang="fr-FR" sz="100" dirty="0">
              <a:latin typeface="+mj-lt"/>
            </a:endParaRPr>
          </a:p>
          <a:p>
            <a:pPr marL="185738" lvl="1" algn="just">
              <a:buClr>
                <a:schemeClr val="accent1"/>
              </a:buClr>
              <a:buFont typeface="Wingdings" pitchFamily="2" charset="2"/>
              <a:buChar char="Ø"/>
              <a:defRPr/>
            </a:pPr>
            <a:r>
              <a:rPr lang="fr-FR" sz="1600" dirty="0">
                <a:latin typeface="+mj-lt"/>
              </a:rPr>
              <a:t> La Chine possède un avantage compétitif en matière de coûts de production et un réservoir immense de relai de croissance par la demande intérieure. Elle est structurellement en forte capacité de financement grâce à ses excédents commerciaux pléthoriques au détriment des pays développés. Elle accumule des réserves de change (« Epargne ») même si la dépréciation du Yuan en 2015 a fait fuir des capitaux. Ses finances publiques sont donc saines (dette de 41% du PIB). Certes, la croissance ralentie depuis 2008 (ralentissement de la demande des USA et UEM) mais elle résiste à 6,9% avec une inflation modeste (1,5%).</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2" name="Image 1">
            <a:extLst>
              <a:ext uri="{FF2B5EF4-FFF2-40B4-BE49-F238E27FC236}">
                <a16:creationId xmlns:a16="http://schemas.microsoft.com/office/drawing/2014/main" id="{150CF76A-97BE-4FAC-A77C-DB701E72463F}"/>
              </a:ext>
            </a:extLst>
          </p:cNvPr>
          <p:cNvPicPr>
            <a:picLocks noChangeAspect="1"/>
          </p:cNvPicPr>
          <p:nvPr/>
        </p:nvPicPr>
        <p:blipFill>
          <a:blip r:embed="rId2"/>
          <a:stretch>
            <a:fillRect/>
          </a:stretch>
        </p:blipFill>
        <p:spPr>
          <a:xfrm>
            <a:off x="397422" y="2747426"/>
            <a:ext cx="8289378" cy="3705909"/>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1979712" y="6525344"/>
            <a:ext cx="4608512"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118</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graphicFrame>
        <p:nvGraphicFramePr>
          <p:cNvPr id="6" name="Graphique 5">
            <a:extLst>
              <a:ext uri="{FF2B5EF4-FFF2-40B4-BE49-F238E27FC236}">
                <a16:creationId xmlns:a16="http://schemas.microsoft.com/office/drawing/2014/main" id="{00000000-0008-0000-0500-000002000000}"/>
              </a:ext>
            </a:extLst>
          </p:cNvPr>
          <p:cNvGraphicFramePr>
            <a:graphicFrameLocks/>
          </p:cNvGraphicFramePr>
          <p:nvPr>
            <p:extLst>
              <p:ext uri="{D42A27DB-BD31-4B8C-83A1-F6EECF244321}">
                <p14:modId xmlns:p14="http://schemas.microsoft.com/office/powerpoint/2010/main" val="1488489000"/>
              </p:ext>
            </p:extLst>
          </p:nvPr>
        </p:nvGraphicFramePr>
        <p:xfrm>
          <a:off x="323528" y="604838"/>
          <a:ext cx="8568952" cy="5648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9967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67000" y="6356350"/>
            <a:ext cx="4641850" cy="36512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BE34672E-3BA3-4996-9C6C-508F54C7FD3B}" type="slidenum">
              <a:rPr lang="fr-FR" smtClean="0"/>
              <a:pPr>
                <a:defRPr/>
              </a:pPr>
              <a:t>119</a:t>
            </a:fld>
            <a:endParaRPr lang="fr-F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3" name="Image 2">
            <a:extLst>
              <a:ext uri="{FF2B5EF4-FFF2-40B4-BE49-F238E27FC236}">
                <a16:creationId xmlns:a16="http://schemas.microsoft.com/office/drawing/2014/main" id="{B7C4B966-C60A-49B4-A1CF-DC42D668975C}"/>
              </a:ext>
            </a:extLst>
          </p:cNvPr>
          <p:cNvPicPr>
            <a:picLocks noChangeAspect="1"/>
          </p:cNvPicPr>
          <p:nvPr/>
        </p:nvPicPr>
        <p:blipFill>
          <a:blip r:embed="rId2"/>
          <a:stretch>
            <a:fillRect/>
          </a:stretch>
        </p:blipFill>
        <p:spPr>
          <a:xfrm>
            <a:off x="533050" y="764704"/>
            <a:ext cx="8077900" cy="56607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a:xfrm>
            <a:off x="571500" y="500063"/>
            <a:ext cx="8229600" cy="571500"/>
          </a:xfrm>
        </p:spPr>
        <p:txBody>
          <a:bodyPr/>
          <a:lstStyle/>
          <a:p>
            <a:r>
              <a:rPr lang="fr-FR" sz="2800" b="1"/>
              <a:t>Organisation et fonctionnement de la Bourse de Paris</a:t>
            </a:r>
            <a:endParaRPr lang="fr-FR" sz="2800"/>
          </a:p>
        </p:txBody>
      </p:sp>
      <p:sp>
        <p:nvSpPr>
          <p:cNvPr id="13315" name="Espace réservé du contenu 2"/>
          <p:cNvSpPr>
            <a:spLocks noGrp="1"/>
          </p:cNvSpPr>
          <p:nvPr>
            <p:ph idx="1"/>
          </p:nvPr>
        </p:nvSpPr>
        <p:spPr>
          <a:xfrm>
            <a:off x="457200" y="1214438"/>
            <a:ext cx="8229600" cy="5110162"/>
          </a:xfrm>
        </p:spPr>
        <p:txBody>
          <a:bodyPr/>
          <a:lstStyle/>
          <a:p>
            <a:r>
              <a:rPr lang="fr-FR" sz="1800" b="1"/>
              <a:t>Les prix des actions cotées </a:t>
            </a:r>
            <a:r>
              <a:rPr lang="fr-FR" sz="1800"/>
              <a:t>sont déterminés par la confrontation directe des ordres d'achat et de vente au sein d'un carnet d'ordres centralisé.</a:t>
            </a:r>
          </a:p>
          <a:p>
            <a:r>
              <a:rPr lang="fr-FR" sz="1800"/>
              <a:t>Dans certains cas, des intermédiaires spécifiques appelés </a:t>
            </a:r>
            <a:r>
              <a:rPr lang="fr-FR" sz="1800" b="1"/>
              <a:t>"teneurs de marché" </a:t>
            </a:r>
            <a:r>
              <a:rPr lang="fr-FR" sz="1800"/>
              <a:t>peuvent intervenir dans l'animation de la cotation de certaines valeurs : ceci donne lieu à la création de contrats d'apporteurs de liquidité. Leur travail consiste à placer des ordres en attente de manière à garantir l'existence d'une contrepartie. </a:t>
            </a:r>
          </a:p>
          <a:p>
            <a:r>
              <a:rPr lang="fr-FR" sz="1800" b="1"/>
              <a:t>La négociation </a:t>
            </a:r>
            <a:r>
              <a:rPr lang="fr-FR" sz="1800"/>
              <a:t>des actions diffère selon leur liquidité. Les actions liquides sont cotées en continu de 09h00 à 17h40 tandis que les valeurs dont la liquidité est de moindre importance sont cotées par </a:t>
            </a:r>
            <a:r>
              <a:rPr lang="fr-FR" sz="1800" i="1"/>
              <a:t>fixing</a:t>
            </a:r>
            <a:r>
              <a:rPr lang="fr-FR" sz="1800"/>
              <a:t> à des horaires prédéterminés.</a:t>
            </a:r>
          </a:p>
          <a:p>
            <a:r>
              <a:rPr lang="fr-FR" sz="1800" b="1"/>
              <a:t>Les compartiments s</a:t>
            </a:r>
            <a:r>
              <a:rPr lang="fr-FR" sz="1800"/>
              <a:t>ur Euronext Paris :</a:t>
            </a:r>
          </a:p>
          <a:p>
            <a:pPr lvl="1"/>
            <a:r>
              <a:rPr lang="fr-FR" sz="1600"/>
              <a:t>Actions (Eurolist, Alternext, Marché libre) </a:t>
            </a:r>
          </a:p>
          <a:p>
            <a:pPr lvl="1"/>
            <a:r>
              <a:rPr lang="fr-FR" sz="1600"/>
              <a:t>Obligations (Compartiment obligations) </a:t>
            </a:r>
          </a:p>
          <a:p>
            <a:pPr lvl="1"/>
            <a:r>
              <a:rPr lang="fr-FR" sz="1600"/>
              <a:t>Warrants et Certificats (Compartiment NextWarrants) </a:t>
            </a:r>
          </a:p>
          <a:p>
            <a:pPr lvl="1"/>
            <a:r>
              <a:rPr lang="fr-FR" sz="1600"/>
              <a:t>Trackers (Compartiment NextTracks) </a:t>
            </a:r>
          </a:p>
          <a:p>
            <a:r>
              <a:rPr lang="fr-FR" sz="1800" b="1"/>
              <a:t>Règlement-livraison</a:t>
            </a:r>
            <a:r>
              <a:rPr lang="fr-FR" sz="1800"/>
              <a:t> : Sicovam, Clearnet, Euroclear, etc.</a:t>
            </a:r>
          </a:p>
          <a:p>
            <a:endParaRPr lang="fr-FR"/>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A64CA11A-C3B3-40ED-8F24-9A172757E503}" type="slidenum">
              <a:rPr lang="fr-FR" smtClean="0"/>
              <a:pPr>
                <a:defRPr/>
              </a:pPr>
              <a:t>12</a:t>
            </a:fld>
            <a:endParaRPr lang="fr-FR"/>
          </a:p>
        </p:txBody>
      </p:sp>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353272"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120</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graphicFrame>
        <p:nvGraphicFramePr>
          <p:cNvPr id="6" name="Graphique 5">
            <a:extLst>
              <a:ext uri="{FF2B5EF4-FFF2-40B4-BE49-F238E27FC236}">
                <a16:creationId xmlns:a16="http://schemas.microsoft.com/office/drawing/2014/main" id="{00000000-0008-0000-0B00-000002000000}"/>
              </a:ext>
            </a:extLst>
          </p:cNvPr>
          <p:cNvGraphicFramePr>
            <a:graphicFrameLocks/>
          </p:cNvGraphicFramePr>
          <p:nvPr>
            <p:extLst>
              <p:ext uri="{D42A27DB-BD31-4B8C-83A1-F6EECF244321}">
                <p14:modId xmlns:p14="http://schemas.microsoft.com/office/powerpoint/2010/main" val="3672931653"/>
              </p:ext>
            </p:extLst>
          </p:nvPr>
        </p:nvGraphicFramePr>
        <p:xfrm>
          <a:off x="251520" y="604838"/>
          <a:ext cx="8712968" cy="5648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6709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641304"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121</a:t>
            </a:fld>
            <a:endParaRPr lang="fr-FR"/>
          </a:p>
        </p:txBody>
      </p:sp>
      <p:sp>
        <p:nvSpPr>
          <p:cNvPr id="4" name="ZoneTexte 3"/>
          <p:cNvSpPr txBox="1"/>
          <p:nvPr/>
        </p:nvSpPr>
        <p:spPr>
          <a:xfrm>
            <a:off x="395536" y="598240"/>
            <a:ext cx="8060654" cy="5355312"/>
          </a:xfrm>
          <a:prstGeom prst="rect">
            <a:avLst/>
          </a:prstGeom>
          <a:noFill/>
        </p:spPr>
        <p:txBody>
          <a:bodyPr wrap="square" rtlCol="0">
            <a:spAutoFit/>
          </a:bodyPr>
          <a:lstStyle/>
          <a:p>
            <a:pPr algn="just"/>
            <a:r>
              <a:rPr lang="fr-FR" sz="1800" dirty="0"/>
              <a:t>- Si la Russie voit son inflation exploser, ce n’est pas en raison de l’effondrement de sa croissance (récession), de sa consommation et de l’investissement. Il n’y a pas de surchauffe !</a:t>
            </a:r>
          </a:p>
          <a:p>
            <a:pPr marL="285750" indent="-285750" algn="just">
              <a:buFontTx/>
              <a:buChar char="-"/>
            </a:pPr>
            <a:r>
              <a:rPr lang="fr-FR" sz="1800" dirty="0"/>
              <a:t>La fermeté du USD (reprise croissance US et perspective de remontée des taux de la FED), les sanctions internationales (Syrie et Ukraine) et la chute de la croissance (effet baisse du pétrole pesant sur le PIB qui dépend à près de 50% de l’industrie des matières premières) ont fortement déprécié le rouble.</a:t>
            </a:r>
          </a:p>
          <a:p>
            <a:pPr marL="285750" indent="-285750" algn="just">
              <a:buFontTx/>
              <a:buChar char="-"/>
            </a:pPr>
            <a:r>
              <a:rPr lang="fr-FR" sz="1800" dirty="0"/>
              <a:t>Le coût des importations en rouble à fortement augmenté entrainant l’inflation.</a:t>
            </a:r>
          </a:p>
          <a:p>
            <a:pPr marL="285750" indent="-285750" algn="just">
              <a:buFontTx/>
              <a:buChar char="-"/>
            </a:pPr>
            <a:r>
              <a:rPr lang="fr-FR" sz="1800" dirty="0"/>
              <a:t>Les capitaux sortent massivement (dégradation rapide des IDE nets).</a:t>
            </a:r>
          </a:p>
          <a:p>
            <a:pPr marL="285750" indent="-285750" algn="just">
              <a:buFontTx/>
              <a:buChar char="-"/>
            </a:pPr>
            <a:r>
              <a:rPr lang="fr-FR" sz="1800" dirty="0"/>
              <a:t>Malgré la résistance de la balance courante, insuffisante à elle seule pour faire face à la fuite des capitaux, l’Etat doit s’endetter et les réserves de change s’amenuisent (utilisées pour défendre le rouble).</a:t>
            </a:r>
          </a:p>
          <a:p>
            <a:pPr marL="285750" indent="-285750" algn="just">
              <a:buFontTx/>
              <a:buChar char="-"/>
            </a:pPr>
            <a:r>
              <a:rPr lang="fr-FR" sz="1800" dirty="0"/>
              <a:t>D’une manière générale la hausse du USD (dépendante de la politique de la FED) =&gt; baisse du pétrole (car moins de USD nécessaire pour acheter 1 baril) =&gt; impact négatif sur la croissance russe. Hausse du USD + baisse de la croissance =&gt; baisse du RUB =&gt; fuite des capitaux et inflation par les importations.</a:t>
            </a:r>
          </a:p>
        </p:txBody>
      </p:sp>
    </p:spTree>
    <p:extLst>
      <p:ext uri="{BB962C8B-B14F-4D97-AF65-F5344CB8AC3E}">
        <p14:creationId xmlns:p14="http://schemas.microsoft.com/office/powerpoint/2010/main" val="759213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137248"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122</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5" name="Rectangle 4"/>
          <p:cNvSpPr/>
          <p:nvPr/>
        </p:nvSpPr>
        <p:spPr>
          <a:xfrm>
            <a:off x="179512" y="4293096"/>
            <a:ext cx="8784976" cy="2062103"/>
          </a:xfrm>
          <a:prstGeom prst="rect">
            <a:avLst/>
          </a:prstGeom>
        </p:spPr>
        <p:txBody>
          <a:bodyPr wrap="square">
            <a:spAutoFit/>
          </a:bodyPr>
          <a:lstStyle/>
          <a:p>
            <a:pPr marL="642938" lvl="2" algn="just">
              <a:buClr>
                <a:schemeClr val="accent1"/>
              </a:buClr>
              <a:defRPr/>
            </a:pPr>
            <a:r>
              <a:rPr lang="fr-FR" sz="1600" dirty="0"/>
              <a:t>Le modèle de croissance est fondée sur la consommation interne (≠ Chine). L’Inde a donc une balance courante structurellement déficitaire, ce qui traduit un besoin de financement. Elle importe du pétrole et de l’or. La baisse de ces matières est donc favorable pour la balance courante et pour contenir l’inflation. Malgré des IDE positifs, elle manque d’investissements privés et les IDE ne suffisent pas pour compenser la balance courante déficitaire. Les déficits budgétaires se sont réduits (4%) et ses dettes publiques restent élevées (65%). La baise d’inflation autorise la banque centrale à baisser ses taux pour relancer la </a:t>
            </a:r>
            <a:r>
              <a:rPr lang="fr-FR" sz="1600" dirty="0" err="1"/>
              <a:t>croisance</a:t>
            </a:r>
            <a:r>
              <a:rPr lang="fr-FR" sz="1600" dirty="0"/>
              <a:t>.</a:t>
            </a:r>
          </a:p>
        </p:txBody>
      </p:sp>
      <p:pic>
        <p:nvPicPr>
          <p:cNvPr id="6" name="Image 5"/>
          <p:cNvPicPr>
            <a:picLocks noChangeAspect="1"/>
          </p:cNvPicPr>
          <p:nvPr/>
        </p:nvPicPr>
        <p:blipFill>
          <a:blip r:embed="rId2"/>
          <a:stretch>
            <a:fillRect/>
          </a:stretch>
        </p:blipFill>
        <p:spPr>
          <a:xfrm>
            <a:off x="572677" y="664224"/>
            <a:ext cx="7998645" cy="3530735"/>
          </a:xfrm>
          <a:prstGeom prst="rect">
            <a:avLst/>
          </a:prstGeom>
        </p:spPr>
      </p:pic>
    </p:spTree>
    <p:extLst>
      <p:ext uri="{BB962C8B-B14F-4D97-AF65-F5344CB8AC3E}">
        <p14:creationId xmlns:p14="http://schemas.microsoft.com/office/powerpoint/2010/main" val="19698535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065240"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123</a:t>
            </a:fld>
            <a:endParaRPr lang="fr-FR"/>
          </a:p>
        </p:txBody>
      </p:sp>
      <p:graphicFrame>
        <p:nvGraphicFramePr>
          <p:cNvPr id="6" name="Graphique 5">
            <a:extLst>
              <a:ext uri="{FF2B5EF4-FFF2-40B4-BE49-F238E27FC236}">
                <a16:creationId xmlns:a16="http://schemas.microsoft.com/office/drawing/2014/main" id="{00000000-0008-0000-0000-000002000000}"/>
              </a:ext>
            </a:extLst>
          </p:cNvPr>
          <p:cNvGraphicFramePr>
            <a:graphicFrameLocks/>
          </p:cNvGraphicFramePr>
          <p:nvPr/>
        </p:nvGraphicFramePr>
        <p:xfrm>
          <a:off x="960120" y="718185"/>
          <a:ext cx="7223760" cy="54216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55404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5344"/>
            <a:ext cx="4065240"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124</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5" name="Rectangle 4"/>
          <p:cNvSpPr/>
          <p:nvPr/>
        </p:nvSpPr>
        <p:spPr>
          <a:xfrm>
            <a:off x="251520" y="3861047"/>
            <a:ext cx="8712968" cy="2462213"/>
          </a:xfrm>
          <a:prstGeom prst="rect">
            <a:avLst/>
          </a:prstGeom>
        </p:spPr>
        <p:txBody>
          <a:bodyPr wrap="square">
            <a:spAutoFit/>
          </a:bodyPr>
          <a:lstStyle/>
          <a:p>
            <a:pPr marL="185738" lvl="1" algn="just">
              <a:buClr>
                <a:schemeClr val="accent1"/>
              </a:buClr>
              <a:defRPr/>
            </a:pPr>
            <a:r>
              <a:rPr lang="fr-FR" sz="1400" dirty="0"/>
              <a:t>Le Brésil est un exportateur de denrées alimentaires (café, sucre,…) et de matières premières comme de fer. Mais il n’ pas su profiter des années glorieuses des matières premières. Trop concentré sur le secteur primaire, il a accumulé des retards de compétitivité dans le secteur manufacturier, d’autant que le BRL s’est longtemps apprécié et que les salaires ont augmentés trop rapidement. Hausse des salaires, hausse du BRL, sous-compétitivité, autant d’ingrédient préjudiciable à la balance courante qui se creuse. Les IDE ne suffisent pas à combler le besoin de financement. Le déficit public s’est donc creusé (-10%) tout comme la dette (65%). Les mécanismes d’ajustement sont bien connus : nécessité de réduction de la demande intérieure (pour réduire les importations et l’inflation) et de dépréciation du BRL. Le BRL s’est déjà fortement déprécié, mais la demande intérieure n’a pas assez ralenti. Par conséquent, l’inflation s’est envolée (8,3%) d’autant que le gouvernement à normalisé les prix administrés. Le gouvernement a réduit les crédits et le taux a été relevé à 14%.</a:t>
            </a:r>
          </a:p>
        </p:txBody>
      </p:sp>
      <p:graphicFrame>
        <p:nvGraphicFramePr>
          <p:cNvPr id="8" name="Graphique 7">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922870411"/>
              </p:ext>
            </p:extLst>
          </p:nvPr>
        </p:nvGraphicFramePr>
        <p:xfrm>
          <a:off x="492364" y="371644"/>
          <a:ext cx="7490460" cy="32873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3756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353272"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125</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graphicFrame>
        <p:nvGraphicFramePr>
          <p:cNvPr id="6" name="Graphique 5">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242884049"/>
              </p:ext>
            </p:extLst>
          </p:nvPr>
        </p:nvGraphicFramePr>
        <p:xfrm>
          <a:off x="251520" y="604838"/>
          <a:ext cx="8435280" cy="5648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62833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99792" y="6440115"/>
            <a:ext cx="4568825"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6BBA707D-042B-4D8B-A155-DE7100549518}" type="slidenum">
              <a:rPr lang="fr-FR" smtClean="0"/>
              <a:pPr>
                <a:defRPr/>
              </a:pPr>
              <a:t>126</a:t>
            </a:fld>
            <a:endParaRPr lang="fr-FR"/>
          </a:p>
        </p:txBody>
      </p:sp>
      <p:sp>
        <p:nvSpPr>
          <p:cNvPr id="4" name="Title 1"/>
          <p:cNvSpPr txBox="1">
            <a:spLocks/>
          </p:cNvSpPr>
          <p:nvPr/>
        </p:nvSpPr>
        <p:spPr>
          <a:xfrm>
            <a:off x="250825" y="333375"/>
            <a:ext cx="8497888" cy="647353"/>
          </a:xfrm>
          <a:prstGeom prst="rect">
            <a:avLst/>
          </a:prstGeom>
        </p:spPr>
        <p:txBody>
          <a:bodyPr/>
          <a:lstStyle/>
          <a:p>
            <a:pPr eaLnBrk="0" hangingPunct="0">
              <a:defRPr/>
            </a:pPr>
            <a:r>
              <a:rPr lang="fr-FR" sz="1800" dirty="0">
                <a:solidFill>
                  <a:schemeClr val="tx2"/>
                </a:solidFill>
                <a:latin typeface="+mj-lt"/>
                <a:ea typeface="+mj-ea"/>
                <a:cs typeface="+mj-cs"/>
              </a:rPr>
              <a:t>Jusqu’en 2011, le Japon finançait ses colossales dettes publiques par une épargne privée intérieure, issue des excédents courants. Depuis Fukushima, la donne pourrait changée.</a:t>
            </a:r>
            <a:endParaRPr lang="fr-FR" sz="1600" dirty="0">
              <a:solidFill>
                <a:schemeClr val="tx2"/>
              </a:solidFill>
              <a:latin typeface="+mj-lt"/>
              <a:ea typeface="+mj-ea"/>
              <a:cs typeface="+mj-cs"/>
            </a:endParaRPr>
          </a:p>
        </p:txBody>
      </p:sp>
      <p:sp>
        <p:nvSpPr>
          <p:cNvPr id="109573" name="TextBox 5"/>
          <p:cNvSpPr txBox="1">
            <a:spLocks noChangeArrowheads="1"/>
          </p:cNvSpPr>
          <p:nvPr/>
        </p:nvSpPr>
        <p:spPr bwMode="auto">
          <a:xfrm>
            <a:off x="159198" y="4797152"/>
            <a:ext cx="87772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400" dirty="0">
                <a:latin typeface="+mj-lt"/>
              </a:rPr>
              <a:t>Le Japon n’est pas endetté vis-à-vis du reste du monde car sa balance courante est excédentaire. Le Japon est en capacité de financement. L’état, par contre, s’est de plus en plus endetté mais vis-à-vis du secteur privé japonais afin de soutenir une croissance atone. Il s’agit d’un transfert de ressources en circuit fermé entre le secteur privé et public.</a:t>
            </a:r>
          </a:p>
          <a:p>
            <a:pPr eaLnBrk="1" hangingPunct="1"/>
            <a:r>
              <a:rPr lang="fr-FR" sz="1400" dirty="0">
                <a:latin typeface="+mj-lt"/>
              </a:rPr>
              <a:t>C’est cet indépendance vis-à-vis du reste du monde qui favorise la soutenabilité d’un telle dette. Mais jusqu’à quand ? Depuis Fukushima, les énergies fossiles remplacent le nucléaire, et la balance commerciale est passée fortement déficitaire. Pour le moment, la balance courante reste positive, la baisse du pétrole lui offrant un sursis. Mais si le Japon devait passer en besoin de financement, un endettement extérieur deviendrait nécessaire pour financer la dette de l’Etat. La baisse du pétrole offre un sursis à la solvabilité de l’Etat, mais Standard &amp; </a:t>
            </a:r>
            <a:r>
              <a:rPr lang="fr-FR" sz="1400" dirty="0" err="1">
                <a:latin typeface="+mj-lt"/>
              </a:rPr>
              <a:t>Poor’s</a:t>
            </a:r>
            <a:r>
              <a:rPr lang="fr-FR" sz="1400" dirty="0">
                <a:latin typeface="+mj-lt"/>
              </a:rPr>
              <a:t> n’est pas dupe et a dégradé sa dette de 247% à A-.</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8" name="Image 7">
            <a:extLst>
              <a:ext uri="{FF2B5EF4-FFF2-40B4-BE49-F238E27FC236}">
                <a16:creationId xmlns:a16="http://schemas.microsoft.com/office/drawing/2014/main" id="{BF18CF5E-5797-4174-88AD-56CDD3339010}"/>
              </a:ext>
            </a:extLst>
          </p:cNvPr>
          <p:cNvPicPr>
            <a:picLocks noChangeAspect="1"/>
          </p:cNvPicPr>
          <p:nvPr/>
        </p:nvPicPr>
        <p:blipFill>
          <a:blip r:embed="rId3"/>
          <a:stretch>
            <a:fillRect/>
          </a:stretch>
        </p:blipFill>
        <p:spPr>
          <a:xfrm>
            <a:off x="773863" y="908719"/>
            <a:ext cx="7596274" cy="3888433"/>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3AD637F7-6668-4956-B2A2-A2E0A3A4990D}" type="slidenum">
              <a:rPr lang="fr-FR" smtClean="0"/>
              <a:pPr>
                <a:defRPr/>
              </a:pPr>
              <a:t>127</a:t>
            </a:fld>
            <a:endParaRPr lang="fr-FR"/>
          </a:p>
        </p:txBody>
      </p:sp>
      <p:sp>
        <p:nvSpPr>
          <p:cNvPr id="108548" name="Title 1"/>
          <p:cNvSpPr>
            <a:spLocks noGrp="1"/>
          </p:cNvSpPr>
          <p:nvPr>
            <p:ph type="title"/>
          </p:nvPr>
        </p:nvSpPr>
        <p:spPr>
          <a:xfrm>
            <a:off x="506063" y="476672"/>
            <a:ext cx="8449816" cy="437599"/>
          </a:xfrm>
        </p:spPr>
        <p:txBody>
          <a:bodyPr/>
          <a:lstStyle/>
          <a:p>
            <a:r>
              <a:rPr lang="fr-FR" sz="2000" dirty="0"/>
              <a:t>Les USA sont les champions d’un train de vie excessif financé à crédit, alimenté par la FED</a:t>
            </a:r>
            <a:endParaRPr lang="fr-FR" sz="1800" dirty="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2" name="ZoneTexte 1"/>
          <p:cNvSpPr txBox="1"/>
          <p:nvPr/>
        </p:nvSpPr>
        <p:spPr>
          <a:xfrm>
            <a:off x="622598" y="5589240"/>
            <a:ext cx="7992888" cy="830997"/>
          </a:xfrm>
          <a:prstGeom prst="rect">
            <a:avLst/>
          </a:prstGeom>
          <a:noFill/>
        </p:spPr>
        <p:txBody>
          <a:bodyPr wrap="square" rtlCol="0">
            <a:spAutoFit/>
          </a:bodyPr>
          <a:lstStyle/>
          <a:p>
            <a:r>
              <a:rPr lang="fr-FR" dirty="0"/>
              <a:t>Dette publique = 19 000 Mds $</a:t>
            </a:r>
          </a:p>
          <a:p>
            <a:r>
              <a:rPr lang="fr-FR" dirty="0"/>
              <a:t>Dette Publique + dette privée &gt; 60 000 Mds $</a:t>
            </a:r>
          </a:p>
        </p:txBody>
      </p:sp>
      <p:pic>
        <p:nvPicPr>
          <p:cNvPr id="7" name="Image 6">
            <a:extLst>
              <a:ext uri="{FF2B5EF4-FFF2-40B4-BE49-F238E27FC236}">
                <a16:creationId xmlns:a16="http://schemas.microsoft.com/office/drawing/2014/main" id="{26A902B8-D37F-4E5C-B0F9-F6D534E408AC}"/>
              </a:ext>
            </a:extLst>
          </p:cNvPr>
          <p:cNvPicPr>
            <a:picLocks noChangeAspect="1"/>
          </p:cNvPicPr>
          <p:nvPr/>
        </p:nvPicPr>
        <p:blipFill>
          <a:blip r:embed="rId2"/>
          <a:stretch>
            <a:fillRect/>
          </a:stretch>
        </p:blipFill>
        <p:spPr>
          <a:xfrm>
            <a:off x="581822" y="874555"/>
            <a:ext cx="7980356" cy="457067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497288"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128</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graphicFrame>
        <p:nvGraphicFramePr>
          <p:cNvPr id="7" name="Graphique 6">
            <a:extLst>
              <a:ext uri="{FF2B5EF4-FFF2-40B4-BE49-F238E27FC236}">
                <a16:creationId xmlns:a16="http://schemas.microsoft.com/office/drawing/2014/main" id="{00000000-0008-0000-0D00-000002000000}"/>
              </a:ext>
            </a:extLst>
          </p:cNvPr>
          <p:cNvGraphicFramePr>
            <a:graphicFrameLocks/>
          </p:cNvGraphicFramePr>
          <p:nvPr>
            <p:extLst>
              <p:ext uri="{D42A27DB-BD31-4B8C-83A1-F6EECF244321}">
                <p14:modId xmlns:p14="http://schemas.microsoft.com/office/powerpoint/2010/main" val="3999495573"/>
              </p:ext>
            </p:extLst>
          </p:nvPr>
        </p:nvGraphicFramePr>
        <p:xfrm>
          <a:off x="251520" y="604838"/>
          <a:ext cx="8640960" cy="5648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17237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425950"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C53E5D0F-888D-43F2-880F-0336CC1A4AD7}" type="slidenum">
              <a:rPr lang="fr-FR" smtClean="0"/>
              <a:pPr>
                <a:defRPr/>
              </a:pPr>
              <a:t>129</a:t>
            </a:fld>
            <a:endParaRPr lang="fr-FR"/>
          </a:p>
        </p:txBody>
      </p:sp>
      <p:sp>
        <p:nvSpPr>
          <p:cNvPr id="110597" name="TextBox 5"/>
          <p:cNvSpPr txBox="1">
            <a:spLocks noChangeArrowheads="1"/>
          </p:cNvSpPr>
          <p:nvPr/>
        </p:nvSpPr>
        <p:spPr bwMode="auto">
          <a:xfrm>
            <a:off x="504031" y="4725144"/>
            <a:ext cx="81359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r>
              <a:rPr lang="fr-FR" sz="1800" dirty="0"/>
              <a:t>Les dettes publiques se creusent dangereusement, notamment vis-à-vis du reste du monde. De ce point de vue, et à la différence du Japon, le financement de la plupart des pays de l’UEM dépend des pays en capacité de financement. Il s’agit là d’un point commun avec les USA. Mais les Etats des USA, et du Japon, peuvent se financer directement par la « planche à bille », pas l’UEM.</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8" name="Image 7">
            <a:extLst>
              <a:ext uri="{FF2B5EF4-FFF2-40B4-BE49-F238E27FC236}">
                <a16:creationId xmlns:a16="http://schemas.microsoft.com/office/drawing/2014/main" id="{9E2BE526-40B1-41D8-9E60-CCDF37B1231D}"/>
              </a:ext>
            </a:extLst>
          </p:cNvPr>
          <p:cNvPicPr>
            <a:picLocks noChangeAspect="1"/>
          </p:cNvPicPr>
          <p:nvPr/>
        </p:nvPicPr>
        <p:blipFill>
          <a:blip r:embed="rId2"/>
          <a:stretch>
            <a:fillRect/>
          </a:stretch>
        </p:blipFill>
        <p:spPr>
          <a:xfrm>
            <a:off x="1136872" y="583783"/>
            <a:ext cx="5883400" cy="38737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a:xfrm>
            <a:off x="457200" y="704850"/>
            <a:ext cx="8229600" cy="438150"/>
          </a:xfrm>
        </p:spPr>
        <p:txBody>
          <a:bodyPr/>
          <a:lstStyle/>
          <a:p>
            <a:r>
              <a:rPr lang="fr-FR" sz="3600"/>
              <a:t>Les indices boursiers à la Bourse de Paris</a:t>
            </a:r>
          </a:p>
        </p:txBody>
      </p:sp>
      <p:sp>
        <p:nvSpPr>
          <p:cNvPr id="14339" name="Espace réservé du contenu 2"/>
          <p:cNvSpPr>
            <a:spLocks noGrp="1"/>
          </p:cNvSpPr>
          <p:nvPr>
            <p:ph idx="1"/>
          </p:nvPr>
        </p:nvSpPr>
        <p:spPr>
          <a:xfrm>
            <a:off x="457200" y="1143000"/>
            <a:ext cx="8229600" cy="5181600"/>
          </a:xfrm>
        </p:spPr>
        <p:txBody>
          <a:bodyPr/>
          <a:lstStyle/>
          <a:p>
            <a:pPr algn="just"/>
            <a:r>
              <a:rPr lang="fr-FR" sz="2000" dirty="0"/>
              <a:t>Euronext Paris diffuse différents indices de marché ainsi que des indices sectoriels. À l’occasion de la fusion des différents compartiments actions (Premier Marché, Second Marché, </a:t>
            </a:r>
            <a:r>
              <a:rPr lang="fr-FR" sz="1800" dirty="0"/>
              <a:t>Nouveau</a:t>
            </a:r>
            <a:r>
              <a:rPr lang="fr-FR" sz="2000" dirty="0"/>
              <a:t> Marché) qui ont donné naissance à </a:t>
            </a:r>
            <a:r>
              <a:rPr lang="fr-FR" sz="2000" dirty="0" err="1"/>
              <a:t>Eurolist</a:t>
            </a:r>
            <a:r>
              <a:rPr lang="fr-FR" sz="2000" dirty="0"/>
              <a:t>, de nouveaux indices ont vu le jour afin de rendre mieux compte de l’évolution des marchés.</a:t>
            </a:r>
          </a:p>
          <a:p>
            <a:r>
              <a:rPr lang="fr-FR" sz="2000" dirty="0"/>
              <a:t>CAC 40 </a:t>
            </a:r>
          </a:p>
          <a:p>
            <a:r>
              <a:rPr lang="fr-FR" sz="2000" dirty="0"/>
              <a:t>CAC </a:t>
            </a:r>
            <a:r>
              <a:rPr lang="fr-FR" sz="2000" dirty="0" err="1"/>
              <a:t>Next</a:t>
            </a:r>
            <a:r>
              <a:rPr lang="fr-FR" sz="2000" dirty="0"/>
              <a:t> 20 </a:t>
            </a:r>
          </a:p>
          <a:p>
            <a:pPr algn="just"/>
            <a:r>
              <a:rPr lang="fr-FR" sz="2000" dirty="0"/>
              <a:t>CAC </a:t>
            </a:r>
            <a:r>
              <a:rPr lang="fr-FR" sz="2000" dirty="0" err="1"/>
              <a:t>Mid</a:t>
            </a:r>
            <a:r>
              <a:rPr lang="fr-FR" sz="2000" dirty="0"/>
              <a:t> 100 : L'échantillon des valeurs éligibles est constitué des valeurs de l'indice SBF 250 dont on retire les valeurs de l'indice CAC 40 et CAC </a:t>
            </a:r>
            <a:r>
              <a:rPr lang="fr-FR" sz="2000" dirty="0" err="1"/>
              <a:t>Next</a:t>
            </a:r>
            <a:r>
              <a:rPr lang="fr-FR" sz="2000" dirty="0"/>
              <a:t> 20. L’indice est composé des 100 plus grandes capitalisations</a:t>
            </a:r>
          </a:p>
          <a:p>
            <a:r>
              <a:rPr lang="fr-FR" sz="2000" dirty="0"/>
              <a:t>CAC Small 90 </a:t>
            </a:r>
          </a:p>
          <a:p>
            <a:r>
              <a:rPr lang="fr-FR" sz="2000" dirty="0"/>
              <a:t>CAC Mid&amp;Small190 </a:t>
            </a:r>
          </a:p>
          <a:p>
            <a:r>
              <a:rPr lang="fr-FR" sz="2000" dirty="0"/>
              <a:t>IT.CAC </a:t>
            </a:r>
          </a:p>
          <a:p>
            <a:r>
              <a:rPr lang="fr-FR" sz="2000" dirty="0"/>
              <a:t>IT.CAC20</a:t>
            </a: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63CD52D2-65BE-4C09-A9E7-6023111BE7F9}" type="slidenum">
              <a:rPr lang="fr-FR" smtClean="0"/>
              <a:pPr>
                <a:defRPr/>
              </a:pPr>
              <a:t>13</a:t>
            </a:fld>
            <a:endParaRPr lang="fr-FR"/>
          </a:p>
        </p:txBody>
      </p:sp>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497388" cy="365125"/>
          </a:xfrm>
        </p:spPr>
        <p:txBody>
          <a:bodyPr/>
          <a:lstStyle/>
          <a:p>
            <a:pPr>
              <a:defRPr/>
            </a:pPr>
            <a:r>
              <a:rPr lang="fr-FR"/>
              <a:t>Cours de "Gestion de portefeuille" - Reproduction interdite</a:t>
            </a:r>
          </a:p>
        </p:txBody>
      </p:sp>
      <p:sp>
        <p:nvSpPr>
          <p:cNvPr id="3" name="Slide Number Placeholder 2"/>
          <p:cNvSpPr>
            <a:spLocks noGrp="1"/>
          </p:cNvSpPr>
          <p:nvPr>
            <p:ph type="sldNum" sz="quarter" idx="12"/>
          </p:nvPr>
        </p:nvSpPr>
        <p:spPr/>
        <p:txBody>
          <a:bodyPr/>
          <a:lstStyle/>
          <a:p>
            <a:pPr>
              <a:defRPr/>
            </a:pPr>
            <a:fld id="{3F1AD15B-44E3-42B7-A675-DF961F05CF6F}" type="slidenum">
              <a:rPr lang="fr-FR" smtClean="0"/>
              <a:pPr>
                <a:defRPr/>
              </a:pPr>
              <a:t>130</a:t>
            </a:fld>
            <a:endParaRPr lang="fr-FR"/>
          </a:p>
        </p:txBody>
      </p:sp>
      <p:sp>
        <p:nvSpPr>
          <p:cNvPr id="111620" name="TextBox 4"/>
          <p:cNvSpPr txBox="1">
            <a:spLocks noChangeArrowheads="1"/>
          </p:cNvSpPr>
          <p:nvPr/>
        </p:nvSpPr>
        <p:spPr bwMode="auto">
          <a:xfrm>
            <a:off x="276287" y="3284984"/>
            <a:ext cx="8591425"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dirty="0">
                <a:solidFill>
                  <a:srgbClr val="0070C0"/>
                </a:solidFill>
              </a:rPr>
              <a:t>Structurellement, la balance courante de l’UEM est repassée positive. Mais </a:t>
            </a:r>
            <a:r>
              <a:rPr lang="fr-FR" sz="1600" u="sng" dirty="0">
                <a:solidFill>
                  <a:srgbClr val="0070C0"/>
                </a:solidFill>
              </a:rPr>
              <a:t>jusqu’en 2013</a:t>
            </a:r>
            <a:r>
              <a:rPr lang="fr-FR" sz="1600" dirty="0">
                <a:solidFill>
                  <a:srgbClr val="0070C0"/>
                </a:solidFill>
              </a:rPr>
              <a:t>, il existait de profondes disparités entre les pays membres du Nord et ceux du Sud. </a:t>
            </a:r>
            <a:r>
              <a:rPr lang="fr-FR" sz="1600" dirty="0"/>
              <a:t>Les excédents du Nord, essentiellement ceux de l’Allemagne, compensaient les déficits du Sud. Le risque d’un basculement vers un scénario US n’étaient pas exclu. </a:t>
            </a:r>
          </a:p>
          <a:p>
            <a:pPr algn="just" eaLnBrk="1" hangingPunct="1"/>
            <a:r>
              <a:rPr lang="fr-FR" sz="1600" dirty="0"/>
              <a:t>Cependant, les USA ont toujours financé leurs excès de train de vie grâce à la planche au billet vert. Cette arme monétaire n’a pu être employée de manière récurrente que parce-que le $ est « LA » devise internationale. De ce fait, les excédents de $, et les risques inflationnistes, sont absorbés par le monde entier et non uniquement par les USA.</a:t>
            </a:r>
          </a:p>
          <a:p>
            <a:pPr eaLnBrk="1" hangingPunct="1"/>
            <a:r>
              <a:rPr lang="fr-FR" sz="1600" dirty="0"/>
              <a:t>La zone euro, ne semble pas pouvoir se prévaloir d’un tel  privilège et la BCE s’est interdit tout QE jusqu’en 2015.</a:t>
            </a:r>
          </a:p>
          <a:p>
            <a:pPr algn="just" eaLnBrk="1" hangingPunct="1"/>
            <a:r>
              <a:rPr lang="fr-FR" sz="1600" dirty="0"/>
              <a:t>L’ajustement devait donc se faire par un rééquilibrage des balances courantes rendu possible par « l’austérité » des pays du sud (réduction des budgets publiques =&gt; baisse de la dépense intérieur =&gt; baisse des importations).</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4" name="Rectangle 3"/>
          <p:cNvSpPr/>
          <p:nvPr/>
        </p:nvSpPr>
        <p:spPr>
          <a:xfrm>
            <a:off x="179512" y="370731"/>
            <a:ext cx="7488832" cy="461665"/>
          </a:xfrm>
          <a:prstGeom prst="rect">
            <a:avLst/>
          </a:prstGeom>
        </p:spPr>
        <p:txBody>
          <a:bodyPr wrap="square">
            <a:spAutoFit/>
          </a:bodyPr>
          <a:lstStyle/>
          <a:p>
            <a:pPr eaLnBrk="1" hangingPunct="1"/>
            <a:r>
              <a:rPr lang="fr-FR" dirty="0">
                <a:solidFill>
                  <a:srgbClr val="0070C0"/>
                </a:solidFill>
              </a:rPr>
              <a:t>2013 marque un point de retournement :</a:t>
            </a:r>
          </a:p>
        </p:txBody>
      </p:sp>
      <p:pic>
        <p:nvPicPr>
          <p:cNvPr id="5" name="Image 4">
            <a:extLst>
              <a:ext uri="{FF2B5EF4-FFF2-40B4-BE49-F238E27FC236}">
                <a16:creationId xmlns:a16="http://schemas.microsoft.com/office/drawing/2014/main" id="{34CC7647-22A8-4E84-B4A8-F76CA648FBB2}"/>
              </a:ext>
            </a:extLst>
          </p:cNvPr>
          <p:cNvPicPr>
            <a:picLocks noChangeAspect="1"/>
          </p:cNvPicPr>
          <p:nvPr/>
        </p:nvPicPr>
        <p:blipFill>
          <a:blip r:embed="rId2"/>
          <a:stretch>
            <a:fillRect/>
          </a:stretch>
        </p:blipFill>
        <p:spPr>
          <a:xfrm>
            <a:off x="208799" y="880597"/>
            <a:ext cx="3067057" cy="2428875"/>
          </a:xfrm>
          <a:prstGeom prst="rect">
            <a:avLst/>
          </a:prstGeom>
        </p:spPr>
      </p:pic>
      <p:pic>
        <p:nvPicPr>
          <p:cNvPr id="6" name="Image 5">
            <a:extLst>
              <a:ext uri="{FF2B5EF4-FFF2-40B4-BE49-F238E27FC236}">
                <a16:creationId xmlns:a16="http://schemas.microsoft.com/office/drawing/2014/main" id="{FE026195-255B-44A6-B5B5-F8CC1D73B1DF}"/>
              </a:ext>
            </a:extLst>
          </p:cNvPr>
          <p:cNvPicPr>
            <a:picLocks noChangeAspect="1"/>
          </p:cNvPicPr>
          <p:nvPr/>
        </p:nvPicPr>
        <p:blipFill>
          <a:blip r:embed="rId3"/>
          <a:stretch>
            <a:fillRect/>
          </a:stretch>
        </p:blipFill>
        <p:spPr>
          <a:xfrm>
            <a:off x="3347864" y="849093"/>
            <a:ext cx="5519848" cy="242887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98750" y="6426200"/>
            <a:ext cx="4065588"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B8D96640-30B7-4E7E-B526-4D7D252480C9}" type="slidenum">
              <a:rPr lang="fr-FR" smtClean="0"/>
              <a:pPr>
                <a:defRPr/>
              </a:pPr>
              <a:t>131</a:t>
            </a:fld>
            <a:endParaRPr lang="fr-FR" dirty="0"/>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113670" name="ZoneTexte 5"/>
          <p:cNvSpPr txBox="1">
            <a:spLocks noChangeArrowheads="1"/>
          </p:cNvSpPr>
          <p:nvPr/>
        </p:nvSpPr>
        <p:spPr bwMode="auto">
          <a:xfrm>
            <a:off x="538163" y="215900"/>
            <a:ext cx="8066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2000" u="sng" dirty="0">
                <a:solidFill>
                  <a:srgbClr val="0070C0"/>
                </a:solidFill>
              </a:rPr>
              <a:t>Les déséquilibres structurels de l’UEM en 2013</a:t>
            </a:r>
          </a:p>
        </p:txBody>
      </p:sp>
      <p:sp>
        <p:nvSpPr>
          <p:cNvPr id="113671" name="ZoneTexte 3"/>
          <p:cNvSpPr txBox="1">
            <a:spLocks noChangeArrowheads="1"/>
          </p:cNvSpPr>
          <p:nvPr/>
        </p:nvSpPr>
        <p:spPr bwMode="auto">
          <a:xfrm>
            <a:off x="296069" y="980728"/>
            <a:ext cx="887095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5738" indent="-185738" eaLnBrk="0" hangingPunct="0">
              <a:defRPr sz="2400">
                <a:solidFill>
                  <a:schemeClr val="tx1"/>
                </a:solidFill>
                <a:latin typeface="Tahoma" pitchFamily="34" charset="0"/>
                <a:cs typeface="Arial" charset="0"/>
              </a:defRPr>
            </a:lvl1pPr>
            <a:lvl2pPr marL="265113" indent="-15240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buClr>
                <a:schemeClr val="accent1"/>
              </a:buClr>
              <a:buFont typeface="Arial" charset="0"/>
              <a:buChar char="•"/>
            </a:pPr>
            <a:r>
              <a:rPr lang="fr-FR" sz="1400" dirty="0"/>
              <a:t>Les graphiques précédents montrent les divergences des soldes courants allemands avec ceux des autres pays jusqu’en 2013. Elles s’expliquaient par une meilleure compétitivité allemande envers ses partenaires de l’UEM et un excès de train de vie de ces derniers. Les excédents commerciaux de l’Allemagne, qui se faisaient au détriments des déficits des pays du Sud, lui permettent d’investir à l’étranger, alors que les déficits commerciaux des autres pays devaient être financés par des IDE et des emprunts auprès du reste du monde. Pour autant l’UEM n’avait pas d’excédents commerciaux vis-à-vis du reste du monde.</a:t>
            </a:r>
          </a:p>
          <a:p>
            <a:pPr eaLnBrk="1" hangingPunct="1">
              <a:buClr>
                <a:schemeClr val="accent1"/>
              </a:buClr>
              <a:buFont typeface="Arial" charset="0"/>
              <a:buChar char="•"/>
            </a:pPr>
            <a:r>
              <a:rPr lang="fr-FR" sz="1400" dirty="0"/>
              <a:t>2 périodes :</a:t>
            </a:r>
          </a:p>
          <a:p>
            <a:pPr lvl="1" eaLnBrk="1" hangingPunct="1">
              <a:buClr>
                <a:schemeClr val="accent1"/>
              </a:buClr>
              <a:buFont typeface="Arial" charset="0"/>
              <a:buChar char="•"/>
            </a:pPr>
            <a:r>
              <a:rPr lang="fr-FR" sz="1400" b="1" dirty="0"/>
              <a:t>1999  à 2008 </a:t>
            </a:r>
            <a:r>
              <a:rPr lang="fr-FR" sz="1400" dirty="0"/>
              <a:t>: aggravation des déséquilibres commerciaux financés par un endettement extérieur du secteur privé via les banques. Les déficits publics restent contenus par le pacte de stabilité.</a:t>
            </a:r>
          </a:p>
          <a:p>
            <a:pPr lvl="1" algn="just" eaLnBrk="1" hangingPunct="1">
              <a:buClr>
                <a:schemeClr val="accent1"/>
              </a:buClr>
              <a:buFont typeface="Arial" charset="0"/>
              <a:buChar char="•"/>
            </a:pPr>
            <a:r>
              <a:rPr lang="fr-FR" sz="1400" b="1" dirty="0"/>
              <a:t>2008 à 2012 </a:t>
            </a:r>
            <a:r>
              <a:rPr lang="fr-FR" sz="1400" dirty="0"/>
              <a:t>: la crise des surprimes a fragilisé les banques qui freinent leurs distributions de crédits. Les états doivent s’endetter pour soutenir les banques et la croissance. </a:t>
            </a:r>
            <a:r>
              <a:rPr lang="fr-FR" sz="1400" u="sng" dirty="0"/>
              <a:t>Les états prennent en quelle que sorte le relais du financement des déséquilibres commerciaux et se surendettement avant un retour forcé à l’austérité</a:t>
            </a:r>
            <a:r>
              <a:rPr lang="fr-FR" sz="1400" dirty="0"/>
              <a:t>. </a:t>
            </a:r>
            <a:r>
              <a:rPr lang="fr-FR" sz="1400" u="sng" dirty="0"/>
              <a:t>Le ralentissement de la croissance et de la demande intérieure amorce une réduction des déficits courants</a:t>
            </a:r>
            <a:r>
              <a:rPr lang="fr-FR" sz="1400" dirty="0"/>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352925"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C0CB620-22BD-45C1-8A8E-803BE036F026}" type="slidenum">
              <a:rPr lang="fr-FR" smtClean="0"/>
              <a:pPr>
                <a:defRPr/>
              </a:pPr>
              <a:t>132</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112645" name="ZoneTexte 5"/>
          <p:cNvSpPr txBox="1">
            <a:spLocks noChangeArrowheads="1"/>
          </p:cNvSpPr>
          <p:nvPr/>
        </p:nvSpPr>
        <p:spPr bwMode="auto">
          <a:xfrm>
            <a:off x="251520" y="1184136"/>
            <a:ext cx="8568952"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buClr>
                <a:schemeClr val="accent1"/>
              </a:buClr>
              <a:buFont typeface="Arial" charset="0"/>
              <a:buChar char="•"/>
            </a:pPr>
            <a:r>
              <a:rPr lang="fr-FR" sz="1800" dirty="0"/>
              <a:t>Les 2 opérations LTRO (Long </a:t>
            </a:r>
            <a:r>
              <a:rPr lang="fr-FR" sz="1800" dirty="0" err="1"/>
              <a:t>Term</a:t>
            </a:r>
            <a:r>
              <a:rPr lang="fr-FR" sz="1800" dirty="0"/>
              <a:t> </a:t>
            </a:r>
            <a:r>
              <a:rPr lang="fr-FR" sz="1800" dirty="0" err="1"/>
              <a:t>Refinancing</a:t>
            </a:r>
            <a:r>
              <a:rPr lang="fr-FR" sz="1800" dirty="0"/>
              <a:t> </a:t>
            </a:r>
            <a:r>
              <a:rPr lang="fr-FR" sz="1800" dirty="0" err="1"/>
              <a:t>Operation</a:t>
            </a:r>
            <a:r>
              <a:rPr lang="fr-FR" sz="1800" dirty="0"/>
              <a:t>) de 1000 Mds €, inédites et historiques de la BCE (les 20/12/2011 et 29/02/2012) ont mises à jour les profondes divergences de compétitivités entre les pays de l’UEM</a:t>
            </a:r>
          </a:p>
          <a:p>
            <a:pPr eaLnBrk="1" hangingPunct="1">
              <a:buClr>
                <a:schemeClr val="accent1"/>
              </a:buClr>
              <a:buFont typeface="Arial" charset="0"/>
              <a:buChar char="•"/>
            </a:pPr>
            <a:r>
              <a:rPr lang="fr-FR" sz="1800" dirty="0"/>
              <a:t>Leurs corolaires sont des balances courantes et des endettements publics très contrastés</a:t>
            </a:r>
          </a:p>
          <a:p>
            <a:pPr algn="just" eaLnBrk="1" hangingPunct="1">
              <a:buClr>
                <a:schemeClr val="accent1"/>
              </a:buClr>
              <a:buFont typeface="Arial" charset="0"/>
              <a:buChar char="•"/>
            </a:pPr>
            <a:r>
              <a:rPr lang="fr-FR" sz="1800" dirty="0"/>
              <a:t>Depuis la mise en place de la monnaie unique, les divergences et les déséquilibres des soldes courants se sont accentués. Elles traduisent l’impossibilité de rééquilibrer les écarts croissants de compétitivité par une libre fluctuation des taux de change. Avec une monnaie unique, les 2 variables d’ajustement de la balance courante deviennent le niveau d’endettement (moins on s’endette et moins on vit au dessus de ses moyens et moins les importations sont importantes…) et le coût de production. Or, le coût du travail et sa mobilité sont trop rigides et particulièrement en France.  Cette rigidité structurelle est un frein à l’ajustement des balances commerciales et aux finances publiques. </a:t>
            </a:r>
          </a:p>
          <a:p>
            <a:pPr eaLnBrk="1" hangingPunct="1">
              <a:buClr>
                <a:schemeClr val="accent1"/>
              </a:buClr>
              <a:buFont typeface="Arial" charset="0"/>
              <a:buChar char="•"/>
            </a:pPr>
            <a:r>
              <a:rPr lang="fr-FR" sz="1800" dirty="0"/>
              <a:t>A l’opposé, l’Irlande, qui a du faire appel aux aides de l’UEM et du FMI pour ne pas faire faillite, a su adapté son coût du travail. Sa balance commerciale est passée excédentaire et ses déficits publiques se sont réduits au-delà du plan de marche imposé par la </a:t>
            </a:r>
            <a:r>
              <a:rPr lang="fr-FR" sz="1800" dirty="0" err="1"/>
              <a:t>Troika</a:t>
            </a:r>
            <a:r>
              <a:rPr lang="fr-FR" sz="1800" dirty="0"/>
              <a:t> (BCE, FMI, UEM).</a:t>
            </a:r>
            <a:endParaRPr lang="fr-FR" dirty="0"/>
          </a:p>
        </p:txBody>
      </p:sp>
      <p:sp>
        <p:nvSpPr>
          <p:cNvPr id="112646" name="ZoneTexte 6"/>
          <p:cNvSpPr txBox="1">
            <a:spLocks noChangeArrowheads="1"/>
          </p:cNvSpPr>
          <p:nvPr/>
        </p:nvSpPr>
        <p:spPr bwMode="auto">
          <a:xfrm>
            <a:off x="400050" y="476250"/>
            <a:ext cx="82756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2000" u="sng" dirty="0">
                <a:solidFill>
                  <a:srgbClr val="0070C0"/>
                </a:solidFill>
              </a:rPr>
              <a:t>Les déséquilibres structurels de l’UEM et le manque de confiance entre les banques ont été </a:t>
            </a:r>
            <a:r>
              <a:rPr lang="fr-FR" sz="2000" u="sng" dirty="0">
                <a:solidFill>
                  <a:schemeClr val="accent6">
                    <a:lumMod val="75000"/>
                  </a:schemeClr>
                </a:solidFill>
              </a:rPr>
              <a:t>révélés au grand jour </a:t>
            </a:r>
            <a:r>
              <a:rPr lang="fr-FR" sz="2000" u="sng" dirty="0">
                <a:solidFill>
                  <a:srgbClr val="0070C0"/>
                </a:solidFill>
              </a:rPr>
              <a:t>avec les 2 LTRO de la BCE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3992563" cy="26828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C6C72B53-B0C7-4058-BAAB-B2DB1E9BF113}" type="slidenum">
              <a:rPr lang="fr-FR" smtClean="0"/>
              <a:pPr>
                <a:defRPr/>
              </a:pPr>
              <a:t>133</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115717" name="ZoneTexte 5"/>
          <p:cNvSpPr txBox="1">
            <a:spLocks noChangeArrowheads="1"/>
          </p:cNvSpPr>
          <p:nvPr/>
        </p:nvSpPr>
        <p:spPr bwMode="auto">
          <a:xfrm>
            <a:off x="179388" y="311150"/>
            <a:ext cx="8066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2000" u="sng">
                <a:solidFill>
                  <a:srgbClr val="0070C0"/>
                </a:solidFill>
              </a:rPr>
              <a:t>Les déséquilibres structurels de l’UEM</a:t>
            </a:r>
          </a:p>
        </p:txBody>
      </p:sp>
      <p:sp>
        <p:nvSpPr>
          <p:cNvPr id="115718" name="ZoneTexte 5"/>
          <p:cNvSpPr txBox="1">
            <a:spLocks noChangeArrowheads="1"/>
          </p:cNvSpPr>
          <p:nvPr/>
        </p:nvSpPr>
        <p:spPr bwMode="auto">
          <a:xfrm>
            <a:off x="179388" y="731838"/>
            <a:ext cx="878522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buClr>
                <a:schemeClr val="accent1"/>
              </a:buClr>
              <a:buFont typeface="Arial" charset="0"/>
              <a:buChar char="•"/>
            </a:pPr>
            <a:r>
              <a:rPr lang="fr-FR" sz="1800" dirty="0"/>
              <a:t>Au cours de ces 2 périodes, l’Allemagne a donc accumulé des créances envers ses partenaires commerciaux de l’UEM. Ces créances se sont donc accumulées à l’actif des banques Allemandes alors que les dettes des autres pays ses sont accumulées au passif de leurs banques. Durant la 1</a:t>
            </a:r>
            <a:r>
              <a:rPr lang="fr-FR" sz="1800" baseline="30000" dirty="0"/>
              <a:t>ère</a:t>
            </a:r>
            <a:r>
              <a:rPr lang="fr-FR" sz="1800" dirty="0"/>
              <a:t> période, il s’agissait d’avantage d’une accumulation de dettes du secteur privé que de dette du secteur public. Au cours de la seconde période (depuis 2008) se fut l’inverse.</a:t>
            </a:r>
          </a:p>
          <a:p>
            <a:pPr eaLnBrk="1" hangingPunct="1">
              <a:buClr>
                <a:schemeClr val="accent1"/>
              </a:buClr>
              <a:buFont typeface="Arial" charset="0"/>
              <a:buChar char="•"/>
            </a:pPr>
            <a:r>
              <a:rPr lang="fr-FR" sz="1800" dirty="0"/>
              <a:t>Une partie de ces dettes étaient exigibles à moins d’un an et certaines banques (espagnoles et italiennes essentiellement) n’auraient peut être pas pu honorer leurs remboursements notamment parce-que certaines de leurs propres créances à moins d’un an étaient elles-mêmes douteuses (crise immobilière espagnole = 900 Mds de créances bancaires douteuses, surendettement des états PIIGS et risque de faillite imminente de la Grèce) =&gt; risque de faillite systémique par effet de domino.</a:t>
            </a:r>
          </a:p>
          <a:p>
            <a:pPr eaLnBrk="1" hangingPunct="1">
              <a:buClr>
                <a:schemeClr val="accent1"/>
              </a:buClr>
              <a:buFont typeface="Arial" charset="0"/>
              <a:buChar char="•"/>
            </a:pPr>
            <a:r>
              <a:rPr lang="fr-FR" sz="1800" dirty="0"/>
              <a:t>De plus, la défiance des banques à l’égard de celles qui détiennent des dettes souveraines des PIIGS (paroxysme en juin 2011) a grippé partiellement le fonctionnement interbancaire empêchant alors les banques de régler leurs soldes. Les banques refusaient de s’échanger entre elles des titres de dettes publiques dont tout le monde se méfie. Le coup de grâce a été donné lorsque les banques créancières de l’Etat Grec ont du participer au défaut de la Grèce (100 Mds €). La BCE étaient devenue la seule contrepartie pour l’ajustement des soldes interbancaires.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4065588" cy="26828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30EF0C43-8DC7-4668-87AE-5E83B2CA18E2}" type="slidenum">
              <a:rPr lang="fr-FR" smtClean="0"/>
              <a:pPr>
                <a:defRPr/>
              </a:pPr>
              <a:t>134</a:t>
            </a:fld>
            <a:endParaRPr lang="fr-FR"/>
          </a:p>
        </p:txBody>
      </p:sp>
      <p:sp>
        <p:nvSpPr>
          <p:cNvPr id="4" name="Rectangle 3"/>
          <p:cNvSpPr/>
          <p:nvPr/>
        </p:nvSpPr>
        <p:spPr>
          <a:xfrm>
            <a:off x="179388" y="693738"/>
            <a:ext cx="8713787" cy="5909310"/>
          </a:xfrm>
          <a:prstGeom prst="rect">
            <a:avLst/>
          </a:prstGeom>
        </p:spPr>
        <p:txBody>
          <a:bodyPr>
            <a:spAutoFit/>
          </a:bodyPr>
          <a:lstStyle/>
          <a:p>
            <a:pPr marL="342900" indent="-342900">
              <a:buClr>
                <a:schemeClr val="accent1"/>
              </a:buClr>
              <a:buFont typeface="Arial" pitchFamily="34" charset="0"/>
              <a:buChar char="•"/>
              <a:defRPr/>
            </a:pPr>
            <a:r>
              <a:rPr lang="fr-FR" sz="1800" dirty="0">
                <a:latin typeface="+mj-lt"/>
              </a:rPr>
              <a:t>Les 2 LTRO de 1000 Mds € ont consisté à prêter sur 3 ans, à 1%/an, sans limite à toutes les banques de l’UEM le demandant.</a:t>
            </a:r>
          </a:p>
          <a:p>
            <a:pPr marL="342900" indent="-342900">
              <a:buClr>
                <a:schemeClr val="accent1"/>
              </a:buClr>
              <a:buFont typeface="Arial" pitchFamily="34" charset="0"/>
              <a:buChar char="•"/>
              <a:defRPr/>
            </a:pPr>
            <a:r>
              <a:rPr lang="fr-FR" sz="1800" dirty="0">
                <a:latin typeface="+mj-lt"/>
              </a:rPr>
              <a:t>Ils ont rempli 2 objectifs : </a:t>
            </a:r>
          </a:p>
          <a:p>
            <a:pPr marL="547688" lvl="1" indent="-342900">
              <a:buClr>
                <a:schemeClr val="accent1"/>
              </a:buClr>
              <a:buFont typeface="Arial" pitchFamily="34" charset="0"/>
              <a:buChar char="•"/>
              <a:defRPr/>
            </a:pPr>
            <a:r>
              <a:rPr lang="fr-FR" sz="1800" dirty="0">
                <a:latin typeface="+mj-lt"/>
              </a:rPr>
              <a:t>convertir des dettes à court terme des pays Club Med (PIGS + France) envers des banques du Nord (All et pays Bas) en dettes à 3 ans auprès de la BCE, à un taux particulièrement favorable. Les banques de l’</a:t>
            </a:r>
            <a:r>
              <a:rPr lang="fr-FR" sz="1800" dirty="0" err="1">
                <a:latin typeface="+mj-lt"/>
              </a:rPr>
              <a:t>eurosystème</a:t>
            </a:r>
            <a:r>
              <a:rPr lang="fr-FR" sz="1800" dirty="0">
                <a:latin typeface="+mj-lt"/>
              </a:rPr>
              <a:t> et leurs créanciers ont ainsi obtenu un répit de 3 ans. Les 1000 Mds € ont été souscrits à 75% par des banques espagnoles, françaises et italiennes. Ces 1000 Mds ont servis essentiellement à rembourser leurs dettes à moins d’un an auprès des banques du Nord. Ces dernières se sont empressées de redéposer 500 Mds de ces fonds à la BCE, seule endroit sur ! Au final, la création monétaire ex nihilo a donc été de 500 Mds.</a:t>
            </a:r>
          </a:p>
          <a:p>
            <a:pPr marL="547688" lvl="1" indent="-342900">
              <a:buClr>
                <a:schemeClr val="accent1"/>
              </a:buClr>
              <a:buFont typeface="Arial" pitchFamily="34" charset="0"/>
              <a:buChar char="•"/>
              <a:defRPr/>
            </a:pPr>
            <a:r>
              <a:rPr lang="fr-FR" sz="1800" dirty="0">
                <a:latin typeface="+mj-lt"/>
              </a:rPr>
              <a:t>Injecter des liquidités auprès des banques pour compenser leur impossibilité de négocier certaines de leurs créances bancaires jugées douteuses par le marché interbancaire.</a:t>
            </a:r>
          </a:p>
          <a:p>
            <a:pPr marL="342900" indent="-342900">
              <a:buClr>
                <a:schemeClr val="accent1"/>
              </a:buClr>
              <a:buFont typeface="Arial" pitchFamily="34" charset="0"/>
              <a:buChar char="•"/>
              <a:defRPr/>
            </a:pPr>
            <a:r>
              <a:rPr lang="fr-FR" sz="1800" dirty="0">
                <a:latin typeface="+mj-lt"/>
              </a:rPr>
              <a:t>Ils ont échoué partiellement en ce qui concerne le réemploi de ces liquidités, par les banques, pour financer :</a:t>
            </a:r>
          </a:p>
          <a:p>
            <a:pPr marL="547688" lvl="1" indent="-342900">
              <a:buClr>
                <a:schemeClr val="accent1"/>
              </a:buClr>
              <a:buFont typeface="Arial" pitchFamily="34" charset="0"/>
              <a:buChar char="•"/>
              <a:defRPr/>
            </a:pPr>
            <a:r>
              <a:rPr lang="fr-FR" sz="1800" dirty="0">
                <a:latin typeface="+mj-lt"/>
              </a:rPr>
              <a:t>l’économie réelle</a:t>
            </a:r>
          </a:p>
          <a:p>
            <a:pPr marL="547688" lvl="1" indent="-349250">
              <a:buClr>
                <a:schemeClr val="accent1"/>
              </a:buClr>
              <a:buFont typeface="Arial" pitchFamily="34" charset="0"/>
              <a:buChar char="•"/>
              <a:defRPr/>
            </a:pPr>
            <a:r>
              <a:rPr lang="fr-FR" sz="1800" dirty="0">
                <a:latin typeface="+mj-lt"/>
              </a:rPr>
              <a:t>le financement par les banques de leurs Etats</a:t>
            </a:r>
          </a:p>
          <a:p>
            <a:pPr marL="357188">
              <a:buClr>
                <a:schemeClr val="accent1"/>
              </a:buClr>
              <a:defRPr/>
            </a:pPr>
            <a:r>
              <a:rPr lang="fr-FR" sz="1800" dirty="0">
                <a:latin typeface="+mj-lt"/>
              </a:rPr>
              <a:t>En effet, suite au remboursement de leurs créances envers les pays du Sud, les banques du Nord en ont redéposé la moitié à la BCE et l’autre moitié est essentiellement restée concentrée entre leurs mains.</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116742" name="ZoneTexte 5"/>
          <p:cNvSpPr txBox="1">
            <a:spLocks noChangeArrowheads="1"/>
          </p:cNvSpPr>
          <p:nvPr/>
        </p:nvSpPr>
        <p:spPr bwMode="auto">
          <a:xfrm>
            <a:off x="179388" y="311150"/>
            <a:ext cx="8066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2000" u="sng">
                <a:solidFill>
                  <a:srgbClr val="0070C0"/>
                </a:solidFill>
              </a:rPr>
              <a:t>Les déséquilibres structurels de l’UEM</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4625"/>
            <a:ext cx="4137025" cy="196850"/>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3E7D591F-4048-4F6B-B6DD-73B62D71FF16}" type="slidenum">
              <a:rPr lang="fr-FR" smtClean="0"/>
              <a:pPr>
                <a:defRPr/>
              </a:pPr>
              <a:t>135</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1177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58775"/>
            <a:ext cx="601027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66" name="Rectangle 4"/>
          <p:cNvSpPr>
            <a:spLocks noChangeArrowheads="1"/>
          </p:cNvSpPr>
          <p:nvPr/>
        </p:nvSpPr>
        <p:spPr bwMode="auto">
          <a:xfrm>
            <a:off x="319088" y="4416425"/>
            <a:ext cx="84963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Clr>
                <a:schemeClr val="accent1"/>
              </a:buClr>
              <a:buFont typeface="Arial" charset="0"/>
              <a:buChar char="•"/>
            </a:pPr>
            <a:r>
              <a:rPr lang="fr-FR" sz="1800"/>
              <a:t>Les soldes TARGET2 confirment bien la circulation de masses phénoménales de liquidités entre  les banques commerciales de différents pays.</a:t>
            </a:r>
          </a:p>
          <a:p>
            <a:pPr marL="285750" indent="-285750">
              <a:buClr>
                <a:schemeClr val="accent1"/>
              </a:buClr>
              <a:buFont typeface="Arial" charset="0"/>
              <a:buChar char="•"/>
            </a:pPr>
            <a:r>
              <a:rPr lang="fr-FR" sz="1800"/>
              <a:t>l’Espagne et l’Italie ont emprunté 500 Md€ à leur banque centrale</a:t>
            </a:r>
          </a:p>
          <a:p>
            <a:pPr marL="285750" indent="-285750">
              <a:buClr>
                <a:schemeClr val="accent1"/>
              </a:buClr>
              <a:buFont typeface="Arial" charset="0"/>
              <a:buChar char="•"/>
            </a:pPr>
            <a:r>
              <a:rPr lang="fr-FR" sz="1800"/>
              <a:t>puis les ont transférés dans la zone euro</a:t>
            </a:r>
          </a:p>
          <a:p>
            <a:pPr marL="285750" indent="-285750">
              <a:buClr>
                <a:schemeClr val="accent1"/>
              </a:buClr>
              <a:buFont typeface="Arial" charset="0"/>
              <a:buChar char="•"/>
            </a:pPr>
            <a:r>
              <a:rPr lang="fr-FR" sz="1800"/>
              <a:t>410 Md€ sont arrivés en Allemagne et aux Pays-Bas, qui les ont déposés à leur Banque centrale (les dépôts passent à 440 Md€)</a:t>
            </a:r>
          </a:p>
          <a:p>
            <a:pPr marL="285750" indent="-285750">
              <a:buClr>
                <a:schemeClr val="accent1"/>
              </a:buClr>
              <a:buFont typeface="Arial" charset="0"/>
              <a:buChar char="•"/>
            </a:pPr>
            <a:r>
              <a:rPr lang="fr-FR" sz="1800"/>
              <a:t>Pour la France, seuls une fraction nette des 154 Md€ empruntés ont quitté le pays.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5344"/>
            <a:ext cx="4209256"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136</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5" name="ZoneTexte 5"/>
          <p:cNvSpPr txBox="1">
            <a:spLocks noChangeArrowheads="1"/>
          </p:cNvSpPr>
          <p:nvPr/>
        </p:nvSpPr>
        <p:spPr bwMode="auto">
          <a:xfrm>
            <a:off x="251520" y="350838"/>
            <a:ext cx="8066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2000" u="sng" dirty="0">
                <a:solidFill>
                  <a:srgbClr val="0070C0"/>
                </a:solidFill>
              </a:rPr>
              <a:t>Les déséquilibres structurels de l’UEM se sont réduits avec l’austérité</a:t>
            </a:r>
          </a:p>
        </p:txBody>
      </p:sp>
      <p:sp>
        <p:nvSpPr>
          <p:cNvPr id="6" name="ZoneTexte 5"/>
          <p:cNvSpPr txBox="1"/>
          <p:nvPr/>
        </p:nvSpPr>
        <p:spPr>
          <a:xfrm>
            <a:off x="179512" y="736098"/>
            <a:ext cx="8712968" cy="5262979"/>
          </a:xfrm>
          <a:prstGeom prst="rect">
            <a:avLst/>
          </a:prstGeom>
          <a:noFill/>
        </p:spPr>
        <p:txBody>
          <a:bodyPr wrap="square" rtlCol="0">
            <a:spAutoFit/>
          </a:bodyPr>
          <a:lstStyle/>
          <a:p>
            <a:pPr marL="285750" indent="-285750" algn="just">
              <a:buFont typeface="Wingdings" panose="05000000000000000000" pitchFamily="2" charset="2"/>
              <a:buChar char="Ø"/>
            </a:pPr>
            <a:r>
              <a:rPr lang="fr-FR" sz="1600" dirty="0">
                <a:latin typeface="+mj-lt"/>
              </a:rPr>
              <a:t>La relation entre la balance courante et la demande intérieure est forte. Jusqu’en 2007, les pays du sud qui augmentent leurs demande intérieure voient leurs soldes courants se dégrader. Autrement dit, ces pays ont vécu au dessus de leur moyen avec l’endettement, essentiellement privé via les banques. En 2008, les banques en crises ont réduit leurs prêts et les états ont alors pris le relais temporairement jusqu’à ce que leur propre surendettement ne les pousse à l’austérité budgétaire.</a:t>
            </a:r>
          </a:p>
          <a:p>
            <a:pPr marL="285750" indent="-285750">
              <a:buFont typeface="Wingdings" panose="05000000000000000000" pitchFamily="2" charset="2"/>
              <a:buChar char="Ø"/>
            </a:pPr>
            <a:r>
              <a:rPr lang="fr-FR" sz="1600" dirty="0">
                <a:latin typeface="+mj-lt"/>
              </a:rPr>
              <a:t>Force est de constater que la réduction de l’endettement privé puis publique ont réduit la demande intérieure.</a:t>
            </a:r>
          </a:p>
          <a:p>
            <a:pPr marL="285750" indent="-285750">
              <a:buFont typeface="Wingdings" panose="05000000000000000000" pitchFamily="2" charset="2"/>
              <a:buChar char="Ø"/>
            </a:pPr>
            <a:r>
              <a:rPr lang="fr-FR" sz="1600" u="sng" dirty="0">
                <a:latin typeface="+mj-lt"/>
              </a:rPr>
              <a:t>Situation en 2013</a:t>
            </a:r>
          </a:p>
          <a:p>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a:p>
            <a:pPr marL="285750" indent="-285750">
              <a:buFont typeface="Wingdings" panose="05000000000000000000" pitchFamily="2" charset="2"/>
              <a:buChar char="Ø"/>
            </a:pPr>
            <a:endParaRPr lang="fr-FR" sz="1600" dirty="0">
              <a:latin typeface="+mj-lt"/>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97" y="2780928"/>
            <a:ext cx="38385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575" y="2914278"/>
            <a:ext cx="38766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2357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353272"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137</a:t>
            </a:fld>
            <a:endParaRPr lang="fr-F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6" name="ZoneTexte 5"/>
          <p:cNvSpPr txBox="1">
            <a:spLocks noChangeArrowheads="1"/>
          </p:cNvSpPr>
          <p:nvPr/>
        </p:nvSpPr>
        <p:spPr bwMode="auto">
          <a:xfrm>
            <a:off x="251520" y="350838"/>
            <a:ext cx="80660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u="sng" dirty="0">
                <a:solidFill>
                  <a:srgbClr val="0070C0"/>
                </a:solidFill>
              </a:rPr>
              <a:t>Les balances courantes sont positives, le solde courant de l’UEM est </a:t>
            </a:r>
            <a:r>
              <a:rPr lang="fr-FR" sz="1600" u="sng" dirty="0" err="1">
                <a:solidFill>
                  <a:srgbClr val="0070C0"/>
                </a:solidFill>
              </a:rPr>
              <a:t>poistif</a:t>
            </a:r>
            <a:r>
              <a:rPr lang="fr-FR" sz="1600" u="sng" dirty="0">
                <a:solidFill>
                  <a:srgbClr val="0070C0"/>
                </a:solidFill>
              </a:rPr>
              <a:t> vis-à-vis du reste du monde mais des disparités subsistent et traduisent le maintien d’écarts de compétitivité</a:t>
            </a:r>
          </a:p>
        </p:txBody>
      </p:sp>
      <p:sp>
        <p:nvSpPr>
          <p:cNvPr id="7" name="Rectangle 6"/>
          <p:cNvSpPr/>
          <p:nvPr/>
        </p:nvSpPr>
        <p:spPr>
          <a:xfrm>
            <a:off x="179512" y="1214627"/>
            <a:ext cx="8462540" cy="2062103"/>
          </a:xfrm>
          <a:prstGeom prst="rect">
            <a:avLst/>
          </a:prstGeom>
        </p:spPr>
        <p:txBody>
          <a:bodyPr wrap="square">
            <a:spAutoFit/>
          </a:bodyPr>
          <a:lstStyle/>
          <a:p>
            <a:pPr marL="285750" indent="-285750" algn="just">
              <a:buFont typeface="Wingdings" panose="05000000000000000000" pitchFamily="2" charset="2"/>
              <a:buChar char="Ø"/>
            </a:pPr>
            <a:r>
              <a:rPr lang="fr-FR" sz="1600" dirty="0"/>
              <a:t>La contraction de la demande interne à vertueusement contracté les importations sans impacter les capacités des filières exportatrices, de sorte que les balances commerciales des pays de l’UEM sont désormais positives.</a:t>
            </a:r>
          </a:p>
          <a:p>
            <a:pPr marL="285750" indent="-285750" algn="just">
              <a:buFont typeface="Wingdings" panose="05000000000000000000" pitchFamily="2" charset="2"/>
              <a:buChar char="Ø"/>
            </a:pPr>
            <a:r>
              <a:rPr lang="fr-FR" sz="1600" dirty="0"/>
              <a:t>la crainte d’un jeu « à somme nulle » ne s’est pas vérifiée : la résorption des déficits des pays du Sud ne s’est pas faite aux dépens des excédents du Nord (l’Allemagne essentiellement). L’Allemagne a accélérer la réorientation de son commerce extérieur pour compenser l’érosion de la demande adressée par ses partenaires. Elle dégage désormais des excédents hors zone euro.</a:t>
            </a:r>
          </a:p>
        </p:txBody>
      </p:sp>
      <p:pic>
        <p:nvPicPr>
          <p:cNvPr id="168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19" y="3326637"/>
            <a:ext cx="7695388" cy="278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06712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641304"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138</a:t>
            </a:fld>
            <a:endParaRPr lang="fr-FR" dirty="0"/>
          </a:p>
        </p:txBody>
      </p:sp>
      <p:sp>
        <p:nvSpPr>
          <p:cNvPr id="4" name="Rectangle 3"/>
          <p:cNvSpPr/>
          <p:nvPr/>
        </p:nvSpPr>
        <p:spPr>
          <a:xfrm>
            <a:off x="539552" y="3501008"/>
            <a:ext cx="8352928" cy="2554545"/>
          </a:xfrm>
          <a:prstGeom prst="rect">
            <a:avLst/>
          </a:prstGeom>
        </p:spPr>
        <p:txBody>
          <a:bodyPr wrap="square">
            <a:spAutoFit/>
          </a:bodyPr>
          <a:lstStyle/>
          <a:p>
            <a:pPr marL="285750" indent="-285750">
              <a:buFont typeface="Wingdings" panose="05000000000000000000" pitchFamily="2" charset="2"/>
              <a:buChar char="Ø"/>
            </a:pPr>
            <a:r>
              <a:rPr lang="fr-FR" sz="1600" dirty="0"/>
              <a:t>Avec un pétrole bas et un EUR / USD supportable, la réduction de la demande intérieure, permet désormais la restauration des balances courantes.</a:t>
            </a:r>
          </a:p>
          <a:p>
            <a:pPr marL="285750" indent="-285750">
              <a:buFont typeface="Wingdings" panose="05000000000000000000" pitchFamily="2" charset="2"/>
              <a:buChar char="Ø"/>
            </a:pPr>
            <a:r>
              <a:rPr lang="fr-FR" sz="1600" dirty="0"/>
              <a:t>Grâce à elles, même la France, qui souffre d’une faible capacité d’ajustement (rigidité du coût du travail et de la protection sociale) voit sa balance courante de rétablir. Elle reste cependant, le dernier pays en besoin de financement.</a:t>
            </a:r>
          </a:p>
          <a:p>
            <a:pPr marL="285750" indent="-285750">
              <a:buFont typeface="Wingdings" panose="05000000000000000000" pitchFamily="2" charset="2"/>
              <a:buChar char="Ø"/>
            </a:pPr>
            <a:r>
              <a:rPr lang="fr-FR" sz="1600" dirty="0"/>
              <a:t>Les déficits publics se réduisent. Les dettes publiques baissent (Allemagne, l’Italie, Portugal) ou sauf pour l’Espagne et la France qui se stabilisent.</a:t>
            </a:r>
          </a:p>
          <a:p>
            <a:pPr marL="285750" indent="-285750">
              <a:buFont typeface="Wingdings" panose="05000000000000000000" pitchFamily="2" charset="2"/>
              <a:buChar char="Ø"/>
            </a:pPr>
            <a:r>
              <a:rPr lang="fr-FR" sz="1600" dirty="0"/>
              <a:t>Mais, il ne faut pas se leurrer : la restauration des soldes courants tient davantage de la « purge » des excès de demande non </a:t>
            </a:r>
            <a:r>
              <a:rPr lang="fr-FR" sz="1600" dirty="0" err="1"/>
              <a:t>auto-financée</a:t>
            </a:r>
            <a:r>
              <a:rPr lang="fr-FR" sz="1600" dirty="0"/>
              <a:t> et que de la reconquête d’une compétitivité perdue par les pays dits «périphériques» (PIIGS).</a:t>
            </a:r>
          </a:p>
        </p:txBody>
      </p:sp>
      <p:sp>
        <p:nvSpPr>
          <p:cNvPr id="9" name="Rectangle 8"/>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pic>
        <p:nvPicPr>
          <p:cNvPr id="5" name="Image 4">
            <a:extLst>
              <a:ext uri="{FF2B5EF4-FFF2-40B4-BE49-F238E27FC236}">
                <a16:creationId xmlns:a16="http://schemas.microsoft.com/office/drawing/2014/main" id="{1D112F85-88A6-4E97-971D-5F25BDE38433}"/>
              </a:ext>
            </a:extLst>
          </p:cNvPr>
          <p:cNvPicPr>
            <a:picLocks noChangeAspect="1"/>
          </p:cNvPicPr>
          <p:nvPr/>
        </p:nvPicPr>
        <p:blipFill>
          <a:blip r:embed="rId2"/>
          <a:stretch>
            <a:fillRect/>
          </a:stretch>
        </p:blipFill>
        <p:spPr>
          <a:xfrm>
            <a:off x="4716016" y="639351"/>
            <a:ext cx="4104456" cy="2578974"/>
          </a:xfrm>
          <a:prstGeom prst="rect">
            <a:avLst/>
          </a:prstGeom>
        </p:spPr>
      </p:pic>
      <p:pic>
        <p:nvPicPr>
          <p:cNvPr id="6" name="Image 5">
            <a:extLst>
              <a:ext uri="{FF2B5EF4-FFF2-40B4-BE49-F238E27FC236}">
                <a16:creationId xmlns:a16="http://schemas.microsoft.com/office/drawing/2014/main" id="{14D26AE5-F696-4002-A97F-5D923BCABCBE}"/>
              </a:ext>
            </a:extLst>
          </p:cNvPr>
          <p:cNvPicPr>
            <a:picLocks noChangeAspect="1"/>
          </p:cNvPicPr>
          <p:nvPr/>
        </p:nvPicPr>
        <p:blipFill>
          <a:blip r:embed="rId3"/>
          <a:stretch>
            <a:fillRect/>
          </a:stretch>
        </p:blipFill>
        <p:spPr>
          <a:xfrm>
            <a:off x="323528" y="639351"/>
            <a:ext cx="4248472" cy="2578974"/>
          </a:xfrm>
          <a:prstGeom prst="rect">
            <a:avLst/>
          </a:prstGeom>
        </p:spPr>
      </p:pic>
    </p:spTree>
    <p:extLst>
      <p:ext uri="{BB962C8B-B14F-4D97-AF65-F5344CB8AC3E}">
        <p14:creationId xmlns:p14="http://schemas.microsoft.com/office/powerpoint/2010/main" val="27432819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81328"/>
            <a:ext cx="4353272" cy="34014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139</a:t>
            </a:fld>
            <a:endParaRPr lang="fr-F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4" name="Rectangle 3"/>
          <p:cNvSpPr/>
          <p:nvPr/>
        </p:nvSpPr>
        <p:spPr>
          <a:xfrm>
            <a:off x="287524" y="3257668"/>
            <a:ext cx="8568952" cy="3170099"/>
          </a:xfrm>
          <a:prstGeom prst="rect">
            <a:avLst/>
          </a:prstGeom>
        </p:spPr>
        <p:txBody>
          <a:bodyPr wrap="square">
            <a:spAutoFit/>
          </a:bodyPr>
          <a:lstStyle/>
          <a:p>
            <a:pPr marL="285750" indent="-285750">
              <a:buFont typeface="Wingdings" panose="05000000000000000000" pitchFamily="2" charset="2"/>
              <a:buChar char="Ø"/>
            </a:pPr>
            <a:r>
              <a:rPr lang="fr-FR" sz="2000" dirty="0"/>
              <a:t>La réduction des déficits rend l’UEM en capacité de financement et les dettes publiques se stabilisent.</a:t>
            </a:r>
          </a:p>
          <a:p>
            <a:pPr marL="285750" indent="-285750" algn="just">
              <a:buFont typeface="Wingdings" panose="05000000000000000000" pitchFamily="2" charset="2"/>
              <a:buChar char="Ø"/>
            </a:pPr>
            <a:r>
              <a:rPr lang="fr-FR" sz="2000" dirty="0"/>
              <a:t>Mais la charge de la dette (le remboursement des intérêts) représente une menace en cas de remontée des taux. Le solde primaire (</a:t>
            </a:r>
            <a:r>
              <a:rPr lang="fr-FR" sz="2000" dirty="0" err="1"/>
              <a:t>Sp</a:t>
            </a:r>
            <a:r>
              <a:rPr lang="fr-FR" sz="2000" dirty="0"/>
              <a:t>) est le solde budgétaire avant la charge de la dette (Cd). Pour que la dette publique (D) se stabilise il faut que : </a:t>
            </a:r>
          </a:p>
          <a:p>
            <a:pPr marL="342900" indent="-342900" algn="just">
              <a:buFont typeface="Arial" panose="020B0604020202020204" pitchFamily="34" charset="0"/>
              <a:buChar char="•"/>
            </a:pPr>
            <a:r>
              <a:rPr lang="fr-FR" sz="2000" dirty="0"/>
              <a:t>(Taux réel de la dette – Taux de croissance)*Dette = </a:t>
            </a:r>
            <a:r>
              <a:rPr lang="fr-FR" sz="2000" dirty="0" err="1"/>
              <a:t>Sp</a:t>
            </a:r>
            <a:r>
              <a:rPr lang="fr-FR" sz="2000" dirty="0"/>
              <a:t>.</a:t>
            </a:r>
          </a:p>
          <a:p>
            <a:pPr marL="342900" indent="-342900" algn="just">
              <a:buFont typeface="Wingdings" panose="05000000000000000000" pitchFamily="2" charset="2"/>
              <a:buChar char="Ø"/>
            </a:pPr>
            <a:r>
              <a:rPr lang="fr-FR" sz="2000" dirty="0"/>
              <a:t>Autrement dit, combien faut-il dégager d’excédent budgétaire primaire, en tenant compte de la croissance, pour payer la charge de la dette et donc ne pas aggraver la dette ?</a:t>
            </a:r>
          </a:p>
        </p:txBody>
      </p:sp>
      <p:pic>
        <p:nvPicPr>
          <p:cNvPr id="5" name="Image 4">
            <a:extLst>
              <a:ext uri="{FF2B5EF4-FFF2-40B4-BE49-F238E27FC236}">
                <a16:creationId xmlns:a16="http://schemas.microsoft.com/office/drawing/2014/main" id="{7F171F8B-9A40-413E-B274-E95609CAE3EB}"/>
              </a:ext>
            </a:extLst>
          </p:cNvPr>
          <p:cNvPicPr>
            <a:picLocks noChangeAspect="1"/>
          </p:cNvPicPr>
          <p:nvPr/>
        </p:nvPicPr>
        <p:blipFill>
          <a:blip r:embed="rId2"/>
          <a:stretch>
            <a:fillRect/>
          </a:stretch>
        </p:blipFill>
        <p:spPr>
          <a:xfrm>
            <a:off x="1547664" y="416851"/>
            <a:ext cx="5112568" cy="2827435"/>
          </a:xfrm>
          <a:prstGeom prst="rect">
            <a:avLst/>
          </a:prstGeom>
        </p:spPr>
      </p:pic>
    </p:spTree>
    <p:extLst>
      <p:ext uri="{BB962C8B-B14F-4D97-AF65-F5344CB8AC3E}">
        <p14:creationId xmlns:p14="http://schemas.microsoft.com/office/powerpoint/2010/main" val="359636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457200" y="704850"/>
            <a:ext cx="8229600" cy="509588"/>
          </a:xfrm>
        </p:spPr>
        <p:txBody>
          <a:bodyPr/>
          <a:lstStyle/>
          <a:p>
            <a:r>
              <a:rPr lang="en-GB" sz="4000"/>
              <a:t>Exemple de carnet d’ordre pour Renault</a:t>
            </a:r>
            <a:endParaRPr lang="fr-FR" sz="4000"/>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49F76E69-6E49-4265-A721-4F80B87C5A05}" type="slidenum">
              <a:rPr lang="fr-FR" smtClean="0"/>
              <a:pPr>
                <a:defRPr/>
              </a:pPr>
              <a:t>14</a:t>
            </a:fld>
            <a:endParaRPr lang="fr-FR"/>
          </a:p>
        </p:txBody>
      </p:sp>
      <p:pic>
        <p:nvPicPr>
          <p:cNvPr id="15365" name="Picture 102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28625" y="1928813"/>
            <a:ext cx="8569325" cy="2863850"/>
          </a:xfrm>
        </p:spPr>
      </p:pic>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353272"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140</a:t>
            </a:fld>
            <a:endParaRPr lang="fr-FR"/>
          </a:p>
        </p:txBody>
      </p:sp>
      <p:sp>
        <p:nvSpPr>
          <p:cNvPr id="4" name="Rectangle 3"/>
          <p:cNvSpPr/>
          <p:nvPr/>
        </p:nvSpPr>
        <p:spPr>
          <a:xfrm>
            <a:off x="395536" y="476672"/>
            <a:ext cx="8640960" cy="5078313"/>
          </a:xfrm>
          <a:prstGeom prst="rect">
            <a:avLst/>
          </a:prstGeom>
        </p:spPr>
        <p:txBody>
          <a:bodyPr wrap="square">
            <a:spAutoFit/>
          </a:bodyPr>
          <a:lstStyle/>
          <a:p>
            <a:pPr marL="285750" indent="-285750" algn="just">
              <a:buFont typeface="Wingdings" panose="05000000000000000000" pitchFamily="2" charset="2"/>
              <a:buChar char="Ø"/>
            </a:pPr>
            <a:r>
              <a:rPr lang="fr-FR" sz="1800" dirty="0"/>
              <a:t>Pour la France, en 2016, avec un taux réel de la dette de 1% par exemple, une croissance de 1,5% et une dette de 96% du PIB, il faudrait que le solde budgétaire primaire soit de (0%-1,2%)*96%=- 1,15 %. Avec un solde primaire de -1,6%, nous n’en sommes pas loin. La dette publique s’est </a:t>
            </a:r>
            <a:r>
              <a:rPr lang="fr-FR" sz="1800" dirty="0" err="1"/>
              <a:t>reduite</a:t>
            </a:r>
            <a:r>
              <a:rPr lang="fr-FR" sz="1800" dirty="0"/>
              <a:t> au 1</a:t>
            </a:r>
            <a:r>
              <a:rPr lang="fr-FR" sz="1800" baseline="30000" dirty="0"/>
              <a:t>er</a:t>
            </a:r>
            <a:r>
              <a:rPr lang="fr-FR" sz="1800" dirty="0"/>
              <a:t> trimestre 2017. Mais seule l’Allemagne peut dégager assez de solde budgétaire primaire pour réduire sa dette. Les raisons : ses excédents commerciaux ne la contraignent pas a endetter son état, sa croissance est plus forte que le taux réel de son endettement et son endettement est, à la base, modéré (&lt;70%).</a:t>
            </a:r>
          </a:p>
          <a:p>
            <a:pPr marL="285750" indent="-285750" algn="just">
              <a:buFont typeface="Wingdings" panose="05000000000000000000" pitchFamily="2" charset="2"/>
              <a:buChar char="Ø"/>
            </a:pPr>
            <a:r>
              <a:rPr lang="fr-FR" sz="1800" dirty="0"/>
              <a:t>Une remontée des taux de financement des Etats serait un coup un dur pour les finances publiques …</a:t>
            </a:r>
          </a:p>
          <a:p>
            <a:pPr marL="285750" indent="-285750" algn="just">
              <a:buFont typeface="Wingdings" panose="05000000000000000000" pitchFamily="2" charset="2"/>
              <a:buChar char="Ø"/>
            </a:pPr>
            <a:r>
              <a:rPr lang="fr-FR" sz="1800" dirty="0"/>
              <a:t>Notons que d’après une étude de </a:t>
            </a:r>
            <a:r>
              <a:rPr lang="fr-FR" sz="1800" dirty="0" err="1"/>
              <a:t>Natixis</a:t>
            </a:r>
            <a:r>
              <a:rPr lang="fr-FR" sz="1800" dirty="0"/>
              <a:t>, la contraction de la demande intérieure n’est pas le fruit une épargne privée destinée à financer les retraites d’une population vieillissante. C’est plus le fruit d’une chute de l’investissement public et privé (outre l’effet de la baisse du pétrole).</a:t>
            </a:r>
          </a:p>
          <a:p>
            <a:pPr marL="285750" indent="-285750" algn="just">
              <a:buFont typeface="Wingdings" panose="05000000000000000000" pitchFamily="2" charset="2"/>
              <a:buChar char="Ø"/>
            </a:pPr>
            <a:r>
              <a:rPr lang="fr-FR" sz="1800" dirty="0"/>
              <a:t>De plus l’excédent courant est d’avantage orienté vers les investissements de portefeuilles à l’étranger que vers des IDE à l’étranger.</a:t>
            </a:r>
          </a:p>
          <a:p>
            <a:pPr marL="285750" indent="-285750" algn="just">
              <a:buFont typeface="Wingdings" panose="05000000000000000000" pitchFamily="2" charset="2"/>
              <a:buChar char="Ø"/>
            </a:pPr>
            <a:r>
              <a:rPr lang="fr-FR" sz="1800" dirty="0"/>
              <a:t>En d’autres termes, l’UEM prépare insuffisamment son avenir par l’investissement interne et externe.</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extLst>
      <p:ext uri="{BB962C8B-B14F-4D97-AF65-F5344CB8AC3E}">
        <p14:creationId xmlns:p14="http://schemas.microsoft.com/office/powerpoint/2010/main" val="17416808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457200" y="350838"/>
            <a:ext cx="8229600" cy="431800"/>
          </a:xfrm>
        </p:spPr>
        <p:txBody>
          <a:bodyPr/>
          <a:lstStyle/>
          <a:p>
            <a:r>
              <a:rPr lang="fr-FR" sz="2800"/>
              <a:t>Les parités de change fixes : les leçons de l’histoire </a:t>
            </a:r>
          </a:p>
        </p:txBody>
      </p:sp>
      <p:sp>
        <p:nvSpPr>
          <p:cNvPr id="133123" name="Content Placeholder 2"/>
          <p:cNvSpPr>
            <a:spLocks noGrp="1"/>
          </p:cNvSpPr>
          <p:nvPr>
            <p:ph idx="1"/>
          </p:nvPr>
        </p:nvSpPr>
        <p:spPr>
          <a:xfrm>
            <a:off x="287337" y="764704"/>
            <a:ext cx="8569325" cy="5616724"/>
          </a:xfrm>
        </p:spPr>
        <p:txBody>
          <a:bodyPr/>
          <a:lstStyle/>
          <a:p>
            <a:pPr algn="just"/>
            <a:r>
              <a:rPr lang="fr-FR" sz="1600" dirty="0"/>
              <a:t>L’histoire a montré que maintenir artificiellement des parités de changes fixes débouchaient toujours sur des crises. En effet, à la différence d’un change flottant, cette fixité masque les écartements des pouvoirs d’achats réels entre les monnaies. Le pays dont la compétitivité ralentit voit sa balance commerciale se creuser. Elle doit alors être financée à crédit, synonyme de déficits publiques et/ou de surendettement privé. La parité fixe USD/OR imposé par </a:t>
            </a:r>
            <a:r>
              <a:rPr lang="fr-FR" sz="1600" dirty="0" err="1"/>
              <a:t>Bretton</a:t>
            </a:r>
            <a:r>
              <a:rPr lang="fr-FR" sz="1600" dirty="0"/>
              <a:t> </a:t>
            </a:r>
            <a:r>
              <a:rPr lang="fr-FR" sz="1600" dirty="0" err="1"/>
              <a:t>Woods</a:t>
            </a:r>
            <a:r>
              <a:rPr lang="fr-FR" sz="1600" dirty="0"/>
              <a:t> jusqu’en 1971, et la crise argentine (2000) en sont des illustrations. De même pour la parité de change  quasi fixe USD/YUAN : la  perte de compétitivité des USA contre la Chine associée, à cette fixité, ont provoqué une dégringolade des balances commerciales et budgétaires US  + surendettement privé menant aux surprimes .</a:t>
            </a:r>
          </a:p>
          <a:p>
            <a:pPr algn="just"/>
            <a:r>
              <a:rPr lang="fr-FR" sz="1600" dirty="0"/>
              <a:t>Au contraire, avec un change flottant, le pays en perte de compétitivité à l’export voit sa monnaie se déprécier, ce qui la restaure. Un mécanisme d’autorégulation peut ainsi aider à la relance et au rééquilibrage des déséquilibres commerciaux et budgétaires. </a:t>
            </a:r>
          </a:p>
          <a:p>
            <a:pPr algn="just"/>
            <a:r>
              <a:rPr lang="fr-FR" sz="1600" dirty="0"/>
              <a:t>Or, la Grèce, et les PIIGS plus généralement, étaient exactement dans ce scénario : leurs balances commerciales et budgétaires qui étaient fortement déficitaires, traduisaient une perte de compétitivité par rapport aux autres partenaires de la zone euro. Mais « les euros Grecs  et des PIIGS» ont une parité de change fixe avec les « euros des autres pays ». C’est précisément ce que les critères de Maastricht et les PSC voulaient éviter ! Finalement, la variable de rééquilibrage aura été la rigueur budgétaire imposée par l’Allemagne et son corolaire de réduction de la demande intérieure (et non par un ajustement des parités de change ou autrement dit par l’éclatement de l’UEM…).</a:t>
            </a:r>
            <a:endParaRPr lang="fr-FR" sz="2000" dirty="0"/>
          </a:p>
        </p:txBody>
      </p:sp>
      <p:sp>
        <p:nvSpPr>
          <p:cNvPr id="4" name="Footer Placeholder 3"/>
          <p:cNvSpPr>
            <a:spLocks noGrp="1"/>
          </p:cNvSpPr>
          <p:nvPr>
            <p:ph type="ftr" sz="quarter" idx="11"/>
          </p:nvPr>
        </p:nvSpPr>
        <p:spPr>
          <a:xfrm>
            <a:off x="2667000" y="6356350"/>
            <a:ext cx="4137025" cy="16827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FB4B9CEB-8C29-4C58-B254-5FF2944E8850}" type="slidenum">
              <a:rPr lang="fr-FR" smtClean="0"/>
              <a:pPr>
                <a:defRPr/>
              </a:pPr>
              <a:t>141</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extLst>
      <p:ext uri="{BB962C8B-B14F-4D97-AF65-F5344CB8AC3E}">
        <p14:creationId xmlns:p14="http://schemas.microsoft.com/office/powerpoint/2010/main" val="22057208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a:xfrm>
            <a:off x="468313" y="404813"/>
            <a:ext cx="8229600" cy="579437"/>
          </a:xfrm>
        </p:spPr>
        <p:txBody>
          <a:bodyPr/>
          <a:lstStyle/>
          <a:p>
            <a:r>
              <a:rPr lang="fr-FR" sz="2800"/>
              <a:t>Les parités de change fixes : les leçons de l’histoire </a:t>
            </a:r>
          </a:p>
        </p:txBody>
      </p:sp>
      <p:sp>
        <p:nvSpPr>
          <p:cNvPr id="134147" name="Content Placeholder 2"/>
          <p:cNvSpPr>
            <a:spLocks noGrp="1"/>
          </p:cNvSpPr>
          <p:nvPr>
            <p:ph idx="1"/>
          </p:nvPr>
        </p:nvSpPr>
        <p:spPr>
          <a:xfrm>
            <a:off x="395288" y="1125538"/>
            <a:ext cx="8229600" cy="5039766"/>
          </a:xfrm>
        </p:spPr>
        <p:txBody>
          <a:bodyPr/>
          <a:lstStyle/>
          <a:p>
            <a:pPr algn="just"/>
            <a:r>
              <a:rPr lang="fr-FR" sz="2000" dirty="0"/>
              <a:t>C’est pourquoi, certains acteurs du marché craignent un scénario «Argentin ». En 1991, l'Argentine avait lié sa monnaie, le peso argentin, au dollar US pour vaincre son inflation. Pour autant, la compétitivité du pays est en perte de vitesse par rapport à ses concurrents qui dévaluent leurs devises. Le pays est donc en besoin de financement (balance courante déficitaire) et l’Etat s’endette pour couvrir ce besoin. À partir de 1997, suite à la crise asiatique et russe, les primes de risque sur les dettes émergentes augmentèrent, alourdissant le poids du service de sa dette de l’Argentine. Dans un premier temps en janvier 2000, le pays a dû recourir au FMI tout en refusant de dévaluer. Finalement, le pays avait dû dévaluer et faire défaut sur sa dette. </a:t>
            </a:r>
          </a:p>
          <a:p>
            <a:pPr algn="just"/>
            <a:r>
              <a:rPr lang="fr-FR" sz="2000" dirty="0"/>
              <a:t>Remarque : que peut-on  conclure sur la parité de change quasi fixe entre le YUAN et le USD ? Avec une croissance réelle élevée depuis plus de 10 ans en Chine, le YUAN devrait s’apprécié contre les autres devises. Les déficits des balances US, pourraient se réduire pour le plus grand bien de leurs finances publiques.</a:t>
            </a:r>
            <a:endParaRPr lang="fr-FR" sz="3200" dirty="0"/>
          </a:p>
          <a:p>
            <a:endParaRPr lang="fr-FR" dirty="0"/>
          </a:p>
        </p:txBody>
      </p:sp>
      <p:sp>
        <p:nvSpPr>
          <p:cNvPr id="4" name="Footer Placeholder 3"/>
          <p:cNvSpPr>
            <a:spLocks noGrp="1"/>
          </p:cNvSpPr>
          <p:nvPr>
            <p:ph type="ftr" sz="quarter" idx="11"/>
          </p:nvPr>
        </p:nvSpPr>
        <p:spPr>
          <a:xfrm>
            <a:off x="2667000" y="6356350"/>
            <a:ext cx="4137025" cy="36512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353DF29D-5EB0-4C28-9E81-12E361E84D02}" type="slidenum">
              <a:rPr lang="fr-FR" smtClean="0"/>
              <a:pPr>
                <a:defRPr/>
              </a:pPr>
              <a:t>142</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Tree>
    <p:extLst>
      <p:ext uri="{BB962C8B-B14F-4D97-AF65-F5344CB8AC3E}">
        <p14:creationId xmlns:p14="http://schemas.microsoft.com/office/powerpoint/2010/main" val="33981330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359" y="338554"/>
            <a:ext cx="8305800" cy="372664"/>
          </a:xfrm>
          <a:ln>
            <a:miter lim="800000"/>
            <a:headEnd/>
            <a:tailEnd/>
          </a:ln>
          <a:extLst/>
        </p:spPr>
        <p:txBody>
          <a:bodyPr>
            <a:noAutofit/>
          </a:bodyPr>
          <a:lstStyle/>
          <a:p>
            <a:pPr>
              <a:defRPr/>
            </a:pPr>
            <a:r>
              <a:rPr lang="fr-FR" sz="2400" dirty="0"/>
              <a:t>De la crise grecque à l’Union bancaire de l’UEM</a:t>
            </a:r>
          </a:p>
        </p:txBody>
      </p:sp>
      <p:sp>
        <p:nvSpPr>
          <p:cNvPr id="3" name="Footer Placeholder 2"/>
          <p:cNvSpPr>
            <a:spLocks noGrp="1"/>
          </p:cNvSpPr>
          <p:nvPr>
            <p:ph type="ftr" sz="quarter" idx="11"/>
          </p:nvPr>
        </p:nvSpPr>
        <p:spPr>
          <a:xfrm>
            <a:off x="2667000" y="6453188"/>
            <a:ext cx="4065588" cy="268287"/>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11CE3F9E-36EA-40B8-BF51-E82456AD7F17}" type="slidenum">
              <a:rPr lang="fr-FR" smtClean="0"/>
              <a:pPr>
                <a:defRPr/>
              </a:pPr>
              <a:t>143</a:t>
            </a:fld>
            <a:endParaRPr lang="fr-FR"/>
          </a:p>
        </p:txBody>
      </p:sp>
      <p:sp>
        <p:nvSpPr>
          <p:cNvPr id="119813" name="TextBox 4"/>
          <p:cNvSpPr txBox="1">
            <a:spLocks noChangeArrowheads="1"/>
          </p:cNvSpPr>
          <p:nvPr/>
        </p:nvSpPr>
        <p:spPr bwMode="auto">
          <a:xfrm>
            <a:off x="611188" y="1412875"/>
            <a:ext cx="8137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endParaRPr lang="fr-FR"/>
          </a:p>
        </p:txBody>
      </p:sp>
      <p:sp>
        <p:nvSpPr>
          <p:cNvPr id="119814" name="TextBox 5"/>
          <p:cNvSpPr txBox="1">
            <a:spLocks noChangeArrowheads="1"/>
          </p:cNvSpPr>
          <p:nvPr/>
        </p:nvSpPr>
        <p:spPr bwMode="auto">
          <a:xfrm>
            <a:off x="250825" y="692696"/>
            <a:ext cx="8497888"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buClr>
                <a:srgbClr val="FFC000"/>
              </a:buClr>
              <a:buFont typeface="Arial" charset="0"/>
              <a:buChar char="•"/>
            </a:pPr>
            <a:r>
              <a:rPr lang="fr-FR" sz="1800" dirty="0"/>
              <a:t> </a:t>
            </a:r>
            <a:r>
              <a:rPr lang="fr-FR" sz="1600" dirty="0"/>
              <a:t>Le niveau de la dette de la Zone Euro a doublé entre 2001 et 2011. Entre 2009 et 2010, la dégradation des finances publiques de la Zone euro a été d’une telle ampleur que les dettes des États membres sont comprises entre 80% pour l’Allemagne et 175% du PIB pour la Grèce =&gt; MAASTRICHT EST MORT. Mais par quoi le remplacer ?</a:t>
            </a:r>
          </a:p>
          <a:p>
            <a:pPr algn="just" eaLnBrk="1" hangingPunct="1">
              <a:buClr>
                <a:srgbClr val="FFC000"/>
              </a:buClr>
              <a:buFont typeface="Arial" charset="0"/>
              <a:buChar char="•"/>
            </a:pPr>
            <a:r>
              <a:rPr lang="fr-FR" sz="1600" dirty="0"/>
              <a:t> Le respect des critères de Maastricht, assouplis par le PSC de 2005, visait à contenir les dettes des Etats membres à 60% du PIB, en limitant les déficits à 3% du PIB en période de récession et à faire tendre leurs taux d’inflation à moins de 2%. L’objectif était de maintenir une convergence des taux d’intérêts des obligations des états. Cette convergence des taux et de l’inflation était l’expression que la valeur économique de la monnaie « Euro » et son évolution était la même dans tous les pays membres. </a:t>
            </a:r>
            <a:r>
              <a:rPr lang="fr-FR" sz="1600" b="1" u="sng" dirty="0"/>
              <a:t>1 monnaie = 1 taux </a:t>
            </a:r>
            <a:r>
              <a:rPr lang="fr-FR" sz="1600" dirty="0"/>
              <a:t>(prix de la monnaie). </a:t>
            </a:r>
            <a:r>
              <a:rPr lang="fr-FR" sz="1600" u="sng" dirty="0"/>
              <a:t>Cette condition est indispensable à l’existence d’une monnaie unique qui doit avoir une valeur économique unique …</a:t>
            </a:r>
          </a:p>
          <a:p>
            <a:pPr algn="just" eaLnBrk="1" hangingPunct="1">
              <a:buClr>
                <a:srgbClr val="FFC000"/>
              </a:buClr>
              <a:buFont typeface="Arial" charset="0"/>
              <a:buChar char="•"/>
            </a:pPr>
            <a:r>
              <a:rPr lang="fr-FR" sz="1600" dirty="0"/>
              <a:t> Or, les écarts des taux à 10 ans entre les états (1.5% pour l’Allemagne à 19% pour la Grèce fin 2012 par exemple), exprimaient une très forte divergence des solidités financières des états (plus le risque de défaut de paiement est fort et plus les taux sont hauts pour rémunérer ce risque) et donc de la valeur économique des euros créés selon leurs émetteurs. Lorsqu’une banque Grecque émet un EURO, il est beaucoup plus risqué qu’un EURO allemand et sa valeur intrinsèque est donc bien inférieure à celle d’un EURO allemand. Pour s’en convaincre, il suffit de se rappeler que le taux d’intérêt est le loyer de l’argent. Comment une même monnaie, avec une seule valeur intrinsèque, pourrait-elle être louer à des taux différents ?</a:t>
            </a:r>
          </a:p>
          <a:p>
            <a:pPr eaLnBrk="1" hangingPunct="1">
              <a:buClr>
                <a:srgbClr val="FFC000"/>
              </a:buClr>
              <a:buFont typeface="Arial" charset="0"/>
              <a:buChar char="•"/>
            </a:pPr>
            <a:r>
              <a:rPr lang="fr-FR" sz="1600" dirty="0"/>
              <a:t> Mais alors : d’un point de vue économique l’EURO va-t-il mourir ? Certains pays vont-ils sortir de la ZE ?</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051050" y="6356350"/>
            <a:ext cx="3968750" cy="16827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373F2A73-F0DC-4C76-89D2-817A0A8FA49E}" type="slidenum">
              <a:rPr lang="fr-FR" smtClean="0"/>
              <a:pPr>
                <a:defRPr/>
              </a:pPr>
              <a:t>144</a:t>
            </a:fld>
            <a:endParaRPr lang="fr-FR"/>
          </a:p>
        </p:txBody>
      </p:sp>
      <p:sp>
        <p:nvSpPr>
          <p:cNvPr id="7" name="Rectangle 6"/>
          <p:cNvSpPr/>
          <p:nvPr/>
        </p:nvSpPr>
        <p:spPr>
          <a:xfrm>
            <a:off x="119545" y="3717"/>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8" y="620687"/>
            <a:ext cx="7937315" cy="540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F451C59D-251D-4E0D-B613-4BEAC274B9D6}" type="slidenum">
              <a:rPr lang="fr-FR" smtClean="0"/>
              <a:pPr>
                <a:defRPr/>
              </a:pPr>
              <a:t>145</a:t>
            </a:fld>
            <a:endParaRPr lang="fr-FR"/>
          </a:p>
        </p:txBody>
      </p:sp>
      <p:sp>
        <p:nvSpPr>
          <p:cNvPr id="122884" name="Rectangle 5"/>
          <p:cNvSpPr>
            <a:spLocks noChangeArrowheads="1"/>
          </p:cNvSpPr>
          <p:nvPr/>
        </p:nvSpPr>
        <p:spPr bwMode="auto">
          <a:xfrm>
            <a:off x="107950" y="908720"/>
            <a:ext cx="8847138" cy="543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Wingdings" pitchFamily="2" charset="2"/>
              <a:buChar char="Ø"/>
            </a:pPr>
            <a:r>
              <a:rPr lang="fr-FR" sz="1800" dirty="0">
                <a:latin typeface="+mj-lt"/>
              </a:rPr>
              <a:t> </a:t>
            </a:r>
            <a:r>
              <a:rPr lang="fr-FR" sz="1600" dirty="0">
                <a:latin typeface="+mj-lt"/>
              </a:rPr>
              <a:t>En 2010, tous les États de l’UEM avaient fortement aggravé leurs dettes, bien au delà des limites du PSC. La crainte des marchés, était que certains d’entre eux puissent avoir atteint un point de non retour qui les mènerait au défaut de paiement. Ce scénario effrayait les marchés car un défaut d’un état pourrait entraîner celui d’autres états et de banques détenteurs de créances sur ces états.</a:t>
            </a:r>
          </a:p>
          <a:p>
            <a:pPr algn="just">
              <a:buFont typeface="Wingdings" pitchFamily="2" charset="2"/>
              <a:buChar char="Ø"/>
            </a:pPr>
            <a:r>
              <a:rPr lang="fr-FR" sz="1600" dirty="0">
                <a:latin typeface="+mj-lt"/>
              </a:rPr>
              <a:t> Ce risque de défaut de paiement dépend du niveau global de la dette publique mais aussi de la capacité des pays à réduire leurs déficits en menant des réformes et des plans d’austérités.</a:t>
            </a:r>
          </a:p>
          <a:p>
            <a:pPr>
              <a:buFont typeface="Wingdings" pitchFamily="2" charset="2"/>
              <a:buChar char="Ø"/>
            </a:pPr>
            <a:r>
              <a:rPr lang="fr-FR" sz="1600" dirty="0">
                <a:latin typeface="+mj-lt"/>
              </a:rPr>
              <a:t> En première ligne : la Grèce, qui a déjà fait défaut, et qui s’est livré à la dissimulation d’une partie de sa dette via les conseils de Goldman Sachs pour adhérer à l’UEM et dont l’évasion fiscale est endémique ! La peur que l’Irlande, le Portugal, l’Italie et l’Espagne ne suivent son sillage était forte.</a:t>
            </a:r>
          </a:p>
          <a:p>
            <a:pPr>
              <a:buFont typeface="Wingdings" pitchFamily="2" charset="2"/>
              <a:buChar char="Ø"/>
            </a:pPr>
            <a:endParaRPr lang="fr-FR" sz="900" dirty="0">
              <a:latin typeface="+mj-lt"/>
            </a:endParaRPr>
          </a:p>
          <a:p>
            <a:pPr>
              <a:buFont typeface="Wingdings" pitchFamily="2" charset="2"/>
              <a:buNone/>
            </a:pPr>
            <a:r>
              <a:rPr lang="fr-FR" sz="1600" b="1" u="sng" dirty="0">
                <a:latin typeface="+mj-lt"/>
              </a:rPr>
              <a:t>1er PLAN du 9 mai 2010 : naissance du FESF et du MESF</a:t>
            </a:r>
            <a:r>
              <a:rPr lang="fr-FR" sz="1600" b="1" dirty="0">
                <a:latin typeface="+mj-lt"/>
              </a:rPr>
              <a:t> </a:t>
            </a:r>
            <a:r>
              <a:rPr lang="fr-FR" sz="1600" dirty="0">
                <a:latin typeface="+mj-lt"/>
              </a:rPr>
              <a:t>lors du sommet exceptionnel des  chefs d’État et de gouvernement de la zone euro. Le FESF est géré par la Commission Européenne.</a:t>
            </a:r>
            <a:endParaRPr lang="fr-FR" sz="1600" b="1" u="sng" dirty="0">
              <a:latin typeface="+mj-lt"/>
            </a:endParaRPr>
          </a:p>
          <a:p>
            <a:pPr algn="just">
              <a:buFont typeface="Wingdings" pitchFamily="2" charset="2"/>
              <a:buChar char="Ø"/>
            </a:pPr>
            <a:r>
              <a:rPr lang="fr-FR" sz="1600" dirty="0">
                <a:latin typeface="+mj-lt"/>
              </a:rPr>
              <a:t> Le FESF était une SA de droit luxembourgeois dont les actionnaires sont les Etats membres de la zone euro. En souscrivant au capital (mais sans libération !), ils apportaient leurs garanties au FESF. Initialement la souscription a été de 440 Mds = montant de la garantie.</a:t>
            </a:r>
          </a:p>
          <a:p>
            <a:pPr algn="just">
              <a:buFont typeface="Wingdings" pitchFamily="2" charset="2"/>
              <a:buChar char="Ø"/>
            </a:pPr>
            <a:r>
              <a:rPr lang="fr-FR" sz="1600" dirty="0">
                <a:latin typeface="+mj-lt"/>
              </a:rPr>
              <a:t> Le FESF pouvait contracter des emprunts, grâce à la garantie des États membres de la zone euro, en faveur d’un pays rencontrant des difficultés de solvabilité.</a:t>
            </a:r>
          </a:p>
          <a:p>
            <a:pPr algn="just">
              <a:buFont typeface="Wingdings" pitchFamily="2" charset="2"/>
              <a:buChar char="Ø"/>
            </a:pPr>
            <a:r>
              <a:rPr lang="fr-FR" sz="1600" dirty="0">
                <a:latin typeface="+mj-lt"/>
              </a:rPr>
              <a:t> Mais ce 1</a:t>
            </a:r>
            <a:r>
              <a:rPr lang="fr-FR" sz="1600" baseline="30000" dirty="0">
                <a:latin typeface="+mj-lt"/>
              </a:rPr>
              <a:t>er</a:t>
            </a:r>
            <a:r>
              <a:rPr lang="fr-FR" sz="1600" dirty="0">
                <a:latin typeface="+mj-lt"/>
              </a:rPr>
              <a:t> plan permettait aussi aux États membres en difficulté d’emprunter directement en leur nom en bénéficiant de la garantie du FESF.</a:t>
            </a:r>
          </a:p>
          <a:p>
            <a:pPr algn="just">
              <a:buFont typeface="Wingdings" pitchFamily="2" charset="2"/>
              <a:buChar char="Ø"/>
            </a:pPr>
            <a:r>
              <a:rPr lang="fr-FR" sz="1600" dirty="0">
                <a:latin typeface="+mj-lt"/>
              </a:rPr>
              <a:t> Initialement, le FESF devait financer 110 Mds pour permettre à la Grèce d’honorer ses échéances en contrepartie de mesures d’austérité draconiennes. Mais ce sauvetage de 110 Mds a été fait par des engagement bilatéraux séparé avec les États de la zone euro (80 Mds) + FMI (30 Mds).</a:t>
            </a:r>
          </a:p>
        </p:txBody>
      </p:sp>
      <p:sp>
        <p:nvSpPr>
          <p:cNvPr id="122886" name="Title 1"/>
          <p:cNvSpPr txBox="1">
            <a:spLocks/>
          </p:cNvSpPr>
          <p:nvPr/>
        </p:nvSpPr>
        <p:spPr bwMode="auto">
          <a:xfrm>
            <a:off x="304800" y="44517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Il faut sauver l’État grecque : 2 plans d’aide et  début de solidarité européenne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4065588" cy="268287"/>
          </a:xfrm>
        </p:spPr>
        <p:txBody>
          <a:bodyPr/>
          <a:lstStyle/>
          <a:p>
            <a:pPr>
              <a:defRPr/>
            </a:pPr>
            <a:r>
              <a:rPr lang="fr-FR"/>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F2CF2858-F36E-42BA-8884-F93F0204E8B7}" type="slidenum">
              <a:rPr lang="fr-FR" smtClean="0"/>
              <a:pPr>
                <a:defRPr/>
              </a:pPr>
              <a:t>146</a:t>
            </a:fld>
            <a:endParaRPr lang="fr-FR"/>
          </a:p>
        </p:txBody>
      </p:sp>
      <p:sp>
        <p:nvSpPr>
          <p:cNvPr id="123909" name="Title 1"/>
          <p:cNvSpPr txBox="1">
            <a:spLocks/>
          </p:cNvSpPr>
          <p:nvPr/>
        </p:nvSpPr>
        <p:spPr bwMode="auto">
          <a:xfrm>
            <a:off x="304800"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a:solidFill>
                  <a:schemeClr val="tx2"/>
                </a:solidFill>
                <a:latin typeface="Calibri" pitchFamily="34" charset="0"/>
              </a:rPr>
              <a:t>Il faut sauver l’État grecque : 2 plans d’aide et  début de solidarité européenne</a:t>
            </a:r>
          </a:p>
        </p:txBody>
      </p:sp>
      <p:sp>
        <p:nvSpPr>
          <p:cNvPr id="123910" name="Rectangle 6"/>
          <p:cNvSpPr>
            <a:spLocks noChangeArrowheads="1"/>
          </p:cNvSpPr>
          <p:nvPr/>
        </p:nvSpPr>
        <p:spPr bwMode="auto">
          <a:xfrm>
            <a:off x="107950" y="765175"/>
            <a:ext cx="8856663" cy="506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just">
              <a:buClr>
                <a:schemeClr val="accent1"/>
              </a:buClr>
              <a:buFont typeface="Arial" charset="0"/>
              <a:buChar char="•"/>
            </a:pPr>
            <a:r>
              <a:rPr lang="fr-FR" sz="1700" dirty="0"/>
              <a:t>Ces 1ères mesures imposées à la Grèce n’ont pas été respectées. Ces aides n’ont pas permis de restaurer un équilibre budgétaire et la Grèce a fait défaut. </a:t>
            </a:r>
          </a:p>
          <a:p>
            <a:pPr marL="285750" indent="-285750">
              <a:buClr>
                <a:schemeClr val="accent1"/>
              </a:buClr>
              <a:buFont typeface="Arial" charset="0"/>
              <a:buChar char="•"/>
            </a:pPr>
            <a:r>
              <a:rPr lang="fr-FR" sz="1700" dirty="0"/>
              <a:t>Le FESF ne pouvait agir que si :</a:t>
            </a:r>
          </a:p>
          <a:p>
            <a:pPr marL="742950" lvl="1" indent="-285750" algn="just">
              <a:buClr>
                <a:schemeClr val="accent1"/>
              </a:buClr>
              <a:buFont typeface="Arial" charset="0"/>
              <a:buChar char="•"/>
            </a:pPr>
            <a:r>
              <a:rPr lang="fr-FR" sz="1700" dirty="0"/>
              <a:t>un état membre était incapable d'emprunter sur les marchés à des taux acceptables et qu’il fasse une demande d’aide</a:t>
            </a:r>
          </a:p>
          <a:p>
            <a:pPr marL="742950" lvl="1" indent="-285750" algn="just">
              <a:buClr>
                <a:schemeClr val="accent1"/>
              </a:buClr>
              <a:buFont typeface="Arial" charset="0"/>
              <a:buChar char="•"/>
            </a:pPr>
            <a:r>
              <a:rPr lang="fr-FR" sz="1700" dirty="0"/>
              <a:t>qu'un programme ait été négocié par l’État avec la Commission européenne et le FMI. Cela impliquait l'exigence de mesures d'assainissement budgétaire</a:t>
            </a:r>
            <a:r>
              <a:rPr lang="fr-FR" sz="1700" baseline="30000" dirty="0"/>
              <a:t>.</a:t>
            </a:r>
          </a:p>
          <a:p>
            <a:pPr marL="742950" lvl="1" indent="-285750">
              <a:buClr>
                <a:schemeClr val="accent1"/>
              </a:buClr>
              <a:buFont typeface="Arial" charset="0"/>
              <a:buChar char="•"/>
            </a:pPr>
            <a:r>
              <a:rPr lang="fr-FR" sz="1700" dirty="0"/>
              <a:t>l'</a:t>
            </a:r>
            <a:r>
              <a:rPr lang="fr-FR" sz="1700" dirty="0" err="1"/>
              <a:t>Eurogroupe</a:t>
            </a:r>
            <a:r>
              <a:rPr lang="fr-FR" sz="1700" dirty="0"/>
              <a:t> donnait son accord à l’unanimité</a:t>
            </a:r>
          </a:p>
          <a:p>
            <a:pPr marL="742950" lvl="1" indent="-285750" algn="just">
              <a:buClr>
                <a:schemeClr val="accent1"/>
              </a:buClr>
              <a:buFont typeface="Arial" charset="0"/>
              <a:buChar char="•"/>
            </a:pPr>
            <a:r>
              <a:rPr lang="fr-FR" sz="1700" dirty="0"/>
              <a:t>Tout pays faisant appel au FESF ne pouvait plus être garant (cela posait un problème si l’Espagne faisait une demande d’aide globale)</a:t>
            </a:r>
          </a:p>
          <a:p>
            <a:pPr marL="285750" indent="-285750" algn="just">
              <a:buClr>
                <a:schemeClr val="accent1"/>
              </a:buClr>
              <a:buFont typeface="Arial" charset="0"/>
              <a:buChar char="•"/>
            </a:pPr>
            <a:r>
              <a:rPr lang="fr-FR" sz="1700" dirty="0"/>
              <a:t>Sa capacité d’emprunts restait cependant contrainte par la part de ses contributeurs bénéficiant d’un triple A (qui représentait 58 % des garanties), soit seulement 255 Mds sur les 440 Mds prévus au capital social du FESF. En effet, la solidité du FESF était  égale à celle de son maillon le plus faible. Aussi, pour émettre avec la notation AAA, le FESF ne pouvait prêter qu'à hauteur des garanties des Etats eux-mêmes notés AAA. </a:t>
            </a:r>
          </a:p>
          <a:p>
            <a:pPr marL="285750" indent="-285750" algn="just">
              <a:buClr>
                <a:schemeClr val="accent1"/>
              </a:buClr>
              <a:buFont typeface="Arial" charset="0"/>
              <a:buChar char="•"/>
            </a:pPr>
            <a:r>
              <a:rPr lang="fr-FR" sz="1700" dirty="0"/>
              <a:t>Ces interventions pouvaient être combinées avec celle du FMI (250 Mds pour une capacité total de 303 Mds fin 2009), soit un total de  505 Mds mobilisables.</a:t>
            </a:r>
          </a:p>
          <a:p>
            <a:pPr marL="285750" indent="-285750">
              <a:buClr>
                <a:schemeClr val="accent1"/>
              </a:buClr>
              <a:buFont typeface="Arial" charset="0"/>
              <a:buChar char="•"/>
            </a:pPr>
            <a:r>
              <a:rPr lang="fr-FR" sz="1700" dirty="0"/>
              <a:t>La durée de vie de ce fonds (et du MESF) était limitée à 3 ans, soit jusqu’au 30 juin 2013.</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F0046CED-8F6D-402C-A33C-7E2413702166}" type="slidenum">
              <a:rPr lang="fr-FR" smtClean="0"/>
              <a:pPr>
                <a:defRPr/>
              </a:pPr>
              <a:t>147</a:t>
            </a:fld>
            <a:endParaRPr lang="fr-FR"/>
          </a:p>
        </p:txBody>
      </p:sp>
      <p:sp>
        <p:nvSpPr>
          <p:cNvPr id="124932" name="Rectangle 3"/>
          <p:cNvSpPr>
            <a:spLocks noChangeArrowheads="1"/>
          </p:cNvSpPr>
          <p:nvPr/>
        </p:nvSpPr>
        <p:spPr bwMode="auto">
          <a:xfrm>
            <a:off x="179388" y="765175"/>
            <a:ext cx="8713092"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Wingdings" pitchFamily="2" charset="2"/>
              <a:buChar char="Ø"/>
            </a:pPr>
            <a:r>
              <a:rPr lang="fr-FR" sz="1600" b="1" u="sng" dirty="0">
                <a:latin typeface="+mj-lt"/>
              </a:rPr>
              <a:t> NOUVEAUTE</a:t>
            </a:r>
            <a:r>
              <a:rPr lang="fr-FR" sz="1600" dirty="0">
                <a:latin typeface="+mj-lt"/>
              </a:rPr>
              <a:t> : DEPUIS CE 1</a:t>
            </a:r>
            <a:r>
              <a:rPr lang="fr-FR" sz="1600" baseline="30000" dirty="0">
                <a:latin typeface="+mj-lt"/>
              </a:rPr>
              <a:t>er</a:t>
            </a:r>
            <a:r>
              <a:rPr lang="fr-FR" sz="1600" dirty="0">
                <a:latin typeface="+mj-lt"/>
              </a:rPr>
              <a:t> PLAN, LA BCE PEUT DESORMAIS ACHETER DES TITRES D’EMPRUNT D’ÉTATS </a:t>
            </a:r>
            <a:r>
              <a:rPr lang="fr-FR" sz="1600" b="1" u="sng" dirty="0">
                <a:latin typeface="+mj-lt"/>
              </a:rPr>
              <a:t>DÉJÀ EMIS (MARCHE SECONDAIRE)</a:t>
            </a:r>
            <a:r>
              <a:rPr lang="fr-FR" sz="1600" dirty="0">
                <a:latin typeface="+mj-lt"/>
              </a:rPr>
              <a:t>. CETTE MESURE FUT HISTORIQUE ET MARQUE UN TOURNANT IMPORTANT DANS LES INSTRUMENTS DE SA POLITIQUE MONETAIRE. OBJECTIFS :</a:t>
            </a:r>
          </a:p>
          <a:p>
            <a:pPr lvl="1">
              <a:buFont typeface="Wingdings" pitchFamily="2" charset="2"/>
              <a:buChar char="§"/>
            </a:pPr>
            <a:r>
              <a:rPr lang="fr-FR" sz="1600" dirty="0">
                <a:latin typeface="+mj-lt"/>
              </a:rPr>
              <a:t> DETENDRE LES TAUX LONG POUR SOUTENIR LA CROISSANCE</a:t>
            </a:r>
          </a:p>
          <a:p>
            <a:pPr lvl="1">
              <a:buFont typeface="Wingdings" pitchFamily="2" charset="2"/>
              <a:buChar char="§"/>
            </a:pPr>
            <a:r>
              <a:rPr lang="fr-FR" sz="1600" dirty="0">
                <a:latin typeface="+mj-lt"/>
              </a:rPr>
              <a:t> PERMETTRE AUX ETATS LES PLUS ENDETTES DE SE FINANCER SUR LES MARCHES A DES TAUX « MODERES »</a:t>
            </a:r>
          </a:p>
          <a:p>
            <a:pPr lvl="1">
              <a:buFont typeface="Wingdings" pitchFamily="2" charset="2"/>
              <a:buChar char="§"/>
            </a:pPr>
            <a:r>
              <a:rPr lang="fr-FR" sz="1600" dirty="0">
                <a:latin typeface="+mj-lt"/>
              </a:rPr>
              <a:t> RACHETER AUX BANQUES LES CREANCES « DOUTEUSES » SUR LES ETATS EN DIFFICULTE POUR REDUIRE LE RISQUE DE FAILLITES BANCAIRES ET DE CREDIT CRUNCH</a:t>
            </a:r>
          </a:p>
          <a:p>
            <a:pPr lvl="1">
              <a:buFont typeface="Wingdings" pitchFamily="2" charset="2"/>
              <a:buChar char="§"/>
            </a:pPr>
            <a:endParaRPr lang="fr-FR" sz="1600" dirty="0">
              <a:latin typeface="+mj-lt"/>
            </a:endParaRPr>
          </a:p>
          <a:p>
            <a:pPr>
              <a:buFont typeface="Wingdings" pitchFamily="2" charset="2"/>
              <a:buChar char="Ø"/>
            </a:pPr>
            <a:r>
              <a:rPr lang="fr-FR" sz="1600" dirty="0">
                <a:latin typeface="+mj-lt"/>
              </a:rPr>
              <a:t>  </a:t>
            </a:r>
            <a:r>
              <a:rPr lang="fr-FR" sz="1600" b="1" dirty="0">
                <a:latin typeface="+mj-lt"/>
              </a:rPr>
              <a:t>Le MESF (Mécanisme Européen de Stabilité Financière</a:t>
            </a:r>
            <a:r>
              <a:rPr lang="fr-FR" sz="1600" dirty="0">
                <a:latin typeface="+mj-lt"/>
              </a:rPr>
              <a:t>) : créé en même temps que le FESF, il était garanti par la Commission Européenne à hauteur de 60 Mds. Comme le budget Européen est formé par les contributions des 28 pays de l’UE, le MESF peut aider l’un de ces pays et non pas seulement un pays de la zone euro. Il a été activé à 2 reprises: en Irlande pour un montant de 22,5 milliards et au Portugal pour un montant de 26 milliards. Sur les 60 Mds, il ne restait donc plus que 11,5 Mds de capacité. </a:t>
            </a:r>
          </a:p>
          <a:p>
            <a:pPr>
              <a:buFont typeface="Wingdings" pitchFamily="2" charset="2"/>
              <a:buChar char="Ø"/>
            </a:pPr>
            <a:r>
              <a:rPr lang="fr-FR" sz="1600" dirty="0">
                <a:latin typeface="+mj-lt"/>
              </a:rPr>
              <a:t> A noter, que lorsque le FESF et le MESF ont emprunté sur les marchés, pour </a:t>
            </a:r>
            <a:r>
              <a:rPr lang="fr-FR" sz="1600" dirty="0" err="1">
                <a:latin typeface="+mj-lt"/>
              </a:rPr>
              <a:t>re-préter</a:t>
            </a:r>
            <a:r>
              <a:rPr lang="fr-FR" sz="1600" dirty="0">
                <a:latin typeface="+mj-lt"/>
              </a:rPr>
              <a:t> aux pays ayant fait une demande d’aide, cela n’a pas augmenté la dette des Etats garants. Ce serait le cas si l’Etat aidé faisait faillite car les Etats garants devraient alors rembourser le FESF et le MESF, eux-mêmes débiteurs de leurs bailleurs de fonds défaillants.</a:t>
            </a:r>
          </a:p>
          <a:p>
            <a:pPr>
              <a:buFont typeface="Wingdings" pitchFamily="2" charset="2"/>
              <a:buChar char="Ø"/>
            </a:pPr>
            <a:r>
              <a:rPr lang="fr-FR" sz="1600" dirty="0">
                <a:latin typeface="+mj-lt"/>
              </a:rPr>
              <a:t> En mars 2011, la capacité d’emprunt du FESF est passée à 440 Mds adossée à un nouveau volume de garanties (capital souscrit à hauteur de 780 Mds).</a:t>
            </a:r>
          </a:p>
          <a:p>
            <a:pPr>
              <a:buFont typeface="Wingdings" pitchFamily="2" charset="2"/>
              <a:buChar char="Ø"/>
            </a:pPr>
            <a:r>
              <a:rPr lang="fr-FR" sz="1600" dirty="0">
                <a:latin typeface="+mj-lt"/>
              </a:rPr>
              <a:t>Le FESF est intervenu dans 3 pays : en Irlande (pour un montant total de prêts de 17,7 mds d'euros), au Portugal (26 mds) et en </a:t>
            </a:r>
            <a:r>
              <a:rPr lang="fr-FR" sz="1600" u="sng" dirty="0">
                <a:latin typeface="+mj-lt"/>
              </a:rPr>
              <a:t>Grèce</a:t>
            </a:r>
            <a:r>
              <a:rPr lang="fr-FR" sz="1600" dirty="0">
                <a:latin typeface="+mj-lt"/>
              </a:rPr>
              <a:t> pour un montant total de 144,6 mds</a:t>
            </a:r>
          </a:p>
        </p:txBody>
      </p:sp>
      <p:sp>
        <p:nvSpPr>
          <p:cNvPr id="124934" name="Title 1"/>
          <p:cNvSpPr txBox="1">
            <a:spLocks/>
          </p:cNvSpPr>
          <p:nvPr/>
        </p:nvSpPr>
        <p:spPr bwMode="auto">
          <a:xfrm>
            <a:off x="304800"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Il faut sauver l’État grecque : 2 plans d’aide et  début de solidarité européenne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ChangeArrowheads="1"/>
          </p:cNvSpPr>
          <p:nvPr/>
        </p:nvSpPr>
        <p:spPr bwMode="auto">
          <a:xfrm>
            <a:off x="323850" y="908050"/>
            <a:ext cx="8640763" cy="51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None/>
            </a:pPr>
            <a:r>
              <a:rPr lang="fr-FR" sz="1600" b="1" u="sng" dirty="0"/>
              <a:t>2ème Plan le 21 juillet 2011</a:t>
            </a:r>
            <a:r>
              <a:rPr lang="fr-FR" sz="1600" dirty="0"/>
              <a:t> :</a:t>
            </a:r>
          </a:p>
          <a:p>
            <a:pPr>
              <a:buFont typeface="Wingdings" pitchFamily="2" charset="2"/>
              <a:buChar char="Ø"/>
            </a:pPr>
            <a:r>
              <a:rPr lang="fr-FR" sz="1600" dirty="0"/>
              <a:t> Une nouvelle enveloppes de 109 Mds € était prévue par les pays membres de la zone euro et le FMI d'ici 2014. Ce plan a été abandonné au profit du programme du 27/10/2011.</a:t>
            </a:r>
          </a:p>
          <a:p>
            <a:pPr>
              <a:buFont typeface="Wingdings" pitchFamily="2" charset="2"/>
              <a:buChar char="Ø"/>
            </a:pPr>
            <a:r>
              <a:rPr lang="fr-FR" sz="1600" dirty="0"/>
              <a:t> Pour remplacer le FESF et le MESF, le Mécanisme Européen de Stabilité (MES) est entré en vigueur en 2013.</a:t>
            </a:r>
          </a:p>
          <a:p>
            <a:pPr>
              <a:buFont typeface="Wingdings" pitchFamily="2" charset="2"/>
              <a:buChar char="Ø"/>
            </a:pPr>
            <a:endParaRPr lang="fr-FR" sz="900" dirty="0"/>
          </a:p>
          <a:p>
            <a:pPr>
              <a:buFont typeface="Wingdings" pitchFamily="2" charset="2"/>
              <a:buNone/>
            </a:pPr>
            <a:r>
              <a:rPr lang="fr-FR" sz="1600" b="1" u="sng" dirty="0"/>
              <a:t>Crise boursière d’aout 2011</a:t>
            </a:r>
          </a:p>
          <a:p>
            <a:pPr algn="just">
              <a:buFont typeface="Wingdings" pitchFamily="2" charset="2"/>
              <a:buChar char="Ø"/>
            </a:pPr>
            <a:r>
              <a:rPr lang="fr-FR" sz="1600" dirty="0"/>
              <a:t> Le spectre du défaut Grecque (taux à 2 ans plus de 200% !!), la dégradation de la note US (AAA en AA+ le 5 août 2011) et la fin de QE2 (en juin 2011 créant une baisse de liquidités) font plonger les marchés actions en août. Les bancaires sont particulièrement attaquées (-60% pour SG, -50% pour CA…). Les marchés actions craignent une glissade vers une faillite systémique. Les taux des dettes souveraines des PIIGS flambent.</a:t>
            </a:r>
          </a:p>
          <a:p>
            <a:pPr>
              <a:buFont typeface="Wingdings" pitchFamily="2" charset="2"/>
              <a:buChar char="Ø"/>
            </a:pPr>
            <a:r>
              <a:rPr lang="fr-FR" sz="1600" dirty="0"/>
              <a:t> Paradoxalement, en aout 2011, le prix des obligations US, allemandes et françaises augmentent (les rendements baissent) car recherchées comme valeurs refuges. Mais alors : pourquoi les marchés actions anticipent le pire, alors que les marchés de taux affichent une pleine confiance dans les dettes US, allemandes et même françaises ? Le USD quant à lui s’apprécie contre l’EUR, même avec sa récente dégradation.</a:t>
            </a:r>
          </a:p>
          <a:p>
            <a:pPr algn="just">
              <a:buFont typeface="Wingdings" pitchFamily="2" charset="2"/>
              <a:buChar char="Ø"/>
            </a:pPr>
            <a:r>
              <a:rPr lang="fr-FR" sz="1600" dirty="0"/>
              <a:t> Ces incohérences, montrent que les marchés de taux ont fait preuves de sang froid et qu’ils ne croyaient pas à une faillite systémique. Cela n’a pas empêché les marchés actions de plonger, preuve une nouvelle fois que ces derniers sont souvent déconnectés des fondamentaux économiques.</a:t>
            </a:r>
          </a:p>
        </p:txBody>
      </p:sp>
      <p:sp>
        <p:nvSpPr>
          <p:cNvPr id="6" name="Footer Placeholder 1"/>
          <p:cNvSpPr>
            <a:spLocks noGrp="1"/>
          </p:cNvSpPr>
          <p:nvPr>
            <p:ph type="ftr" sz="quarter" idx="11"/>
          </p:nvPr>
        </p:nvSpPr>
        <p:spPr>
          <a:xfrm>
            <a:off x="2667000" y="6453188"/>
            <a:ext cx="4208463" cy="268287"/>
          </a:xfrm>
        </p:spPr>
        <p:txBody>
          <a:bodyPr/>
          <a:lstStyle/>
          <a:p>
            <a:pPr>
              <a:defRPr/>
            </a:pPr>
            <a:r>
              <a:rPr lang="fr-FR" dirty="0"/>
              <a:t>Cours de "Gestion de portefeuille" - Reproduction interdite</a:t>
            </a:r>
          </a:p>
        </p:txBody>
      </p:sp>
      <p:sp>
        <p:nvSpPr>
          <p:cNvPr id="125957" name="Title 1"/>
          <p:cNvSpPr txBox="1">
            <a:spLocks/>
          </p:cNvSpPr>
          <p:nvPr/>
        </p:nvSpPr>
        <p:spPr bwMode="auto">
          <a:xfrm>
            <a:off x="304800"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a:solidFill>
                  <a:schemeClr val="tx2"/>
                </a:solidFill>
                <a:latin typeface="Calibri" pitchFamily="34" charset="0"/>
              </a:rPr>
              <a:t>Il faut sauver l’État grecque : 2 plans d’aide et  début de solidarité européenne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124075" y="6237288"/>
            <a:ext cx="4832350"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2372C101-B31B-4D1D-90E7-55CCD73E313B}" type="slidenum">
              <a:rPr lang="fr-FR" smtClean="0"/>
              <a:pPr>
                <a:defRPr/>
              </a:pPr>
              <a:t>149</a:t>
            </a:fld>
            <a:endParaRPr lang="fr-FR"/>
          </a:p>
        </p:txBody>
      </p:sp>
      <p:graphicFrame>
        <p:nvGraphicFramePr>
          <p:cNvPr id="126981" name="Object 2">
            <a:hlinkClick r:id="" action="ppaction://ole?verb=0"/>
          </p:cNvPr>
          <p:cNvGraphicFramePr>
            <a:graphicFrameLocks noChangeAspect="1"/>
          </p:cNvGraphicFramePr>
          <p:nvPr>
            <p:extLst>
              <p:ext uri="{D42A27DB-BD31-4B8C-83A1-F6EECF244321}">
                <p14:modId xmlns:p14="http://schemas.microsoft.com/office/powerpoint/2010/main" val="1990239821"/>
              </p:ext>
            </p:extLst>
          </p:nvPr>
        </p:nvGraphicFramePr>
        <p:xfrm>
          <a:off x="3348038" y="2774950"/>
          <a:ext cx="1968500" cy="1662113"/>
        </p:xfrm>
        <a:graphic>
          <a:graphicData uri="http://schemas.openxmlformats.org/presentationml/2006/ole">
            <mc:AlternateContent xmlns:mc="http://schemas.openxmlformats.org/markup-compatibility/2006">
              <mc:Choice xmlns:v="urn:schemas-microsoft-com:vml" Requires="v">
                <p:oleObj spid="_x0000_s127320" name="Présentation" showAsIcon="1" r:id="rId3" imgW="914400" imgH="771480" progId="PowerPoint.Show.8">
                  <p:embed/>
                </p:oleObj>
              </mc:Choice>
              <mc:Fallback>
                <p:oleObj name="Présentation" showAsIcon="1" r:id="rId3" imgW="914400" imgH="771480" progId="PowerPoint.Show.8">
                  <p:embed/>
                  <p:pic>
                    <p:nvPicPr>
                      <p:cNvPr id="0" name="Object 2"/>
                      <p:cNvPicPr>
                        <a:picLocks noChangeAspect="1" noChangeArrowheads="1"/>
                      </p:cNvPicPr>
                      <p:nvPr/>
                    </p:nvPicPr>
                    <p:blipFill>
                      <a:blip r:embed="rId4"/>
                      <a:srcRect/>
                      <a:stretch>
                        <a:fillRect/>
                      </a:stretch>
                    </p:blipFill>
                    <p:spPr bwMode="auto">
                      <a:xfrm>
                        <a:off x="3348038" y="2774950"/>
                        <a:ext cx="1968500" cy="166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a:xfrm>
            <a:off x="457200" y="704850"/>
            <a:ext cx="8229600" cy="366713"/>
          </a:xfrm>
        </p:spPr>
        <p:txBody>
          <a:bodyPr/>
          <a:lstStyle/>
          <a:p>
            <a:r>
              <a:rPr lang="fr-FR" sz="3600" b="1"/>
              <a:t>Les indices Dow Jones Stoxx</a:t>
            </a:r>
            <a:endParaRPr lang="fr-FR" sz="3600"/>
          </a:p>
        </p:txBody>
      </p:sp>
      <p:sp>
        <p:nvSpPr>
          <p:cNvPr id="16387" name="Espace réservé du contenu 2"/>
          <p:cNvSpPr>
            <a:spLocks noGrp="1"/>
          </p:cNvSpPr>
          <p:nvPr>
            <p:ph idx="1"/>
          </p:nvPr>
        </p:nvSpPr>
        <p:spPr>
          <a:xfrm>
            <a:off x="457200" y="1071563"/>
            <a:ext cx="8229600" cy="5253037"/>
          </a:xfrm>
        </p:spPr>
        <p:txBody>
          <a:bodyPr/>
          <a:lstStyle/>
          <a:p>
            <a:r>
              <a:rPr lang="fr-FR" sz="1800"/>
              <a:t>Ils ont été développés en 1998 avec la collaboration avec la Bourse de Paris, la Deutsche Börse, la Bourse Suisse, et Dow Jones &amp; Cie.</a:t>
            </a:r>
          </a:p>
          <a:p>
            <a:r>
              <a:rPr lang="fr-FR" sz="1800" b="1"/>
              <a:t>Les indices élargis</a:t>
            </a:r>
            <a:r>
              <a:rPr lang="fr-FR" sz="1800"/>
              <a:t> :</a:t>
            </a:r>
            <a:endParaRPr lang="fr-FR" sz="2400"/>
          </a:p>
          <a:p>
            <a:pPr lvl="1"/>
            <a:r>
              <a:rPr lang="fr-FR" sz="1600" b="1"/>
              <a:t>Dow Jones Stoxx : </a:t>
            </a:r>
            <a:r>
              <a:rPr lang="fr-FR" sz="1600"/>
              <a:t>Le Dow Jones Stoxx comporte 660 valeurs choisies parmi 16 pays et découpées en 19 secteurs. Chacun de ces secteurs fait d'ailleurs l'objet d'un indice qui lui est propre. Outre les pays de la zone Euro, le Dow Jones Stoxx inclu également des valeurs d'autres pays : Danemark, Grèce, Norvège, Suède, et Suisse. </a:t>
            </a:r>
            <a:endParaRPr lang="fr-FR" sz="2000"/>
          </a:p>
          <a:p>
            <a:pPr lvl="1"/>
            <a:r>
              <a:rPr lang="fr-FR" sz="1600" b="1"/>
              <a:t>Dow Jones Euro Stoxx : </a:t>
            </a:r>
            <a:r>
              <a:rPr lang="fr-FR" sz="1600"/>
              <a:t>Comme son confrère, le Dow Jones Stoxx, le DJ Euro Stoxx est un indice élargi qui se concentre sur les valeurs de la Zone Euro. Ces valeurs sont donc choisies parmi : </a:t>
            </a:r>
          </a:p>
          <a:p>
            <a:pPr lvl="1"/>
            <a:endParaRPr lang="fr-FR" sz="2000"/>
          </a:p>
          <a:p>
            <a:r>
              <a:rPr lang="fr-FR" sz="1800" b="1"/>
              <a:t>Les indices restreints</a:t>
            </a:r>
            <a:endParaRPr lang="fr-FR" sz="2400"/>
          </a:p>
          <a:p>
            <a:pPr lvl="1"/>
            <a:r>
              <a:rPr lang="fr-FR" sz="1600" b="1"/>
              <a:t> Dow Jones Stoxx 50 - toutes les valeurs :  </a:t>
            </a:r>
            <a:r>
              <a:rPr lang="fr-FR" sz="1800"/>
              <a:t>50 valeurs choisies parmi les 660 composant le Dow Jones Stoxx. Cette sélection s'opère en fonction du pays et du secteur d'activités des sociétés. La révision de l'indice est annuelle.</a:t>
            </a:r>
            <a:endParaRPr lang="fr-FR"/>
          </a:p>
          <a:p>
            <a:pPr lvl="1"/>
            <a:r>
              <a:rPr lang="fr-FR" sz="1800"/>
              <a:t>D</a:t>
            </a:r>
            <a:r>
              <a:rPr lang="fr-FR" sz="1800" b="1"/>
              <a:t>ow Jones Euro Stoxx 50 - toutes les valeurs : </a:t>
            </a:r>
            <a:r>
              <a:rPr lang="fr-FR" sz="1800"/>
              <a:t>sélection sur les mêmes critères les valeurs du DJ Euro Stoxx.</a:t>
            </a:r>
            <a:endParaRPr lang="fr-FR" sz="4400"/>
          </a:p>
        </p:txBody>
      </p:sp>
      <p:sp>
        <p:nvSpPr>
          <p:cNvPr id="4" name="Espace réservé du pied de page 3"/>
          <p:cNvSpPr>
            <a:spLocks noGrp="1"/>
          </p:cNvSpPr>
          <p:nvPr>
            <p:ph type="ftr" sz="quarter" idx="11"/>
          </p:nvPr>
        </p:nvSpPr>
        <p:spPr>
          <a:xfrm>
            <a:off x="2667000" y="6356350"/>
            <a:ext cx="483393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81A6070-7E42-4EDF-B9D0-58F33C053AF3}" type="slidenum">
              <a:rPr lang="fr-FR" smtClean="0"/>
              <a:pPr>
                <a:defRPr/>
              </a:pPr>
              <a:t>15</a:t>
            </a:fld>
            <a:endParaRPr lang="fr-FR"/>
          </a:p>
        </p:txBody>
      </p:sp>
      <p:graphicFrame>
        <p:nvGraphicFramePr>
          <p:cNvPr id="16390" name="Object 15"/>
          <p:cNvGraphicFramePr>
            <a:graphicFrameLocks noChangeAspect="1"/>
          </p:cNvGraphicFramePr>
          <p:nvPr/>
        </p:nvGraphicFramePr>
        <p:xfrm>
          <a:off x="1000125" y="3643313"/>
          <a:ext cx="5837238" cy="923925"/>
        </p:xfrm>
        <a:graphic>
          <a:graphicData uri="http://schemas.openxmlformats.org/presentationml/2006/ole">
            <mc:AlternateContent xmlns:mc="http://schemas.openxmlformats.org/markup-compatibility/2006">
              <mc:Choice xmlns:v="urn:schemas-microsoft-com:vml" Requires="v">
                <p:oleObj spid="_x0000_s16722" name="Document" r:id="rId4" imgW="5837475" imgH="923793" progId="Word.Document.12">
                  <p:embed/>
                </p:oleObj>
              </mc:Choice>
              <mc:Fallback>
                <p:oleObj name="Document" r:id="rId4" imgW="5837475" imgH="923793" progId="Word.Document.12">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25" y="3643313"/>
                        <a:ext cx="583723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3993232" cy="365125"/>
          </a:xfrm>
        </p:spPr>
        <p:txBody>
          <a:bodyPr/>
          <a:lstStyle/>
          <a:p>
            <a:pPr>
              <a:defRPr/>
            </a:pPr>
            <a:r>
              <a:rPr lang="fr-FR"/>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150</a:t>
            </a:fld>
            <a:endParaRPr lang="fr-FR"/>
          </a:p>
        </p:txBody>
      </p:sp>
      <p:sp>
        <p:nvSpPr>
          <p:cNvPr id="7" name="Rectangle 6"/>
          <p:cNvSpPr/>
          <p:nvPr/>
        </p:nvSpPr>
        <p:spPr>
          <a:xfrm>
            <a:off x="334424" y="476672"/>
            <a:ext cx="7848872" cy="461665"/>
          </a:xfrm>
          <a:prstGeom prst="rect">
            <a:avLst/>
          </a:prstGeom>
        </p:spPr>
        <p:txBody>
          <a:bodyPr wrap="square">
            <a:spAutoFit/>
          </a:bodyPr>
          <a:lstStyle/>
          <a:p>
            <a:r>
              <a:rPr lang="fr-FR" dirty="0">
                <a:solidFill>
                  <a:schemeClr val="accent2">
                    <a:lumMod val="75000"/>
                  </a:schemeClr>
                </a:solidFill>
                <a:latin typeface="+mj-lt"/>
              </a:rPr>
              <a:t>Le « Six-Pack » d’octobre 2011</a:t>
            </a:r>
          </a:p>
        </p:txBody>
      </p:sp>
      <p:sp>
        <p:nvSpPr>
          <p:cNvPr id="8" name="ZoneTexte 7"/>
          <p:cNvSpPr txBox="1"/>
          <p:nvPr/>
        </p:nvSpPr>
        <p:spPr>
          <a:xfrm>
            <a:off x="179512" y="938337"/>
            <a:ext cx="8712968" cy="5509200"/>
          </a:xfrm>
          <a:prstGeom prst="rect">
            <a:avLst/>
          </a:prstGeom>
          <a:noFill/>
        </p:spPr>
        <p:txBody>
          <a:bodyPr wrap="square" rtlCol="0">
            <a:spAutoFit/>
          </a:bodyPr>
          <a:lstStyle/>
          <a:p>
            <a:pPr marL="342900" indent="-342900" algn="just">
              <a:buClr>
                <a:schemeClr val="accent3">
                  <a:lumMod val="75000"/>
                </a:schemeClr>
              </a:buClr>
              <a:buFont typeface="Arial" panose="020B0604020202020204" pitchFamily="34" charset="0"/>
              <a:buChar char="•"/>
            </a:pPr>
            <a:r>
              <a:rPr lang="fr-FR" sz="1600" dirty="0"/>
              <a:t>Il s’agit cette fois de règlements et d’une directive communautaires proposés par la Commission européenne et approuvés par tous les États membres et le Parlement européen.</a:t>
            </a:r>
          </a:p>
          <a:p>
            <a:pPr marL="342900" indent="-342900">
              <a:buClr>
                <a:schemeClr val="accent3">
                  <a:lumMod val="75000"/>
                </a:schemeClr>
              </a:buClr>
              <a:buFont typeface="Arial" panose="020B0604020202020204" pitchFamily="34" charset="0"/>
              <a:buChar char="•"/>
            </a:pPr>
            <a:r>
              <a:rPr lang="fr-FR" sz="1600" dirty="0"/>
              <a:t>Attention : certaines règles du « six-pack » ont été reprises par le TSCG entré en vigueur le 1</a:t>
            </a:r>
            <a:r>
              <a:rPr lang="fr-FR" sz="1600" baseline="30000" dirty="0"/>
              <a:t>er</a:t>
            </a:r>
            <a:r>
              <a:rPr lang="fr-FR" sz="1600" dirty="0"/>
              <a:t> janvier 2013 mais ce dernier n’est pas issu d’un vote communautaire. Il s’agit d’un accord intergouvernemental entre certains pays de l’UE, le RU l’ayant refusé !</a:t>
            </a:r>
          </a:p>
          <a:p>
            <a:pPr marL="342900" indent="-342900" algn="just">
              <a:buClr>
                <a:schemeClr val="accent3">
                  <a:lumMod val="75000"/>
                </a:schemeClr>
              </a:buClr>
              <a:buFont typeface="Arial" panose="020B0604020202020204" pitchFamily="34" charset="0"/>
              <a:buChar char="•"/>
            </a:pPr>
            <a:r>
              <a:rPr lang="fr-FR" sz="1600" dirty="0"/>
              <a:t>À partir de décembre 2011, si les pays qui sont en </a:t>
            </a:r>
            <a:r>
              <a:rPr lang="fr-FR" sz="1600" i="1" dirty="0"/>
              <a:t>procédure de déficit excessif</a:t>
            </a:r>
            <a:r>
              <a:rPr lang="fr-FR" sz="1600" dirty="0"/>
              <a:t> (PDE) (24 sur 29 pays) ne se conforment pas aux recommandations que le Conseil de l’UE leur a adressé, le Conseil, sur recommandation de la Commission européenne, leur adressera des sanctions, sauf si une majorité qualifiée d'États s'y oppose.</a:t>
            </a:r>
          </a:p>
          <a:p>
            <a:pPr marL="342900" indent="-342900" algn="just">
              <a:buClr>
                <a:schemeClr val="accent3">
                  <a:lumMod val="75000"/>
                </a:schemeClr>
              </a:buClr>
              <a:buFont typeface="Arial" panose="020B0604020202020204" pitchFamily="34" charset="0"/>
              <a:buChar char="•"/>
            </a:pPr>
            <a:r>
              <a:rPr lang="fr-FR" sz="1600" dirty="0"/>
              <a:t>les États doivent avoir un </a:t>
            </a:r>
            <a:r>
              <a:rPr lang="fr-FR" sz="1600" i="1" dirty="0"/>
              <a:t>objectif à moyen terme</a:t>
            </a:r>
            <a:r>
              <a:rPr lang="fr-FR" sz="1600" dirty="0"/>
              <a:t> (OMT) qui permet de garantir la viabilité des finances publiques. Celui-ci, qui consiste à prévoir un retour à l'équilibre structurel des comptes publics (déficit structurel limité à 1 % du PIB) est défini par la Commission européenne pour chaque État.</a:t>
            </a:r>
          </a:p>
          <a:p>
            <a:pPr marL="342900" indent="-342900" algn="just">
              <a:buClr>
                <a:schemeClr val="accent3">
                  <a:lumMod val="75000"/>
                </a:schemeClr>
              </a:buClr>
              <a:buFont typeface="Arial" panose="020B0604020202020204" pitchFamily="34" charset="0"/>
              <a:buChar char="•"/>
            </a:pPr>
            <a:r>
              <a:rPr lang="fr-FR" sz="1600" dirty="0"/>
              <a:t>Les pays qui ont une dette qui dépasse 60 % du PIB feront l'objet d'une PDE (procédure de déficit excessif) s'ils ne réduisent pas d'un vingtième par an (sur une moyenne de trois ans) l'écart entre leur taux d'endettement et la valeur de référence de 60 %.</a:t>
            </a:r>
          </a:p>
          <a:p>
            <a:pPr marL="342900" indent="-342900" algn="just">
              <a:buClr>
                <a:schemeClr val="accent3">
                  <a:lumMod val="75000"/>
                </a:schemeClr>
              </a:buClr>
              <a:buFont typeface="Arial" panose="020B0604020202020204" pitchFamily="34" charset="0"/>
              <a:buChar char="•"/>
            </a:pPr>
            <a:r>
              <a:rPr lang="fr-FR" sz="1600" dirty="0"/>
              <a:t>Les crises de la dette grecque, et des PIIGS, étant pour partie liés à de forts déséquilibres de compétitivité, une système d'alerte précoce a été mis en place. Si les pays présentent des déséquilibres importants, une procédure pour déséquilibre excessif peut être lancée et des sanctions pourront être prises à l'encontre des États. Il repose sur une série d'indicateurs.</a:t>
            </a:r>
          </a:p>
        </p:txBody>
      </p:sp>
      <p:sp>
        <p:nvSpPr>
          <p:cNvPr id="9" name="Rectangle 8"/>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2713066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9100" y="325259"/>
            <a:ext cx="8305800" cy="936104"/>
          </a:xfrm>
        </p:spPr>
        <p:txBody>
          <a:bodyPr>
            <a:noAutofit/>
          </a:bodyPr>
          <a:lstStyle/>
          <a:p>
            <a:r>
              <a:rPr lang="fr-FR" sz="2800" dirty="0"/>
              <a:t>Le nouveau « pacte budgétaire européen » en réponse au surendettement des états de l’UEM</a:t>
            </a:r>
          </a:p>
        </p:txBody>
      </p:sp>
      <p:sp>
        <p:nvSpPr>
          <p:cNvPr id="3" name="Espace réservé du pied de page 2"/>
          <p:cNvSpPr>
            <a:spLocks noGrp="1"/>
          </p:cNvSpPr>
          <p:nvPr>
            <p:ph type="ftr" sz="quarter" idx="11"/>
          </p:nvPr>
        </p:nvSpPr>
        <p:spPr>
          <a:xfrm>
            <a:off x="2667000" y="6453336"/>
            <a:ext cx="4425280" cy="268139"/>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151</a:t>
            </a:fld>
            <a:endParaRPr lang="fr-FR"/>
          </a:p>
        </p:txBody>
      </p:sp>
      <p:sp>
        <p:nvSpPr>
          <p:cNvPr id="5" name="ZoneTexte 4"/>
          <p:cNvSpPr txBox="1"/>
          <p:nvPr/>
        </p:nvSpPr>
        <p:spPr>
          <a:xfrm>
            <a:off x="171897" y="1340768"/>
            <a:ext cx="8784976" cy="4278094"/>
          </a:xfrm>
          <a:prstGeom prst="rect">
            <a:avLst/>
          </a:prstGeom>
          <a:noFill/>
        </p:spPr>
        <p:txBody>
          <a:bodyPr wrap="square" rtlCol="0">
            <a:spAutoFit/>
          </a:bodyPr>
          <a:lstStyle/>
          <a:p>
            <a:pPr marL="342900" indent="-342900" algn="just">
              <a:buClr>
                <a:schemeClr val="accent3">
                  <a:lumMod val="75000"/>
                </a:schemeClr>
              </a:buClr>
              <a:buFont typeface="Arial" panose="020B0604020202020204" pitchFamily="34" charset="0"/>
              <a:buChar char="•"/>
            </a:pPr>
            <a:r>
              <a:rPr lang="fr-FR" sz="1600" dirty="0"/>
              <a:t>Le </a:t>
            </a:r>
            <a:r>
              <a:rPr lang="fr-FR" sz="1600" b="1" dirty="0"/>
              <a:t>Traité sur la Stabilité, la Coordination et la Gouvernance</a:t>
            </a:r>
            <a:r>
              <a:rPr lang="fr-FR" sz="1600" dirty="0"/>
              <a:t> </a:t>
            </a:r>
            <a:r>
              <a:rPr lang="fr-FR" sz="1600" b="1" dirty="0"/>
              <a:t>(TSCG)</a:t>
            </a:r>
            <a:r>
              <a:rPr lang="fr-FR" sz="1600" dirty="0"/>
              <a:t>,</a:t>
            </a:r>
            <a:r>
              <a:rPr lang="fr-FR" sz="1600" b="1" dirty="0"/>
              <a:t> </a:t>
            </a:r>
            <a:r>
              <a:rPr lang="fr-FR" sz="1600" dirty="0"/>
              <a:t>est un mécanisme sur lequel se sont accordés 25 des 29 États membres de l'Union européenne sur la convergence de leur union économique et monétaire, notamment la zone euro. Signé le 2 mars 2012 par les chefs d'État et de gouvernement, il est entré en vigueur le 1</a:t>
            </a:r>
            <a:r>
              <a:rPr lang="fr-FR" sz="1600" baseline="30000" dirty="0"/>
              <a:t>er</a:t>
            </a:r>
            <a:r>
              <a:rPr lang="fr-FR" sz="1600" dirty="0"/>
              <a:t> janvier 2013.</a:t>
            </a:r>
          </a:p>
          <a:p>
            <a:pPr marL="342900" indent="-342900">
              <a:buClr>
                <a:schemeClr val="accent3">
                  <a:lumMod val="75000"/>
                </a:schemeClr>
              </a:buClr>
              <a:buFont typeface="Arial" panose="020B0604020202020204" pitchFamily="34" charset="0"/>
              <a:buChar char="•"/>
            </a:pPr>
            <a:r>
              <a:rPr lang="fr-FR" sz="1600" dirty="0"/>
              <a:t>Une réponse à la crise Grecque (voir supra)</a:t>
            </a:r>
          </a:p>
          <a:p>
            <a:pPr marL="342900" indent="-342900" algn="just">
              <a:buClr>
                <a:schemeClr val="accent3">
                  <a:lumMod val="75000"/>
                </a:schemeClr>
              </a:buClr>
              <a:buFont typeface="Arial" panose="020B0604020202020204" pitchFamily="34" charset="0"/>
              <a:buChar char="•"/>
            </a:pPr>
            <a:r>
              <a:rPr lang="fr-FR" sz="1600" dirty="0"/>
              <a:t>Si la PSC de 1997 et le «Six-Pack » engagent tous les pays de l’UE, le TSCG est un accord intergouvernemental et ne relève pas d’un vote communautaire. 25 états l’ont adopté mais il concerne essentiellement l’UEM. Le RU ne l’a pas signé.</a:t>
            </a:r>
          </a:p>
          <a:p>
            <a:pPr marL="342900" indent="-342900" algn="just">
              <a:buClr>
                <a:schemeClr val="accent3">
                  <a:lumMod val="75000"/>
                </a:schemeClr>
              </a:buClr>
              <a:buFont typeface="Arial" panose="020B0604020202020204" pitchFamily="34" charset="0"/>
              <a:buChar char="•"/>
            </a:pPr>
            <a:r>
              <a:rPr lang="fr-FR" sz="1600" dirty="0"/>
              <a:t>L’idée centrale est de renforcer l’intégration économique de l’UEM en complétant l’union monétaire avec une union budgétaire disciplinée et une union bancaire.</a:t>
            </a:r>
          </a:p>
          <a:p>
            <a:pPr marL="342900" indent="-342900" algn="just">
              <a:buClr>
                <a:schemeClr val="accent3">
                  <a:lumMod val="75000"/>
                </a:schemeClr>
              </a:buClr>
              <a:buFont typeface="Arial" panose="020B0604020202020204" pitchFamily="34" charset="0"/>
              <a:buChar char="•"/>
            </a:pPr>
            <a:r>
              <a:rPr lang="fr-FR" sz="1600" dirty="0"/>
              <a:t>Il érige les règles budgétaires à respecter au sein de l’UEM mais aussi pour ses postulants qui doivent converger vers ces règles.</a:t>
            </a:r>
          </a:p>
          <a:p>
            <a:pPr marL="342900" indent="-342900" algn="just">
              <a:buClr>
                <a:schemeClr val="accent3">
                  <a:lumMod val="75000"/>
                </a:schemeClr>
              </a:buClr>
              <a:buFont typeface="Arial" panose="020B0604020202020204" pitchFamily="34" charset="0"/>
              <a:buChar char="•"/>
            </a:pPr>
            <a:r>
              <a:rPr lang="fr-FR" sz="1600" b="1" u="sng" dirty="0"/>
              <a:t>Art 3 = « Règle d’Or » </a:t>
            </a:r>
            <a:r>
              <a:rPr lang="fr-FR" sz="1600" dirty="0"/>
              <a:t>: si le PSC de 1997, assoupli en 2005, permettait de voter un budget déficitaire dans la limite de 3%, </a:t>
            </a:r>
            <a:r>
              <a:rPr lang="fr-FR" sz="1600" u="sng" dirty="0"/>
              <a:t>le TSCG pose le principe qu’un état doit voter un budget en équilibre ou positif</a:t>
            </a:r>
            <a:r>
              <a:rPr lang="fr-FR" sz="1600" dirty="0"/>
              <a:t>. </a:t>
            </a:r>
          </a:p>
          <a:p>
            <a:pPr>
              <a:buClr>
                <a:schemeClr val="accent3">
                  <a:lumMod val="75000"/>
                </a:schemeClr>
              </a:buClr>
            </a:pPr>
            <a:endParaRPr lang="fr-FR" sz="1600" dirty="0"/>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572973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792" y="404664"/>
            <a:ext cx="8305800" cy="360040"/>
          </a:xfrm>
        </p:spPr>
        <p:txBody>
          <a:bodyPr>
            <a:noAutofit/>
          </a:bodyPr>
          <a:lstStyle/>
          <a:p>
            <a:r>
              <a:rPr lang="fr-FR" sz="2800" dirty="0"/>
              <a:t>Contenu du TSCG</a:t>
            </a:r>
          </a:p>
        </p:txBody>
      </p:sp>
      <p:sp>
        <p:nvSpPr>
          <p:cNvPr id="3" name="Espace réservé du pied de page 2"/>
          <p:cNvSpPr>
            <a:spLocks noGrp="1"/>
          </p:cNvSpPr>
          <p:nvPr>
            <p:ph type="ftr" sz="quarter" idx="11"/>
          </p:nvPr>
        </p:nvSpPr>
        <p:spPr>
          <a:xfrm>
            <a:off x="2667000" y="6453336"/>
            <a:ext cx="4425280" cy="268139"/>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152</a:t>
            </a:fld>
            <a:endParaRPr lang="fr-FR"/>
          </a:p>
        </p:txBody>
      </p:sp>
      <p:sp>
        <p:nvSpPr>
          <p:cNvPr id="5" name="ZoneTexte 4"/>
          <p:cNvSpPr txBox="1"/>
          <p:nvPr/>
        </p:nvSpPr>
        <p:spPr>
          <a:xfrm>
            <a:off x="159358" y="908719"/>
            <a:ext cx="8825284" cy="4862870"/>
          </a:xfrm>
          <a:prstGeom prst="rect">
            <a:avLst/>
          </a:prstGeom>
          <a:noFill/>
        </p:spPr>
        <p:txBody>
          <a:bodyPr wrap="square" rtlCol="0">
            <a:spAutoFit/>
          </a:bodyPr>
          <a:lstStyle/>
          <a:p>
            <a:pPr marL="285750" indent="-285750" algn="just">
              <a:buClr>
                <a:schemeClr val="accent3">
                  <a:lumMod val="75000"/>
                </a:schemeClr>
              </a:buClr>
              <a:buFont typeface="Arial" panose="020B0604020202020204" pitchFamily="34" charset="0"/>
              <a:buChar char="•"/>
            </a:pPr>
            <a:r>
              <a:rPr lang="fr-FR" sz="1600" b="1" u="sng" dirty="0">
                <a:solidFill>
                  <a:schemeClr val="accent2"/>
                </a:solidFill>
              </a:rPr>
              <a:t>Art 3</a:t>
            </a:r>
            <a:r>
              <a:rPr lang="fr-FR" sz="1600" dirty="0"/>
              <a:t> : « a) la situation budgétaire des administrations publiques d'une partie contractante est en équilibre ou en excédent ;b) la règle énoncée au point a) est considérée comme respectée si le </a:t>
            </a:r>
            <a:r>
              <a:rPr lang="fr-FR" sz="1600" i="1" u="sng" dirty="0"/>
              <a:t>solde structurel </a:t>
            </a:r>
            <a:r>
              <a:rPr lang="fr-FR" sz="1600" dirty="0"/>
              <a:t>annuel des administrations publiques </a:t>
            </a:r>
            <a:r>
              <a:rPr lang="fr-FR" sz="1600" b="1" u="sng" dirty="0">
                <a:solidFill>
                  <a:schemeClr val="accent2"/>
                </a:solidFill>
              </a:rPr>
              <a:t>correspond à l'objectif à moyen terme spécifique à chaque pays</a:t>
            </a:r>
            <a:r>
              <a:rPr lang="fr-FR" sz="1600" dirty="0"/>
              <a:t>, tel que défini dans le pacte de stabilité et de croissance révisé, </a:t>
            </a:r>
            <a:r>
              <a:rPr lang="fr-FR" sz="1600" b="1" u="sng" dirty="0">
                <a:solidFill>
                  <a:schemeClr val="accent2"/>
                </a:solidFill>
              </a:rPr>
              <a:t>avec une limite inférieure de déficit structurel de 0,5%</a:t>
            </a:r>
            <a:r>
              <a:rPr lang="fr-FR" sz="1600" dirty="0"/>
              <a:t> du PIB. Les parties contractantes veillent à assurer une </a:t>
            </a:r>
            <a:r>
              <a:rPr lang="fr-FR" sz="1600" b="1" u="sng" dirty="0">
                <a:solidFill>
                  <a:schemeClr val="accent2"/>
                </a:solidFill>
              </a:rPr>
              <a:t>convergence rapide vers leur objectif à moyen terme </a:t>
            </a:r>
            <a:r>
              <a:rPr lang="fr-FR" sz="1600" dirty="0"/>
              <a:t>respectif. </a:t>
            </a:r>
            <a:r>
              <a:rPr lang="fr-FR" sz="1600" b="1" u="sng" dirty="0">
                <a:solidFill>
                  <a:schemeClr val="accent2"/>
                </a:solidFill>
              </a:rPr>
              <a:t>Le calendrier de cette convergence sera proposé par la Commission européenne</a:t>
            </a:r>
            <a:r>
              <a:rPr lang="fr-FR" sz="1600" dirty="0"/>
              <a:t>, compte tenu des risques qui pèsent sur la soutenabilité des finances publiques de chaque pays. »</a:t>
            </a:r>
          </a:p>
          <a:p>
            <a:pPr marL="285750" indent="-285750">
              <a:buClr>
                <a:schemeClr val="accent3">
                  <a:lumMod val="75000"/>
                </a:schemeClr>
              </a:buClr>
              <a:buFont typeface="Arial" panose="020B0604020202020204" pitchFamily="34" charset="0"/>
              <a:buChar char="•"/>
            </a:pPr>
            <a:r>
              <a:rPr lang="fr-FR" sz="1600" dirty="0"/>
              <a:t> </a:t>
            </a:r>
            <a:r>
              <a:rPr lang="fr-FR" sz="1500" dirty="0"/>
              <a:t>Cette règle doit être retranscrite constitutionnellement en droit national.</a:t>
            </a:r>
          </a:p>
          <a:p>
            <a:pPr marL="285750" indent="-285750" algn="just">
              <a:buClr>
                <a:schemeClr val="accent3">
                  <a:lumMod val="75000"/>
                </a:schemeClr>
              </a:buClr>
              <a:buFont typeface="Arial" panose="020B0604020202020204" pitchFamily="34" charset="0"/>
              <a:buChar char="•"/>
            </a:pPr>
            <a:r>
              <a:rPr lang="fr-FR" sz="1500" dirty="0"/>
              <a:t>Remarque : le déficit structurel limite reste de 1% pour le « six-pack » donc pour le RU. </a:t>
            </a:r>
          </a:p>
          <a:p>
            <a:pPr marL="285750" indent="-285750" algn="just">
              <a:buClr>
                <a:schemeClr val="accent3">
                  <a:lumMod val="75000"/>
                </a:schemeClr>
              </a:buClr>
              <a:buFont typeface="Arial" panose="020B0604020202020204" pitchFamily="34" charset="0"/>
              <a:buChar char="•"/>
            </a:pPr>
            <a:r>
              <a:rPr lang="fr-FR" sz="1500" b="1" u="sng" dirty="0"/>
              <a:t>Déficit structurel = déficit public – déficit conjoncturel</a:t>
            </a:r>
            <a:r>
              <a:rPr lang="fr-FR" sz="1500" b="1" dirty="0"/>
              <a:t> </a:t>
            </a:r>
            <a:r>
              <a:rPr lang="fr-FR" sz="1500" dirty="0"/>
              <a:t>: déficit corrigé des variations conjoncturelles. Il est mesuré grâce à un indicateur : la </a:t>
            </a:r>
            <a:r>
              <a:rPr lang="fr-FR" sz="1500" b="1" dirty="0"/>
              <a:t>croissance potentielle (fixée à 1,2% en 2017 par la commission)</a:t>
            </a:r>
            <a:r>
              <a:rPr lang="fr-FR" sz="1500" dirty="0"/>
              <a:t>. Elle correspond au niveau maximal de production qu’un pays peut obtenir sans accélération de l’inflation. Les méthodes et les résultats divergent sensiblement entre la France et </a:t>
            </a:r>
            <a:r>
              <a:rPr lang="fr-FR" sz="1500"/>
              <a:t>la Commission…</a:t>
            </a:r>
            <a:endParaRPr lang="fr-FR" sz="1500" dirty="0"/>
          </a:p>
          <a:p>
            <a:pPr marL="285750" indent="-285750">
              <a:buClr>
                <a:schemeClr val="accent3">
                  <a:lumMod val="75000"/>
                </a:schemeClr>
              </a:buClr>
              <a:buFont typeface="Arial" panose="020B0604020202020204" pitchFamily="34" charset="0"/>
              <a:buChar char="•"/>
            </a:pPr>
            <a:r>
              <a:rPr lang="fr-FR" sz="1500" dirty="0"/>
              <a:t>2 exceptions à la règle sont posées :</a:t>
            </a:r>
          </a:p>
          <a:p>
            <a:pPr marL="742950" lvl="1" indent="-285750">
              <a:buClr>
                <a:schemeClr val="accent3">
                  <a:lumMod val="75000"/>
                </a:schemeClr>
              </a:buClr>
              <a:buFont typeface="Arial" panose="020B0604020202020204" pitchFamily="34" charset="0"/>
              <a:buChar char="•"/>
            </a:pPr>
            <a:r>
              <a:rPr lang="fr-FR" sz="1500" dirty="0"/>
              <a:t>les circonstances exceptionnelles sur lesquelles le gouvernement n'a pas de prise ;</a:t>
            </a:r>
          </a:p>
          <a:p>
            <a:pPr marL="742950" lvl="1" indent="-285750">
              <a:buClr>
                <a:schemeClr val="accent3">
                  <a:lumMod val="75000"/>
                </a:schemeClr>
              </a:buClr>
              <a:buFont typeface="Arial" panose="020B0604020202020204" pitchFamily="34" charset="0"/>
              <a:buChar char="•"/>
            </a:pPr>
            <a:r>
              <a:rPr lang="fr-FR" sz="1500" dirty="0"/>
              <a:t>les États dont la dette publique est inférieure à 60 % du PIB peuvent avoir un déficit structurel de 1 % (c’est-à-dire aucun)</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906241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2667000" y="6453336"/>
            <a:ext cx="4641304" cy="268139"/>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153</a:t>
            </a:fld>
            <a:endParaRPr lang="fr-FR"/>
          </a:p>
        </p:txBody>
      </p:sp>
      <p:sp>
        <p:nvSpPr>
          <p:cNvPr id="5" name="Rectangle 4"/>
          <p:cNvSpPr/>
          <p:nvPr/>
        </p:nvSpPr>
        <p:spPr>
          <a:xfrm>
            <a:off x="251520" y="476671"/>
            <a:ext cx="8640960" cy="5909310"/>
          </a:xfrm>
          <a:prstGeom prst="rect">
            <a:avLst/>
          </a:prstGeom>
        </p:spPr>
        <p:txBody>
          <a:bodyPr wrap="square">
            <a:spAutoFit/>
          </a:bodyPr>
          <a:lstStyle/>
          <a:p>
            <a:pPr marL="285750" indent="-285750" algn="just">
              <a:buClr>
                <a:schemeClr val="accent3">
                  <a:lumMod val="75000"/>
                </a:schemeClr>
              </a:buClr>
              <a:buFont typeface="Arial" panose="020B0604020202020204" pitchFamily="34" charset="0"/>
              <a:buChar char="•"/>
            </a:pPr>
            <a:r>
              <a:rPr lang="fr-FR" sz="1800" dirty="0"/>
              <a:t>En cas d’écartement par rapport à l’objectif à moyen terme, l’état devra mettre un place un mécanisme de correction automatique et il sera défini conjointement avec le Commission Européenne sans porter atteinte à sa souveraineté.</a:t>
            </a:r>
          </a:p>
          <a:p>
            <a:pPr marL="285750" indent="-285750" algn="just">
              <a:buClr>
                <a:schemeClr val="accent3">
                  <a:lumMod val="75000"/>
                </a:schemeClr>
              </a:buClr>
              <a:buFont typeface="Arial" panose="020B0604020202020204" pitchFamily="34" charset="0"/>
              <a:buChar char="•"/>
            </a:pPr>
            <a:r>
              <a:rPr lang="fr-FR" sz="1800" dirty="0"/>
              <a:t>Lorsque les déficits annuels ordinaires dépasseront 3 % du PIB les sanctions deviendront quasi-automatiques</a:t>
            </a:r>
          </a:p>
          <a:p>
            <a:pPr marL="285750" indent="-285750" algn="just">
              <a:buClr>
                <a:schemeClr val="accent3">
                  <a:lumMod val="75000"/>
                </a:schemeClr>
              </a:buClr>
              <a:buFont typeface="Arial" panose="020B0604020202020204" pitchFamily="34" charset="0"/>
              <a:buChar char="•"/>
            </a:pPr>
            <a:r>
              <a:rPr lang="fr-FR" sz="1800" dirty="0"/>
              <a:t>La Cour de justice de l'Union européenne peut être saisie par un État qui estimerait qu'un autre n'a pas introduit cette règle budgétaire dans son droit national ou qu’il n’a pas respecté le TSCG</a:t>
            </a:r>
          </a:p>
          <a:p>
            <a:pPr marL="285750" indent="-285750">
              <a:buClr>
                <a:schemeClr val="accent3">
                  <a:lumMod val="75000"/>
                </a:schemeClr>
              </a:buClr>
              <a:buFont typeface="Arial" panose="020B0604020202020204" pitchFamily="34" charset="0"/>
              <a:buChar char="•"/>
            </a:pPr>
            <a:endParaRPr lang="fr-FR" sz="1800" dirty="0"/>
          </a:p>
          <a:p>
            <a:pPr marL="285750" indent="-285750" algn="just">
              <a:buClr>
                <a:schemeClr val="accent3">
                  <a:lumMod val="75000"/>
                </a:schemeClr>
              </a:buClr>
              <a:buFont typeface="Arial" panose="020B0604020202020204" pitchFamily="34" charset="0"/>
              <a:buChar char="•"/>
            </a:pPr>
            <a:r>
              <a:rPr lang="fr-FR" sz="1800" dirty="0"/>
              <a:t>Dans les faits : la France affiche un budget prévisionnel pour 2015 de -4,3% et un déficit structurel &gt; 0,5% (2,1% en 2014).</a:t>
            </a:r>
          </a:p>
          <a:p>
            <a:pPr marL="285750" indent="-285750" algn="just">
              <a:buClr>
                <a:schemeClr val="accent3">
                  <a:lumMod val="75000"/>
                </a:schemeClr>
              </a:buClr>
              <a:buFont typeface="Arial" panose="020B0604020202020204" pitchFamily="34" charset="0"/>
              <a:buChar char="•"/>
            </a:pPr>
            <a:r>
              <a:rPr lang="fr-FR" sz="1800" dirty="0"/>
              <a:t>« </a:t>
            </a:r>
            <a:r>
              <a:rPr lang="fr-FR" sz="1800" b="1" i="1" dirty="0"/>
              <a:t>La trajectoire de finances publiques présentée par le Gouvernement doit permettre de ramener le déficit public sous la barre des 3 % en 2017 et d’atteindre en 2019 l’objectif de moyen terme (OMT), au sens du Traité sur la stabilité, la coordination et la gouvernance au sein de l’Union économique et monétaire (TSCG), soit un déficit structurel inférieur à 0,5 point de PIB. »</a:t>
            </a:r>
            <a:r>
              <a:rPr lang="fr-FR" sz="1800" dirty="0"/>
              <a:t> Source : Dossier de presse Présentation LPFP 2015. La commission a accepté, ce qui traduit que sur le plan juridique la convergence spécifique de la France vers son OMT est respectée. En attendant, les déficits, bien réels eux, s’accumulent …</a:t>
            </a:r>
          </a:p>
        </p:txBody>
      </p:sp>
    </p:spTree>
    <p:extLst>
      <p:ext uri="{BB962C8B-B14F-4D97-AF65-F5344CB8AC3E}">
        <p14:creationId xmlns:p14="http://schemas.microsoft.com/office/powerpoint/2010/main" val="28162492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2667000" y="6525344"/>
            <a:ext cx="4353272" cy="196131"/>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154</a:t>
            </a:fld>
            <a:endParaRPr lang="fr-FR"/>
          </a:p>
        </p:txBody>
      </p:sp>
      <p:sp>
        <p:nvSpPr>
          <p:cNvPr id="5" name="Titre 1"/>
          <p:cNvSpPr>
            <a:spLocks noGrp="1"/>
          </p:cNvSpPr>
          <p:nvPr>
            <p:ph type="title"/>
          </p:nvPr>
        </p:nvSpPr>
        <p:spPr>
          <a:xfrm>
            <a:off x="461079" y="429362"/>
            <a:ext cx="8305800" cy="360040"/>
          </a:xfrm>
        </p:spPr>
        <p:txBody>
          <a:bodyPr>
            <a:noAutofit/>
          </a:bodyPr>
          <a:lstStyle/>
          <a:p>
            <a:r>
              <a:rPr lang="fr-FR" sz="2800" dirty="0"/>
              <a:t>Contenu du TSCG</a:t>
            </a:r>
          </a:p>
        </p:txBody>
      </p:sp>
      <p:sp>
        <p:nvSpPr>
          <p:cNvPr id="6" name="Rectangle 5"/>
          <p:cNvSpPr/>
          <p:nvPr/>
        </p:nvSpPr>
        <p:spPr>
          <a:xfrm>
            <a:off x="100888" y="764704"/>
            <a:ext cx="8647576" cy="5755422"/>
          </a:xfrm>
          <a:prstGeom prst="rect">
            <a:avLst/>
          </a:prstGeom>
        </p:spPr>
        <p:txBody>
          <a:bodyPr wrap="square">
            <a:spAutoFit/>
          </a:bodyPr>
          <a:lstStyle/>
          <a:p>
            <a:pPr marL="285750" indent="-285750">
              <a:buClr>
                <a:schemeClr val="accent3">
                  <a:lumMod val="75000"/>
                </a:schemeClr>
              </a:buClr>
              <a:buFont typeface="Arial" panose="020B0604020202020204" pitchFamily="34" charset="0"/>
              <a:buChar char="•"/>
            </a:pPr>
            <a:r>
              <a:rPr lang="fr-FR" sz="1600" b="1" u="sng" dirty="0"/>
              <a:t>Art 4 </a:t>
            </a:r>
            <a:r>
              <a:rPr lang="fr-FR" sz="1600" dirty="0"/>
              <a:t>: le droit communautaire imposant toujours que la dette soit &lt; 60% du PIB, cette article précise :</a:t>
            </a:r>
          </a:p>
          <a:p>
            <a:pPr marL="742950" lvl="1" indent="-285750" algn="just">
              <a:buClr>
                <a:schemeClr val="accent3">
                  <a:lumMod val="75000"/>
                </a:schemeClr>
              </a:buClr>
              <a:buFont typeface="Arial" panose="020B0604020202020204" pitchFamily="34" charset="0"/>
              <a:buChar char="•"/>
            </a:pPr>
            <a:r>
              <a:rPr lang="fr-FR" sz="1600" dirty="0"/>
              <a:t>En cas d'excès de dette par rapport à la référence des 60 % du PIB, l'écart doit se réduire au rythme moyen d'un vingtième par an, calculé sur les trois dernières années, ou sur les deux dernières et l'année en cours ;</a:t>
            </a:r>
          </a:p>
          <a:p>
            <a:pPr marL="742950" lvl="1" indent="-285750" algn="just">
              <a:buClr>
                <a:schemeClr val="accent3">
                  <a:lumMod val="75000"/>
                </a:schemeClr>
              </a:buClr>
              <a:buFont typeface="Arial" panose="020B0604020202020204" pitchFamily="34" charset="0"/>
              <a:buChar char="•"/>
            </a:pPr>
            <a:r>
              <a:rPr lang="fr-FR" sz="1600" dirty="0"/>
              <a:t>pour un État membre soumis à une procédure de déficit excessif au 8 novembre 2011, et pendant trois ans à compter de la correction de ce déficit, cette règle sera considérée comme remplie s'il réalise des « progrès suffisants » en vue de la référence des 60 % du PIB. A noter que le PSC impose le déclenchement automatique d’une procédure de déficit excessif si le déficit est &gt;3%. 24 états sur les 29 de l’UE font l’objet de cette procédure !</a:t>
            </a:r>
          </a:p>
          <a:p>
            <a:pPr marL="285750" indent="-285750" algn="just">
              <a:buClr>
                <a:schemeClr val="accent3">
                  <a:lumMod val="75000"/>
                </a:schemeClr>
              </a:buClr>
              <a:buFont typeface="Arial" panose="020B0604020202020204" pitchFamily="34" charset="0"/>
              <a:buChar char="•"/>
            </a:pPr>
            <a:r>
              <a:rPr lang="fr-FR" sz="1600" dirty="0"/>
              <a:t>Pour bénéficier de l’aide du MES, il faut que l’état soit membre du TSCG</a:t>
            </a:r>
          </a:p>
          <a:p>
            <a:pPr marL="285750" indent="-285750" algn="just">
              <a:buClr>
                <a:schemeClr val="accent3">
                  <a:lumMod val="75000"/>
                </a:schemeClr>
              </a:buClr>
              <a:buFont typeface="Arial" panose="020B0604020202020204" pitchFamily="34" charset="0"/>
              <a:buChar char="•"/>
            </a:pPr>
            <a:r>
              <a:rPr lang="fr-FR" sz="1600" dirty="0"/>
              <a:t>Constat : les règles du PSC, héritées des critères de Maastricht, sont toujours en vigueur sur le plan du droit communautaire. Elles sont plus « souples » que celles du TSCG et pourtant elles n’ont pas été respectées et n’ont fait l’objet d’aucune sanction.</a:t>
            </a:r>
          </a:p>
          <a:p>
            <a:pPr marL="285750" indent="-285750">
              <a:buClr>
                <a:schemeClr val="accent3">
                  <a:lumMod val="75000"/>
                </a:schemeClr>
              </a:buClr>
              <a:buFont typeface="Arial" panose="020B0604020202020204" pitchFamily="34" charset="0"/>
              <a:buChar char="•"/>
            </a:pPr>
            <a:r>
              <a:rPr lang="fr-FR" sz="1600" dirty="0"/>
              <a:t>Questions :</a:t>
            </a:r>
          </a:p>
          <a:p>
            <a:pPr marL="742950" lvl="1" indent="-285750">
              <a:buClr>
                <a:schemeClr val="accent3">
                  <a:lumMod val="75000"/>
                </a:schemeClr>
              </a:buClr>
              <a:buFont typeface="Arial" panose="020B0604020202020204" pitchFamily="34" charset="0"/>
              <a:buChar char="•"/>
            </a:pPr>
            <a:r>
              <a:rPr lang="fr-FR" sz="1600" dirty="0"/>
              <a:t>le PSC n’ayant pas été respecté, comment le TSCG pourra t-il l’être ?</a:t>
            </a:r>
          </a:p>
          <a:p>
            <a:pPr marL="742950" lvl="1" indent="-285750" algn="just">
              <a:buClr>
                <a:schemeClr val="accent3">
                  <a:lumMod val="75000"/>
                </a:schemeClr>
              </a:buClr>
              <a:buFont typeface="Arial" panose="020B0604020202020204" pitchFamily="34" charset="0"/>
              <a:buChar char="•"/>
            </a:pPr>
            <a:r>
              <a:rPr lang="fr-FR" sz="1600" dirty="0"/>
              <a:t>Ce pacte ne relève t-il pas plus d’une incantation que d’une trajectoire vers une vraie gouvernance budgétaire de l’UEM ?</a:t>
            </a:r>
          </a:p>
          <a:p>
            <a:pPr marL="742950" lvl="1" indent="-285750" algn="just">
              <a:buClr>
                <a:schemeClr val="accent3">
                  <a:lumMod val="75000"/>
                </a:schemeClr>
              </a:buClr>
              <a:buFont typeface="Arial" panose="020B0604020202020204" pitchFamily="34" charset="0"/>
              <a:buChar char="•"/>
            </a:pPr>
            <a:r>
              <a:rPr lang="fr-FR" sz="1600" dirty="0"/>
              <a:t>Quelle crédibilité les marchés vont lui accordé, notamment en cas de nouveau choc sur la dette de l’UEM ?</a:t>
            </a:r>
          </a:p>
          <a:p>
            <a:pPr marL="742950" lvl="1" indent="-285750" algn="just">
              <a:buClr>
                <a:schemeClr val="accent3">
                  <a:lumMod val="75000"/>
                </a:schemeClr>
              </a:buClr>
              <a:buFont typeface="Arial" panose="020B0604020202020204" pitchFamily="34" charset="0"/>
              <a:buChar char="•"/>
            </a:pPr>
            <a:r>
              <a:rPr lang="fr-FR" sz="1600" dirty="0"/>
              <a:t>L’inexistence d’une union fiscale n’est-elle pas un obstacle au respect de ce pacte budgétaire ?</a:t>
            </a: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4162680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209256"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155</a:t>
            </a:fld>
            <a:endParaRPr lang="fr-FR"/>
          </a:p>
        </p:txBody>
      </p:sp>
      <p:sp>
        <p:nvSpPr>
          <p:cNvPr id="5" name="Titre 1"/>
          <p:cNvSpPr txBox="1">
            <a:spLocks/>
          </p:cNvSpPr>
          <p:nvPr/>
        </p:nvSpPr>
        <p:spPr>
          <a:xfrm>
            <a:off x="353906" y="260648"/>
            <a:ext cx="8305800" cy="426150"/>
          </a:xfrm>
          <a:prstGeom prst="rect">
            <a:avLst/>
          </a:prstGeom>
        </p:spPr>
        <p:txBody>
          <a:bodyPr>
            <a:noAutofit/>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r>
              <a:rPr lang="fr-FR" sz="2400" dirty="0"/>
              <a:t>Réponse : le « </a:t>
            </a:r>
            <a:r>
              <a:rPr lang="fr-FR" sz="2400" dirty="0" err="1"/>
              <a:t>Two</a:t>
            </a:r>
            <a:r>
              <a:rPr lang="fr-FR" sz="2400" dirty="0"/>
              <a:t>-Pack » ?</a:t>
            </a:r>
          </a:p>
        </p:txBody>
      </p:sp>
      <p:sp>
        <p:nvSpPr>
          <p:cNvPr id="6" name="ZoneTexte 5"/>
          <p:cNvSpPr txBox="1"/>
          <p:nvPr/>
        </p:nvSpPr>
        <p:spPr>
          <a:xfrm>
            <a:off x="107504" y="654405"/>
            <a:ext cx="8856984" cy="6001643"/>
          </a:xfrm>
          <a:prstGeom prst="rect">
            <a:avLst/>
          </a:prstGeom>
          <a:noFill/>
        </p:spPr>
        <p:txBody>
          <a:bodyPr wrap="square" rtlCol="0">
            <a:spAutoFit/>
          </a:bodyPr>
          <a:lstStyle/>
          <a:p>
            <a:pPr marL="285750" indent="-285750" algn="just">
              <a:buClr>
                <a:schemeClr val="accent3">
                  <a:lumMod val="75000"/>
                </a:schemeClr>
              </a:buClr>
              <a:buFont typeface="Arial" panose="020B0604020202020204" pitchFamily="34" charset="0"/>
              <a:buChar char="•"/>
            </a:pPr>
            <a:r>
              <a:rPr lang="fr-FR" sz="1600" b="1" u="sng" dirty="0"/>
              <a:t>Objectifs</a:t>
            </a:r>
            <a:r>
              <a:rPr lang="fr-FR" sz="1600" dirty="0"/>
              <a:t> :  la Commission, l’</a:t>
            </a:r>
            <a:r>
              <a:rPr lang="fr-FR" sz="1600" dirty="0" err="1"/>
              <a:t>Eurogroupe</a:t>
            </a:r>
            <a:r>
              <a:rPr lang="fr-FR" sz="1600" dirty="0"/>
              <a:t> (ministres des Finances de la zone euro) et le Conseil européen peuvent intervenir dans la préparation et l’adoption des budgets nationaux, c’est-à-dire en intervenant très en amont des dérives budgétaires. </a:t>
            </a:r>
          </a:p>
          <a:p>
            <a:pPr marL="285750" indent="-285750">
              <a:buClr>
                <a:schemeClr val="accent3">
                  <a:lumMod val="75000"/>
                </a:schemeClr>
              </a:buClr>
              <a:buFont typeface="Arial" panose="020B0604020202020204" pitchFamily="34" charset="0"/>
              <a:buChar char="•"/>
            </a:pPr>
            <a:r>
              <a:rPr lang="fr-FR" sz="1600" dirty="0"/>
              <a:t>Il s’agit de 2 règlements.</a:t>
            </a:r>
          </a:p>
          <a:p>
            <a:pPr marL="285750" indent="-285750">
              <a:buClr>
                <a:schemeClr val="accent3">
                  <a:lumMod val="75000"/>
                </a:schemeClr>
              </a:buClr>
              <a:buFont typeface="Arial" panose="020B0604020202020204" pitchFamily="34" charset="0"/>
              <a:buChar char="•"/>
            </a:pPr>
            <a:r>
              <a:rPr lang="fr-FR" sz="1600" dirty="0"/>
              <a:t>Il marque donc une limite à la souveraineté budgétaire des états.</a:t>
            </a:r>
          </a:p>
          <a:p>
            <a:pPr marL="285750" indent="-285750" algn="just">
              <a:buClr>
                <a:schemeClr val="accent3">
                  <a:lumMod val="75000"/>
                </a:schemeClr>
              </a:buClr>
              <a:buFont typeface="Arial" panose="020B0604020202020204" pitchFamily="34" charset="0"/>
              <a:buChar char="•"/>
            </a:pPr>
            <a:r>
              <a:rPr lang="fr-FR" sz="1600" dirty="0"/>
              <a:t>Les Etats de l’UE doivent remettre un plan budgétaire à moyen terme (avant le 15 avril) à la commission, pour expliquer comment respecter le PSC. Son avis est transmis à l’</a:t>
            </a:r>
            <a:r>
              <a:rPr lang="fr-FR" sz="1600" dirty="0" err="1"/>
              <a:t>Eurogroupe</a:t>
            </a:r>
            <a:r>
              <a:rPr lang="fr-FR" sz="1600" dirty="0"/>
              <a:t> puis au Conseil européen pour adoption.</a:t>
            </a:r>
          </a:p>
          <a:p>
            <a:pPr marL="285750" indent="-285750" algn="just">
              <a:buClr>
                <a:schemeClr val="accent3">
                  <a:lumMod val="75000"/>
                </a:schemeClr>
              </a:buClr>
              <a:buFont typeface="Arial" panose="020B0604020202020204" pitchFamily="34" charset="0"/>
              <a:buChar char="•"/>
            </a:pPr>
            <a:r>
              <a:rPr lang="fr-FR" sz="1600" dirty="0"/>
              <a:t>Les États devront transmettre à la Commission, avant le 15 octobre, leur projet de budget pour l’année suivante. Celle-ci rendra son avis le 15 novembre au plus tard, avis qui sera transmis aux ministres des Finances et au Conseil européen pour adoption.</a:t>
            </a:r>
          </a:p>
          <a:p>
            <a:pPr marL="285750" indent="-285750">
              <a:buClr>
                <a:schemeClr val="accent3">
                  <a:lumMod val="75000"/>
                </a:schemeClr>
              </a:buClr>
              <a:buFont typeface="Arial" panose="020B0604020202020204" pitchFamily="34" charset="0"/>
              <a:buChar char="•"/>
            </a:pPr>
            <a:r>
              <a:rPr lang="fr-FR" sz="1600" dirty="0"/>
              <a:t>En cas de désaccord, la Commission pourra demander des modifications. Mais le dernier mot reviendra aux parlements nationaux dument avertis des risques de sanctions qu’ils courent si leur pays ne respecte pas ses engagements.</a:t>
            </a:r>
          </a:p>
          <a:p>
            <a:pPr marL="285750" indent="-285750" algn="just">
              <a:buClr>
                <a:schemeClr val="accent3">
                  <a:lumMod val="75000"/>
                </a:schemeClr>
              </a:buClr>
              <a:buFont typeface="Arial" panose="020B0604020202020204" pitchFamily="34" charset="0"/>
              <a:buChar char="•"/>
            </a:pPr>
            <a:r>
              <a:rPr lang="fr-FR" sz="1600" dirty="0"/>
              <a:t>Pour les pays sous PDE (au-delà de 3 %), ils devront en plus s’engager sur un « programme de partenariat économique » expliquant les réformes structurelles qu’ils vont adopter afin de respecter le PSC. Son application sera surveillée mois après mois par la Commission, le dernier mot revenant toujours aux ministres des Finances et au Conseil européen. En échange, des lignes de crédits européennes pourront être débloquées.</a:t>
            </a:r>
          </a:p>
          <a:p>
            <a:pPr marL="285750" indent="-285750" algn="just">
              <a:buClr>
                <a:schemeClr val="accent3">
                  <a:lumMod val="75000"/>
                </a:schemeClr>
              </a:buClr>
              <a:buFont typeface="Arial" panose="020B0604020202020204" pitchFamily="34" charset="0"/>
              <a:buChar char="•"/>
            </a:pPr>
            <a:r>
              <a:rPr lang="fr-FR" sz="1600" dirty="0"/>
              <a:t>Enfin, les pays dont la stabilité financière est menacée, déficit excessif ou non, pourront être placé sous « surveillance renforcée » par l’</a:t>
            </a:r>
            <a:r>
              <a:rPr lang="fr-FR" sz="1600" dirty="0" err="1"/>
              <a:t>Eurogroupe</a:t>
            </a:r>
            <a:r>
              <a:rPr lang="fr-FR" sz="1600" dirty="0"/>
              <a:t>, ce qui donnera à la Commission des pouvoirs de contrôle sur place afin d’identifier les problèmes. Ces pays pourront éventuellement être mis sous assistance financière du MES en échange d’un programme d’ajustement ou, si l’on préfère, d’austérité.</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1097865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137025"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4382F281-6CE5-4B46-BA0D-35691C7676AC}" type="slidenum">
              <a:rPr lang="fr-FR" smtClean="0"/>
              <a:pPr>
                <a:defRPr/>
              </a:pPr>
              <a:t>156</a:t>
            </a:fld>
            <a:endParaRPr lang="fr-FR"/>
          </a:p>
        </p:txBody>
      </p:sp>
      <p:sp>
        <p:nvSpPr>
          <p:cNvPr id="129029" name="Title 1"/>
          <p:cNvSpPr txBox="1">
            <a:spLocks/>
          </p:cNvSpPr>
          <p:nvPr/>
        </p:nvSpPr>
        <p:spPr bwMode="auto">
          <a:xfrm>
            <a:off x="304800"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Le Système Européen de Surveil</a:t>
            </a:r>
            <a:r>
              <a:rPr lang="fr-FR" sz="2000" dirty="0">
                <a:solidFill>
                  <a:schemeClr val="tx2">
                    <a:lumMod val="60000"/>
                    <a:lumOff val="40000"/>
                  </a:schemeClr>
                </a:solidFill>
                <a:latin typeface="Calibri" pitchFamily="34" charset="0"/>
              </a:rPr>
              <a:t>la</a:t>
            </a:r>
            <a:r>
              <a:rPr lang="fr-FR" sz="2000" dirty="0">
                <a:solidFill>
                  <a:schemeClr val="tx2"/>
                </a:solidFill>
                <a:latin typeface="Calibri" pitchFamily="34" charset="0"/>
              </a:rPr>
              <a:t>nce Financière (SESF) </a:t>
            </a:r>
          </a:p>
        </p:txBody>
      </p:sp>
      <p:sp>
        <p:nvSpPr>
          <p:cNvPr id="129030" name="ZoneTexte 5"/>
          <p:cNvSpPr txBox="1">
            <a:spLocks noChangeArrowheads="1"/>
          </p:cNvSpPr>
          <p:nvPr/>
        </p:nvSpPr>
        <p:spPr bwMode="auto">
          <a:xfrm>
            <a:off x="235743" y="765175"/>
            <a:ext cx="8443913"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cs typeface="Arial" charset="0"/>
              </a:defRPr>
            </a:lvl1pPr>
            <a:lvl2pPr marL="800100" indent="-34290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just" eaLnBrk="1" hangingPunct="1">
              <a:buClr>
                <a:schemeClr val="accent1"/>
              </a:buClr>
              <a:buFont typeface="Arial" charset="0"/>
              <a:buChar char="•"/>
            </a:pPr>
            <a:r>
              <a:rPr lang="fr-FR" sz="1800" b="1" u="sng" dirty="0"/>
              <a:t>Le Système Européen de Surveillance Financière (SESF)</a:t>
            </a:r>
            <a:r>
              <a:rPr lang="fr-FR" sz="1800" dirty="0"/>
              <a:t>, créé en 2010, supervise le système financier des 28 pays de l’UE et non pas seulement ceux de l’UEM. Il vise à stabiliser et harmoniser le système financier européen. Il est composé de plusieurs organes :</a:t>
            </a:r>
          </a:p>
          <a:p>
            <a:pPr lvl="1" eaLnBrk="1" hangingPunct="1">
              <a:buClr>
                <a:schemeClr val="accent1"/>
              </a:buClr>
              <a:buFont typeface="Arial" charset="0"/>
              <a:buChar char="•"/>
            </a:pPr>
            <a:r>
              <a:rPr lang="fr-FR" sz="1800" dirty="0"/>
              <a:t>CERS (Comité européen des risques systémiques)</a:t>
            </a:r>
          </a:p>
          <a:p>
            <a:pPr lvl="1" eaLnBrk="1" hangingPunct="1">
              <a:buClr>
                <a:schemeClr val="accent1"/>
              </a:buClr>
              <a:buFont typeface="Arial" charset="0"/>
              <a:buChar char="•"/>
            </a:pPr>
            <a:r>
              <a:rPr lang="fr-FR" sz="1800" dirty="0"/>
              <a:t>Autorité bancaire européenne (ABE) (Equivalent en France = ACP)</a:t>
            </a:r>
          </a:p>
          <a:p>
            <a:pPr lvl="1" eaLnBrk="1" hangingPunct="1">
              <a:buClr>
                <a:schemeClr val="accent1"/>
              </a:buClr>
              <a:buFont typeface="Arial" charset="0"/>
              <a:buChar char="•"/>
            </a:pPr>
            <a:r>
              <a:rPr lang="fr-FR" sz="1800" dirty="0"/>
              <a:t>Autorité européenne de surveillance des marchés financiers) (AEMF) (En France AMF)</a:t>
            </a:r>
          </a:p>
          <a:p>
            <a:pPr lvl="1" eaLnBrk="1" hangingPunct="1">
              <a:buClr>
                <a:schemeClr val="accent1"/>
              </a:buClr>
              <a:buFont typeface="Arial" charset="0"/>
              <a:buChar char="•"/>
            </a:pPr>
            <a:r>
              <a:rPr lang="fr-FR" sz="1800" dirty="0"/>
              <a:t>Autorité européenne de surveillance des Assurances et Pensions (AEAPP) (En France ACP)</a:t>
            </a:r>
          </a:p>
          <a:p>
            <a:pPr eaLnBrk="1" hangingPunct="1">
              <a:buClr>
                <a:schemeClr val="accent1"/>
              </a:buClr>
              <a:buFont typeface="Arial" charset="0"/>
              <a:buChar char="•"/>
            </a:pPr>
            <a:r>
              <a:rPr lang="fr-FR" sz="1800" dirty="0"/>
              <a:t>La BCE, qui est le superviseur bancaire unique le l’UEM depuis 2014, participe à l’ABE.</a:t>
            </a:r>
          </a:p>
          <a:p>
            <a:pPr eaLnBrk="1" hangingPunct="1">
              <a:buClr>
                <a:schemeClr val="accent1"/>
              </a:buClr>
              <a:buFont typeface="Arial" charset="0"/>
              <a:buChar char="•"/>
            </a:pPr>
            <a:endParaRPr lang="fr-FR" sz="1800" dirty="0"/>
          </a:p>
          <a:p>
            <a:pPr algn="just" eaLnBrk="1" hangingPunct="1">
              <a:buClr>
                <a:schemeClr val="accent1"/>
              </a:buClr>
              <a:buFont typeface="Arial" charset="0"/>
              <a:buChar char="•"/>
            </a:pPr>
            <a:r>
              <a:rPr lang="fr-FR" sz="1800" b="1" u="sng" dirty="0"/>
              <a:t>Mission de l’ABE</a:t>
            </a:r>
            <a:r>
              <a:rPr lang="fr-FR" sz="1800" b="1" dirty="0"/>
              <a:t> </a:t>
            </a:r>
            <a:r>
              <a:rPr lang="fr-FR" sz="1800" dirty="0"/>
              <a:t>: contribuer à la création de normes et de pratiques communes en matière de réglementation et de surveillance, notamment en fournissant des avis aux institutions de l’Union et en élaborant des recommandations et des projets de réglementation et d’exécution.</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3992563" cy="26828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FE81417A-2A43-4B17-845D-BB89CF526F89}" type="slidenum">
              <a:rPr lang="fr-FR" smtClean="0"/>
              <a:pPr>
                <a:defRPr/>
              </a:pPr>
              <a:t>157</a:t>
            </a:fld>
            <a:endParaRPr lang="fr-FR"/>
          </a:p>
        </p:txBody>
      </p:sp>
      <p:sp>
        <p:nvSpPr>
          <p:cNvPr id="130053" name="Title 1"/>
          <p:cNvSpPr txBox="1">
            <a:spLocks/>
          </p:cNvSpPr>
          <p:nvPr/>
        </p:nvSpPr>
        <p:spPr bwMode="auto">
          <a:xfrm>
            <a:off x="195031"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b="1" u="sng" dirty="0">
                <a:solidFill>
                  <a:schemeClr val="tx2"/>
                </a:solidFill>
                <a:latin typeface="+mj-lt"/>
              </a:rPr>
              <a:t>MES (Mécanisme Européen de Stabilité)</a:t>
            </a:r>
            <a:endParaRPr lang="fr-FR" sz="2000" dirty="0">
              <a:solidFill>
                <a:schemeClr val="tx2"/>
              </a:solidFill>
              <a:latin typeface="+mj-lt"/>
            </a:endParaRPr>
          </a:p>
        </p:txBody>
      </p:sp>
      <p:sp>
        <p:nvSpPr>
          <p:cNvPr id="130054" name="Rectangle 5"/>
          <p:cNvSpPr>
            <a:spLocks noChangeArrowheads="1"/>
          </p:cNvSpPr>
          <p:nvPr/>
        </p:nvSpPr>
        <p:spPr bwMode="auto">
          <a:xfrm>
            <a:off x="261938" y="692150"/>
            <a:ext cx="8588375"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Clr>
                <a:schemeClr val="accent1"/>
              </a:buClr>
              <a:buFont typeface="Arial" charset="0"/>
              <a:buChar char="•"/>
            </a:pPr>
            <a:r>
              <a:rPr lang="fr-FR" sz="1700" b="1" u="sng" dirty="0"/>
              <a:t>MES (Mécanisme Européen de Stabilité) </a:t>
            </a:r>
            <a:r>
              <a:rPr lang="fr-FR" sz="1700" dirty="0"/>
              <a:t>: prévu par le sommet européen du 11 mars 2011 il est entré en vigueur le 27 septembre 2012. Il a le même objectif que le FESF. Les Etats membres sont ceux de l’UEM. Il est doté de :</a:t>
            </a:r>
          </a:p>
          <a:p>
            <a:pPr marL="742950" lvl="1" indent="-285750">
              <a:buClr>
                <a:schemeClr val="accent1"/>
              </a:buClr>
              <a:buFont typeface="Arial" charset="0"/>
              <a:buChar char="•"/>
            </a:pPr>
            <a:r>
              <a:rPr lang="fr-FR" sz="1700" dirty="0"/>
              <a:t>un conseil des gouverneurs (le ministre en charge des finances de chaque État)</a:t>
            </a:r>
          </a:p>
          <a:p>
            <a:pPr marL="742950" lvl="1" indent="-285750">
              <a:buClr>
                <a:schemeClr val="accent1"/>
              </a:buClr>
              <a:buFont typeface="Arial" charset="0"/>
              <a:buChar char="•"/>
            </a:pPr>
            <a:r>
              <a:rPr lang="fr-FR" sz="1700" dirty="0"/>
              <a:t>un conseil d’administration (membres nommés par les gouverneurs)</a:t>
            </a:r>
          </a:p>
          <a:p>
            <a:pPr marL="742950" lvl="1" indent="-285750">
              <a:buClr>
                <a:schemeClr val="accent1"/>
              </a:buClr>
              <a:buFont typeface="Arial" charset="0"/>
              <a:buChar char="•"/>
            </a:pPr>
            <a:r>
              <a:rPr lang="fr-FR" sz="1700" dirty="0"/>
              <a:t>un capital autorisé fixé à 700 Mds dont 80 versés d’ici 2016 et le reste « appelable »</a:t>
            </a:r>
          </a:p>
          <a:p>
            <a:pPr marL="285750" indent="-285750" algn="just">
              <a:buClr>
                <a:schemeClr val="accent1"/>
              </a:buClr>
              <a:buFont typeface="Arial" charset="0"/>
              <a:buChar char="•"/>
            </a:pPr>
            <a:r>
              <a:rPr lang="fr-FR" sz="1700" dirty="0"/>
              <a:t>Dans les 2 conseils, toute décision doit normalement être prise à l'unanimité, sauf en cas d'urgence susceptible de menacer la stabilité de la zone euro. Une majorité de 85% des voix doit alors suffire. Cela confère à l'Allemagne, la France et l'Italie un veto de fait</a:t>
            </a:r>
          </a:p>
          <a:p>
            <a:pPr marL="285750" indent="-285750" algn="just">
              <a:buClr>
                <a:schemeClr val="accent1"/>
              </a:buClr>
              <a:buFont typeface="Arial" charset="0"/>
              <a:buChar char="•"/>
            </a:pPr>
            <a:r>
              <a:rPr lang="fr-FR" sz="1700" b="1" u="sng" dirty="0"/>
              <a:t>Il remplace le FESF et le MESF et les a fusionner </a:t>
            </a:r>
            <a:r>
              <a:rPr lang="fr-FR" sz="1700" dirty="0"/>
              <a:t>en son sein en juillet 2013. Ils ont été créé temporairement en l’absence de fondement juridique car non adopté par traité européen. </a:t>
            </a:r>
            <a:r>
              <a:rPr lang="fr-FR" sz="1700" b="1" u="sng" dirty="0"/>
              <a:t>Ils ne peuvent plus s’engager dans un nouveau programme mais poursuivront ceux en cours.</a:t>
            </a:r>
            <a:r>
              <a:rPr lang="fr-FR" sz="1700" dirty="0"/>
              <a:t> A l'inverse, le MES a fait l'objet d'une ratification de la part des pays membres, ainsi que d'une modification du traité de Lisbonne. Le MES sera donc une institution financière internationale à part entière.</a:t>
            </a:r>
          </a:p>
          <a:p>
            <a:pPr marL="285750" indent="-285750" algn="just">
              <a:buClr>
                <a:schemeClr val="accent1"/>
              </a:buClr>
              <a:buFont typeface="Arial" charset="0"/>
              <a:buChar char="•"/>
            </a:pPr>
            <a:r>
              <a:rPr lang="fr-FR" sz="1700" dirty="0"/>
              <a:t>A l’inverse du FESF pour lequel aucun versement n’a été fait par les Etats, ces derniers devront libéré le capital appelé au prorata de leurs participation dans le capital de la BCE. Pour la France : 20% soit 20%*80 = 16 Mds. Cette participation augmentera la dettes des Etats.</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4625"/>
            <a:ext cx="4065588" cy="196850"/>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8D3787B2-7E9B-441C-A1F9-D78DE3839BD7}" type="slidenum">
              <a:rPr lang="fr-FR" smtClean="0"/>
              <a:pPr>
                <a:defRPr/>
              </a:pPr>
              <a:t>158</a:t>
            </a:fld>
            <a:endParaRPr lang="fr-FR"/>
          </a:p>
        </p:txBody>
      </p:sp>
      <p:sp>
        <p:nvSpPr>
          <p:cNvPr id="131077" name="Title 1"/>
          <p:cNvSpPr txBox="1">
            <a:spLocks/>
          </p:cNvSpPr>
          <p:nvPr/>
        </p:nvSpPr>
        <p:spPr bwMode="auto">
          <a:xfrm>
            <a:off x="304800" y="304800"/>
            <a:ext cx="830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MES</a:t>
            </a:r>
          </a:p>
        </p:txBody>
      </p:sp>
      <p:sp>
        <p:nvSpPr>
          <p:cNvPr id="131078" name="Rectangle 5"/>
          <p:cNvSpPr>
            <a:spLocks noChangeArrowheads="1"/>
          </p:cNvSpPr>
          <p:nvPr/>
        </p:nvSpPr>
        <p:spPr bwMode="auto">
          <a:xfrm>
            <a:off x="304800" y="765175"/>
            <a:ext cx="8588375"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just">
              <a:buClr>
                <a:schemeClr val="accent1"/>
              </a:buClr>
              <a:buFont typeface="Arial" charset="0"/>
              <a:buChar char="•"/>
            </a:pPr>
            <a:r>
              <a:rPr lang="fr-FR" sz="1600" dirty="0"/>
              <a:t>Le fait qu'une partie du capital soit effectivement libéré doit permettre au MES d'emprunter à des taux plus faibles. Alors que le FESF est noté AA par </a:t>
            </a:r>
            <a:r>
              <a:rPr lang="fr-FR" sz="1600" dirty="0" err="1"/>
              <a:t>Standard's</a:t>
            </a:r>
            <a:r>
              <a:rPr lang="fr-FR" sz="1600" dirty="0"/>
              <a:t> &amp; </a:t>
            </a:r>
            <a:r>
              <a:rPr lang="fr-FR" sz="1600" dirty="0" err="1"/>
              <a:t>Poors</a:t>
            </a:r>
            <a:r>
              <a:rPr lang="fr-FR" sz="1600" dirty="0"/>
              <a:t>, l'objectif est que le MES obtienne AAA afin de pouvoir emprunter aux taux les plus faibles possibles.</a:t>
            </a:r>
          </a:p>
          <a:p>
            <a:pPr marL="285750" indent="-285750">
              <a:buClr>
                <a:schemeClr val="accent1"/>
              </a:buClr>
              <a:buFont typeface="Arial" charset="0"/>
              <a:buChar char="•"/>
            </a:pPr>
            <a:r>
              <a:rPr lang="fr-FR" sz="1600" dirty="0"/>
              <a:t>Le fait que le MES puisse prêter pour 500 mds + environ 190 Mds non utilisés du FESF et que les pays apportent une garantie de 700 mds, pourrait aussi constituer un élément de sécurité appréciable pour les investisseurs prêtant au MES.</a:t>
            </a:r>
          </a:p>
          <a:p>
            <a:pPr marL="285750" indent="-285750" algn="just">
              <a:buClr>
                <a:schemeClr val="accent1"/>
              </a:buClr>
              <a:buFont typeface="Arial" charset="0"/>
              <a:buChar char="•"/>
            </a:pPr>
            <a:r>
              <a:rPr lang="fr-FR" sz="1600" dirty="0"/>
              <a:t>Autre différence avec le FESF :  les prêts octroyés par le MES bénéficieront d'un statut de créancier privilégié comme ceux du FMI, tout en acceptant que le FMI soit privilégié par rapport au MES.</a:t>
            </a:r>
          </a:p>
          <a:p>
            <a:pPr marL="285750" indent="-285750">
              <a:buClr>
                <a:schemeClr val="accent1"/>
              </a:buClr>
              <a:buFont typeface="Arial" charset="0"/>
              <a:buChar char="•"/>
            </a:pPr>
            <a:r>
              <a:rPr lang="fr-FR" sz="1600" dirty="0"/>
              <a:t>Univers d’interventions (en cas de demande préalable d’un Etat membre) :</a:t>
            </a:r>
          </a:p>
          <a:p>
            <a:pPr marL="742950" lvl="1" indent="-285750" algn="just">
              <a:buClr>
                <a:schemeClr val="accent1"/>
              </a:buClr>
              <a:buFont typeface="Arial" charset="0"/>
              <a:buChar char="•"/>
            </a:pPr>
            <a:r>
              <a:rPr lang="fr-FR" sz="1600" dirty="0"/>
              <a:t>le MES pourra participer directement à la recapitalisation de banques en difficultés et éviter ainsi d’alourdir la dette de leurs Etats. Cette possibilité était conditionnée à la mise en place d'une supervision bancaire européenne par la BCE, mise en place en 2014.</a:t>
            </a:r>
          </a:p>
          <a:p>
            <a:pPr marL="742950" lvl="1" indent="-285750" algn="just">
              <a:buClr>
                <a:schemeClr val="accent1"/>
              </a:buClr>
              <a:buFont typeface="Arial" charset="0"/>
              <a:buChar char="•"/>
            </a:pPr>
            <a:r>
              <a:rPr lang="fr-FR" sz="1600" dirty="0"/>
              <a:t>le MES peu accorder des prêts ou acheter de la dette primaire ou secondaire des États membres sous condition d’appliquer certaines politiques en matière de dépenses publiques, imposées par la </a:t>
            </a:r>
            <a:r>
              <a:rPr lang="fr-FR" sz="1600" dirty="0" err="1"/>
              <a:t>Troika</a:t>
            </a:r>
            <a:r>
              <a:rPr lang="fr-FR" sz="1600" dirty="0"/>
              <a:t> (Commission Européenne + BCE+ FMI).</a:t>
            </a:r>
          </a:p>
          <a:p>
            <a:pPr marL="742950" lvl="1" indent="-285750">
              <a:buClr>
                <a:schemeClr val="accent1"/>
              </a:buClr>
              <a:buFont typeface="Arial" charset="0"/>
              <a:buChar char="•"/>
            </a:pPr>
            <a:endParaRPr lang="fr-FR" sz="1600" dirty="0"/>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713312"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159</a:t>
            </a:fld>
            <a:endParaRPr lang="fr-FR"/>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228" y="1680448"/>
            <a:ext cx="5772150"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44352" y="476672"/>
            <a:ext cx="8280920" cy="1323439"/>
          </a:xfrm>
          <a:prstGeom prst="rect">
            <a:avLst/>
          </a:prstGeom>
        </p:spPr>
        <p:txBody>
          <a:bodyPr wrap="square">
            <a:spAutoFit/>
          </a:bodyPr>
          <a:lstStyle/>
          <a:p>
            <a:pPr>
              <a:buFont typeface="Wingdings" pitchFamily="2" charset="2"/>
              <a:buChar char="Ø"/>
            </a:pPr>
            <a:r>
              <a:rPr lang="fr-FR" altLang="fr-FR" sz="1600" dirty="0"/>
              <a:t>En 2014, le 1</a:t>
            </a:r>
            <a:r>
              <a:rPr lang="fr-FR" altLang="fr-FR" sz="1600" baseline="30000" dirty="0"/>
              <a:t>er</a:t>
            </a:r>
            <a:r>
              <a:rPr lang="fr-FR" altLang="fr-FR" sz="1600" dirty="0"/>
              <a:t> plan d’aide à la Grèce a été effectivement de 53 Mds (prêts bilatéraux) et le second de 140 Mds (FESF)= 193 Mds </a:t>
            </a:r>
          </a:p>
          <a:p>
            <a:pPr>
              <a:buFont typeface="Wingdings" pitchFamily="2" charset="2"/>
              <a:buChar char="Ø"/>
            </a:pPr>
            <a:r>
              <a:rPr lang="fr-FR" altLang="fr-FR" sz="1600" dirty="0"/>
              <a:t> Aides effectives en 2014 : Irlande (39 Mds-FESF, MESF- et FMI à hauteur de 23 Mds), Portugal (46 Mds-MESF et FESF), Espagne (41 Mds-MES), Chypre (5 Mds – MES)</a:t>
            </a:r>
          </a:p>
          <a:p>
            <a:pPr>
              <a:buFont typeface="Wingdings" pitchFamily="2" charset="2"/>
              <a:buChar char="Ø"/>
            </a:pPr>
            <a:r>
              <a:rPr lang="fr-FR" altLang="fr-FR" sz="1600" dirty="0"/>
              <a:t> Aides totales : 193+62+46+41 = 342 (dont 23 du FMI)</a:t>
            </a:r>
          </a:p>
        </p:txBody>
      </p:sp>
    </p:spTree>
    <p:extLst>
      <p:ext uri="{BB962C8B-B14F-4D97-AF65-F5344CB8AC3E}">
        <p14:creationId xmlns:p14="http://schemas.microsoft.com/office/powerpoint/2010/main" val="250166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288" y="765175"/>
            <a:ext cx="8229600" cy="1020763"/>
          </a:xfrm>
        </p:spPr>
        <p:txBody>
          <a:bodyPr/>
          <a:lstStyle/>
          <a:p>
            <a:pPr eaLnBrk="1" hangingPunct="1"/>
            <a:r>
              <a:rPr lang="fr-FR" sz="3200"/>
              <a:t>II – Méthodologie</a:t>
            </a:r>
            <a:br>
              <a:rPr lang="fr-FR" sz="3200"/>
            </a:br>
            <a:r>
              <a:rPr lang="fr-FR" sz="2800"/>
              <a:t>1) La construction d’un portefeuille optimal, définition et objectif</a:t>
            </a:r>
            <a:endParaRPr lang="fr-FR" sz="3200"/>
          </a:p>
        </p:txBody>
      </p:sp>
      <p:sp>
        <p:nvSpPr>
          <p:cNvPr id="17411" name="Rectangle 3"/>
          <p:cNvSpPr>
            <a:spLocks noGrp="1" noChangeArrowheads="1"/>
          </p:cNvSpPr>
          <p:nvPr>
            <p:ph idx="1"/>
          </p:nvPr>
        </p:nvSpPr>
        <p:spPr>
          <a:xfrm>
            <a:off x="457200" y="1935163"/>
            <a:ext cx="8229600" cy="4565650"/>
          </a:xfrm>
        </p:spPr>
        <p:txBody>
          <a:bodyPr/>
          <a:lstStyle/>
          <a:p>
            <a:pPr algn="just" eaLnBrk="1" hangingPunct="1">
              <a:lnSpc>
                <a:spcPct val="80000"/>
              </a:lnSpc>
            </a:pPr>
            <a:r>
              <a:rPr lang="fr-FR" sz="2000" dirty="0"/>
              <a:t>Un benchmark est un portefeuille de </a:t>
            </a:r>
            <a:r>
              <a:rPr lang="fr-FR" sz="2000" u="sng" dirty="0"/>
              <a:t>référence</a:t>
            </a:r>
            <a:r>
              <a:rPr lang="fr-FR" sz="2000" dirty="0"/>
              <a:t>. Sa composition ne change normalement pas, mais peut faire l’objet d ’ajustements ponctuels</a:t>
            </a:r>
          </a:p>
          <a:p>
            <a:pPr algn="just" eaLnBrk="1" hangingPunct="1">
              <a:lnSpc>
                <a:spcPct val="80000"/>
              </a:lnSpc>
            </a:pPr>
            <a:r>
              <a:rPr lang="fr-FR" sz="2000" dirty="0"/>
              <a:t>Il convient donc en premier lieu de définir son allocation entre les différentes classes d’actifs. Il peut être diversifié et regrouper des actifs de nature différente (actions, obligations, monétaire) sur des zones géographiques différentes ou au contraire être « pur » et ne comprendre qu’une seule classe d’actif (ex : CAC 40)</a:t>
            </a:r>
          </a:p>
          <a:p>
            <a:pPr eaLnBrk="1" hangingPunct="1">
              <a:lnSpc>
                <a:spcPct val="80000"/>
              </a:lnSpc>
            </a:pPr>
            <a:r>
              <a:rPr lang="fr-FR" sz="2000" dirty="0"/>
              <a:t>Rappel sur les classes d’actifs : actions, obligations, monétaire et produits dérivés</a:t>
            </a:r>
          </a:p>
          <a:p>
            <a:pPr algn="just" eaLnBrk="1" hangingPunct="1">
              <a:lnSpc>
                <a:spcPct val="80000"/>
              </a:lnSpc>
            </a:pPr>
            <a:r>
              <a:rPr lang="fr-FR" sz="2000" dirty="0"/>
              <a:t>Notion de diversification : la théorie financière nous indique que la diversification permet de réduire le risque global d’un portefeuille (réduction du risque spécifique de chaque actif, mais pas le risque systématique !) tout en captant de la rentabilité.</a:t>
            </a:r>
          </a:p>
        </p:txBody>
      </p:sp>
      <p:sp>
        <p:nvSpPr>
          <p:cNvPr id="5122" name="Espace réservé du numéro de diapositive 5"/>
          <p:cNvSpPr>
            <a:spLocks noGrp="1"/>
          </p:cNvSpPr>
          <p:nvPr>
            <p:ph type="sldNum" sz="quarter" idx="12"/>
          </p:nvPr>
        </p:nvSpPr>
        <p:spPr/>
        <p:txBody>
          <a:bodyPr/>
          <a:lstStyle/>
          <a:p>
            <a:pPr>
              <a:defRPr/>
            </a:pPr>
            <a:fld id="{0B80540F-733A-4E12-BDAA-7316673E6B99}" type="slidenum">
              <a:rPr lang="fr-FR"/>
              <a:pPr>
                <a:defRPr/>
              </a:pPr>
              <a:t>16</a:t>
            </a:fld>
            <a:endParaRPr lang="fr-FR"/>
          </a:p>
        </p:txBody>
      </p:sp>
      <p:sp>
        <p:nvSpPr>
          <p:cNvPr id="5" name="Espace réservé du pied de page 4"/>
          <p:cNvSpPr>
            <a:spLocks noGrp="1"/>
          </p:cNvSpPr>
          <p:nvPr>
            <p:ph type="ftr" sz="quarter" idx="11"/>
          </p:nvPr>
        </p:nvSpPr>
        <p:spPr>
          <a:xfrm>
            <a:off x="2667000" y="6356350"/>
            <a:ext cx="4405313" cy="365125"/>
          </a:xfrm>
        </p:spPr>
        <p:txBody>
          <a:bodyPr/>
          <a:lstStyle/>
          <a:p>
            <a:pPr>
              <a:defRPr/>
            </a:pPr>
            <a:r>
              <a:rPr lang="fr-FR" dirty="0"/>
              <a:t>Cours de "Gestion de portefeuille" - Reproduction interdite</a:t>
            </a:r>
          </a:p>
        </p:txBody>
      </p:sp>
      <p:sp>
        <p:nvSpPr>
          <p:cNvPr id="6" name="Rectangle 5"/>
          <p:cNvSpPr/>
          <p:nvPr/>
        </p:nvSpPr>
        <p:spPr>
          <a:xfrm>
            <a:off x="1979712" y="0"/>
            <a:ext cx="716428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1 - Construction d’un portefeuille optimal</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4065588" cy="268287"/>
          </a:xfrm>
        </p:spPr>
        <p:txBody>
          <a:bodyPr/>
          <a:lstStyle/>
          <a:p>
            <a:pPr>
              <a:defRPr/>
            </a:pPr>
            <a:r>
              <a:rPr lang="fr-FR"/>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80131BBC-AB07-4913-BE4A-7E3677E74886}" type="slidenum">
              <a:rPr lang="fr-FR" smtClean="0"/>
              <a:pPr>
                <a:defRPr/>
              </a:pPr>
              <a:t>160</a:t>
            </a:fld>
            <a:endParaRPr lang="fr-FR"/>
          </a:p>
        </p:txBody>
      </p:sp>
      <p:sp>
        <p:nvSpPr>
          <p:cNvPr id="132101" name="Title 1"/>
          <p:cNvSpPr txBox="1">
            <a:spLocks/>
          </p:cNvSpPr>
          <p:nvPr/>
        </p:nvSpPr>
        <p:spPr bwMode="auto">
          <a:xfrm>
            <a:off x="304800" y="304800"/>
            <a:ext cx="8305800" cy="6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defRPr/>
            </a:pPr>
            <a:r>
              <a:rPr lang="fr-FR" sz="2000" dirty="0">
                <a:solidFill>
                  <a:schemeClr val="tx2"/>
                </a:solidFill>
                <a:latin typeface="Calibri" pitchFamily="34" charset="0"/>
              </a:rPr>
              <a:t>La nouvelle politique non-conventionnelle de la BCE (6 sept 2012) : OMT (</a:t>
            </a:r>
            <a:r>
              <a:rPr lang="fr-FR" sz="2000" dirty="0" err="1">
                <a:solidFill>
                  <a:schemeClr val="tx2"/>
                </a:solidFill>
                <a:latin typeface="Calibri" pitchFamily="34" charset="0"/>
              </a:rPr>
              <a:t>Outright</a:t>
            </a:r>
            <a:r>
              <a:rPr lang="fr-FR" sz="2000" dirty="0">
                <a:solidFill>
                  <a:schemeClr val="tx2"/>
                </a:solidFill>
                <a:latin typeface="Calibri" pitchFamily="34" charset="0"/>
              </a:rPr>
              <a:t> </a:t>
            </a:r>
            <a:r>
              <a:rPr lang="fr-FR" sz="2000" dirty="0" err="1">
                <a:solidFill>
                  <a:schemeClr val="tx2"/>
                </a:solidFill>
                <a:latin typeface="Calibri" pitchFamily="34" charset="0"/>
              </a:rPr>
              <a:t>Monetary</a:t>
            </a:r>
            <a:r>
              <a:rPr lang="fr-FR" sz="2000" dirty="0">
                <a:solidFill>
                  <a:schemeClr val="tx2"/>
                </a:solidFill>
                <a:latin typeface="Calibri" pitchFamily="34" charset="0"/>
              </a:rPr>
              <a:t> Transactions)</a:t>
            </a:r>
          </a:p>
        </p:txBody>
      </p:sp>
      <p:sp>
        <p:nvSpPr>
          <p:cNvPr id="6" name="ZoneTexte 5"/>
          <p:cNvSpPr txBox="1"/>
          <p:nvPr/>
        </p:nvSpPr>
        <p:spPr>
          <a:xfrm>
            <a:off x="304800" y="908050"/>
            <a:ext cx="8443913" cy="4801314"/>
          </a:xfrm>
          <a:prstGeom prst="rect">
            <a:avLst/>
          </a:prstGeom>
          <a:noFill/>
        </p:spPr>
        <p:txBody>
          <a:bodyPr>
            <a:spAutoFit/>
          </a:bodyPr>
          <a:lstStyle/>
          <a:p>
            <a:pPr>
              <a:defRPr/>
            </a:pPr>
            <a:endParaRPr lang="fr-FR" sz="1800" dirty="0"/>
          </a:p>
          <a:p>
            <a:pPr marL="457200" indent="-457200" algn="just">
              <a:buClr>
                <a:schemeClr val="accent1"/>
              </a:buClr>
              <a:buFont typeface="Arial" pitchFamily="34" charset="0"/>
              <a:buChar char="•"/>
              <a:defRPr/>
            </a:pPr>
            <a:r>
              <a:rPr lang="fr-FR" sz="1800" dirty="0"/>
              <a:t>Il s’agit de la possibilité ouverte à la BCE de procéder à des programmes de rachats obligataires souverains sur le marché </a:t>
            </a:r>
            <a:r>
              <a:rPr lang="fr-FR" sz="1800" b="1" u="sng" dirty="0"/>
              <a:t>secondaire</a:t>
            </a:r>
            <a:r>
              <a:rPr lang="fr-FR" sz="1800" dirty="0"/>
              <a:t>.</a:t>
            </a:r>
          </a:p>
          <a:p>
            <a:pPr marL="457200" indent="-457200" algn="just">
              <a:buClr>
                <a:schemeClr val="accent1"/>
              </a:buClr>
              <a:buFont typeface="Arial" pitchFamily="34" charset="0"/>
              <a:buChar char="•"/>
              <a:defRPr/>
            </a:pPr>
            <a:r>
              <a:rPr lang="fr-FR" sz="1800" dirty="0"/>
              <a:t>Objectif : faire baisser les taux des PIIGS, surtout l’Italie et l’Espagne, pour permettre une meilleure transmission de la politique de la BCE aux économies réelles de ces pays. Les baisses de taux directeurs, et plus généralement, la politique accommodante de la BCE n’ont pas profité aux PIIGS en proie à de fortes primes de risques. Ce sont pourtant ces PIIGS qui ont besoin de voir le crédit répartir ! </a:t>
            </a:r>
          </a:p>
          <a:p>
            <a:pPr marL="457200" indent="-457200" algn="just">
              <a:buClr>
                <a:schemeClr val="accent1"/>
              </a:buClr>
              <a:buFont typeface="Arial" pitchFamily="34" charset="0"/>
              <a:buChar char="•"/>
              <a:defRPr/>
            </a:pPr>
            <a:r>
              <a:rPr lang="fr-FR" sz="1800" dirty="0"/>
              <a:t>Condition : l’Etat pour lequel l’OMT sera mis en place doit au préalable avoir fait une demande d’aide au MES. Il s’agit de ne pas réitérer un précédent programme de rachat d’obligations espagnoles sans condition budgétaire. L’état espagnole avait donc pu ensuite dépassé son déficit budgétaire cible de 2011.</a:t>
            </a:r>
          </a:p>
          <a:p>
            <a:pPr marL="457200" indent="-457200" algn="just">
              <a:buClr>
                <a:schemeClr val="accent1"/>
              </a:buClr>
              <a:buFont typeface="Arial" pitchFamily="34" charset="0"/>
              <a:buChar char="•"/>
              <a:defRPr/>
            </a:pPr>
            <a:r>
              <a:rPr lang="fr-FR" sz="1800" dirty="0"/>
              <a:t>A ce jour, aucun pays n’a fait de demande d’aide et aucun OMT n’est donc lancé. Il s’agit pour le moment « d’une arme de dissuasion » efficace contre les attaques sur les obligations des PIIGS.</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4065588" cy="268287"/>
          </a:xfrm>
        </p:spPr>
        <p:txBody>
          <a:bodyPr/>
          <a:lstStyle/>
          <a:p>
            <a:pPr>
              <a:defRPr/>
            </a:pPr>
            <a:r>
              <a:rPr lang="fr-FR"/>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B57FDA26-3236-48DF-9288-D9F38EC4E945}" type="slidenum">
              <a:rPr lang="fr-FR" smtClean="0"/>
              <a:pPr>
                <a:defRPr/>
              </a:pPr>
              <a:t>161</a:t>
            </a:fld>
            <a:endParaRPr lang="fr-FR"/>
          </a:p>
        </p:txBody>
      </p:sp>
      <p:sp>
        <p:nvSpPr>
          <p:cNvPr id="5" name="Rectangle 4"/>
          <p:cNvSpPr/>
          <p:nvPr/>
        </p:nvSpPr>
        <p:spPr>
          <a:xfrm>
            <a:off x="127843" y="836712"/>
            <a:ext cx="8908653" cy="5755422"/>
          </a:xfrm>
          <a:prstGeom prst="rect">
            <a:avLst/>
          </a:prstGeom>
        </p:spPr>
        <p:txBody>
          <a:bodyPr wrap="square">
            <a:spAutoFit/>
          </a:bodyPr>
          <a:lstStyle/>
          <a:p>
            <a:pPr marL="342900" indent="-342900" algn="just">
              <a:buClr>
                <a:schemeClr val="accent3">
                  <a:lumMod val="75000"/>
                </a:schemeClr>
              </a:buClr>
              <a:buFont typeface="Arial" panose="020B0604020202020204" pitchFamily="34" charset="0"/>
              <a:buChar char="•"/>
              <a:defRPr/>
            </a:pPr>
            <a:r>
              <a:rPr lang="fr-FR" sz="1600" dirty="0"/>
              <a:t>Depuis le déclenchement de la crise financière en 2008, la Commission européenne a mis un en place un </a:t>
            </a:r>
            <a:r>
              <a:rPr lang="fr-FR" sz="1600" b="1" dirty="0"/>
              <a:t>règlement uniforme</a:t>
            </a:r>
            <a:r>
              <a:rPr lang="fr-FR" sz="1600" dirty="0"/>
              <a:t> européen (single </a:t>
            </a:r>
            <a:r>
              <a:rPr lang="fr-FR" sz="1600" dirty="0" err="1"/>
              <a:t>rulebook</a:t>
            </a:r>
            <a:r>
              <a:rPr lang="fr-FR" sz="1600" dirty="0"/>
              <a:t>) pour tous les acteurs financiers des 28 Etats membres de l’Union européenne. Ce règlement uniforme constitue le socle de l’Union bancaire de l’UEM. Il vise à obtenir un secteur financier solide et sûr au sein des 28 grâce à des exigences prudentielles plus strictes pour les banques, une protection améliorée des déposants et des règles pour la gestion des banques défaillantes.</a:t>
            </a:r>
          </a:p>
          <a:p>
            <a:pPr marL="342900" indent="-342900" algn="just">
              <a:buClr>
                <a:schemeClr val="accent3">
                  <a:lumMod val="75000"/>
                </a:schemeClr>
              </a:buClr>
              <a:buFont typeface="Arial" panose="020B0604020202020204" pitchFamily="34" charset="0"/>
              <a:buChar char="•"/>
              <a:defRPr/>
            </a:pPr>
            <a:r>
              <a:rPr lang="fr-FR" sz="1600" dirty="0"/>
              <a:t>Ce principe est plus poussé pour l’UEM et s’appelle l’union bancaire. L’Union bancaire s’applique aux pays de la zone euro. Les pays en dehors de cette zone peuvent aussi y participer. Elle repose sur ces 3 piliers</a:t>
            </a:r>
          </a:p>
          <a:p>
            <a:pPr marL="342900" indent="-342900">
              <a:buClr>
                <a:schemeClr val="accent3">
                  <a:lumMod val="75000"/>
                </a:schemeClr>
              </a:buClr>
              <a:buFont typeface="Arial" panose="020B0604020202020204" pitchFamily="34" charset="0"/>
              <a:buChar char="•"/>
              <a:defRPr/>
            </a:pPr>
            <a:r>
              <a:rPr lang="fr-FR" sz="1600" b="1" u="sng" dirty="0"/>
              <a:t>3 piliers</a:t>
            </a:r>
            <a:r>
              <a:rPr lang="fr-FR" sz="1600" b="1" dirty="0"/>
              <a:t> : Mécanisme de surveillance Unique (MSU) , Mécanisme de résolution unique</a:t>
            </a:r>
            <a:r>
              <a:rPr lang="fr-FR" sz="1600" dirty="0"/>
              <a:t> </a:t>
            </a:r>
            <a:r>
              <a:rPr lang="fr-FR" sz="1600" b="1" dirty="0"/>
              <a:t>(MRU) et garantie des dépôts.</a:t>
            </a:r>
          </a:p>
          <a:p>
            <a:pPr marL="342900" indent="-342900" algn="just">
              <a:buClr>
                <a:schemeClr val="accent3">
                  <a:lumMod val="75000"/>
                </a:schemeClr>
              </a:buClr>
              <a:buFont typeface="Arial" panose="020B0604020202020204" pitchFamily="34" charset="0"/>
              <a:buChar char="•"/>
              <a:defRPr/>
            </a:pPr>
            <a:r>
              <a:rPr lang="fr-FR" sz="1600" b="1" dirty="0"/>
              <a:t>Mécanisme de surveillance Unique (MSU) : </a:t>
            </a:r>
            <a:r>
              <a:rPr lang="fr-FR" sz="1600" dirty="0"/>
              <a:t>destinée à prévenir les crises bancaires, elle sera assumée par la BCE. Parmi les 6000 banques de l’UEM, cette dernière ne s’occupera que des banques de tailles systémiques (130 banques </a:t>
            </a:r>
            <a:r>
              <a:rPr lang="fr-FR" sz="1600" dirty="0" err="1"/>
              <a:t>too</a:t>
            </a:r>
            <a:r>
              <a:rPr lang="fr-FR" sz="1600" dirty="0"/>
              <a:t> </a:t>
            </a:r>
            <a:r>
              <a:rPr lang="fr-FR" sz="1600" dirty="0" err="1"/>
              <a:t>big</a:t>
            </a:r>
            <a:r>
              <a:rPr lang="fr-FR" sz="1600" dirty="0"/>
              <a:t> to </a:t>
            </a:r>
            <a:r>
              <a:rPr lang="fr-FR" sz="1600" dirty="0" err="1"/>
              <a:t>fail</a:t>
            </a:r>
            <a:r>
              <a:rPr lang="fr-FR" sz="1600" dirty="0"/>
              <a:t>). Les autres banques continueront d’être supervisées par les BCN, sauf pour celles qui susciteraient des inquiétudes. Elle est opérationnelle depuis 2014. Ses stress-tests de 2014 ont été basés sur les critères de Bales 3, dont les exigences en fonds propres seront à leur maximum en 2019 (ratio </a:t>
            </a:r>
            <a:r>
              <a:rPr lang="fr-FR" sz="1600" dirty="0" err="1"/>
              <a:t>tier</a:t>
            </a:r>
            <a:r>
              <a:rPr lang="fr-FR" sz="1600" dirty="0"/>
              <a:t> </a:t>
            </a:r>
            <a:r>
              <a:rPr lang="fr-FR" sz="1600" dirty="0" err="1"/>
              <a:t>core</a:t>
            </a:r>
            <a:r>
              <a:rPr lang="fr-FR" sz="1600" dirty="0"/>
              <a:t> one full bales 3). </a:t>
            </a:r>
          </a:p>
          <a:p>
            <a:pPr marL="342900" indent="-342900" algn="just">
              <a:buClr>
                <a:schemeClr val="accent3">
                  <a:lumMod val="75000"/>
                </a:schemeClr>
              </a:buClr>
              <a:buFont typeface="Arial" panose="020B0604020202020204" pitchFamily="34" charset="0"/>
              <a:buChar char="•"/>
              <a:defRPr/>
            </a:pPr>
            <a:r>
              <a:rPr lang="fr-FR" sz="1600" dirty="0"/>
              <a:t>Sa mise en œuvre est extrêmement importante, car c’est sous cette condition que le MES pourra aider directement les banques et éviter de le faire par l’intermédiaire d’une aide préalable aux Etats de ces banques, ce qui alourdirait leurs dettes ! </a:t>
            </a:r>
          </a:p>
          <a:p>
            <a:pPr marL="342900" indent="-342900" algn="just">
              <a:buClr>
                <a:schemeClr val="accent3">
                  <a:lumMod val="75000"/>
                </a:schemeClr>
              </a:buClr>
              <a:buFont typeface="Arial" panose="020B0604020202020204" pitchFamily="34" charset="0"/>
              <a:buChar char="•"/>
              <a:defRPr/>
            </a:pPr>
            <a:r>
              <a:rPr lang="fr-FR" sz="1600" dirty="0"/>
              <a:t>Les stress-tests de 2014 ont révélés que 25 banques de la zone euro sont trop fragiles et qu’elles devront se recapitaliser. Les banques françaises ont réussies ses tests.</a:t>
            </a:r>
          </a:p>
        </p:txBody>
      </p:sp>
      <p:sp>
        <p:nvSpPr>
          <p:cNvPr id="128006" name="Title 1"/>
          <p:cNvSpPr txBox="1">
            <a:spLocks/>
          </p:cNvSpPr>
          <p:nvPr/>
        </p:nvSpPr>
        <p:spPr bwMode="auto">
          <a:xfrm>
            <a:off x="304800" y="304800"/>
            <a:ext cx="8305800" cy="60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1800" dirty="0">
                <a:solidFill>
                  <a:schemeClr val="tx2"/>
                </a:solidFill>
                <a:latin typeface="Calibri" pitchFamily="34" charset="0"/>
              </a:rPr>
              <a:t>Union bancaire de l’UEM pour rompre le lien entre crise bancaire et crise des dettes des Etats de l ‘UEM</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2667000" y="6453336"/>
            <a:ext cx="4137248" cy="268139"/>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162</a:t>
            </a:fld>
            <a:endParaRPr lang="fr-F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Les nouveaux instruments de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stabilité</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de </a:t>
            </a:r>
            <a:r>
              <a:rPr lang="en-US" sz="1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l’UEM</a:t>
            </a:r>
            <a:endPar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Title 1"/>
          <p:cNvSpPr txBox="1">
            <a:spLocks/>
          </p:cNvSpPr>
          <p:nvPr/>
        </p:nvSpPr>
        <p:spPr bwMode="auto">
          <a:xfrm>
            <a:off x="304800" y="304800"/>
            <a:ext cx="8305800" cy="74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Union bancaire de l’UEM pour rompre le lien entre crise bancaire et crise des dettes des Etats de l ‘UEM</a:t>
            </a:r>
          </a:p>
        </p:txBody>
      </p:sp>
      <p:sp>
        <p:nvSpPr>
          <p:cNvPr id="7" name="Rectangle 6"/>
          <p:cNvSpPr/>
          <p:nvPr/>
        </p:nvSpPr>
        <p:spPr>
          <a:xfrm>
            <a:off x="179512" y="982177"/>
            <a:ext cx="8856984" cy="3970318"/>
          </a:xfrm>
          <a:prstGeom prst="rect">
            <a:avLst/>
          </a:prstGeom>
        </p:spPr>
        <p:txBody>
          <a:bodyPr wrap="square">
            <a:spAutoFit/>
          </a:bodyPr>
          <a:lstStyle/>
          <a:p>
            <a:pPr marL="342900" indent="-342900">
              <a:buClr>
                <a:schemeClr val="accent3">
                  <a:lumMod val="75000"/>
                </a:schemeClr>
              </a:buClr>
              <a:buFont typeface="Arial" panose="020B0604020202020204" pitchFamily="34" charset="0"/>
              <a:buChar char="•"/>
              <a:defRPr/>
            </a:pPr>
            <a:r>
              <a:rPr lang="fr-FR" sz="1800" b="1" dirty="0"/>
              <a:t>Mécanisme de résolution unique</a:t>
            </a:r>
            <a:r>
              <a:rPr lang="fr-FR" sz="1800" dirty="0"/>
              <a:t> (des crises bancaires) </a:t>
            </a:r>
            <a:r>
              <a:rPr lang="fr-FR" sz="1800" b="1" dirty="0"/>
              <a:t>(MRU) </a:t>
            </a:r>
            <a:r>
              <a:rPr lang="fr-FR" sz="1800" dirty="0"/>
              <a:t>:</a:t>
            </a:r>
          </a:p>
          <a:p>
            <a:pPr marL="342900" indent="-342900" algn="just">
              <a:buClr>
                <a:schemeClr val="accent3">
                  <a:lumMod val="75000"/>
                </a:schemeClr>
              </a:buClr>
              <a:buFont typeface="Arial" panose="020B0604020202020204" pitchFamily="34" charset="0"/>
              <a:buChar char="•"/>
              <a:defRPr/>
            </a:pPr>
            <a:r>
              <a:rPr lang="fr-FR" sz="1800" dirty="0"/>
              <a:t>L’objectif est de garantir une résolution ordonnée des banques défaillantes, en réduisant au minimum la charge qui pourrait retomber sur les contribuables et l’économie réelle.</a:t>
            </a:r>
          </a:p>
          <a:p>
            <a:pPr marL="342900" indent="-342900" algn="just">
              <a:buClr>
                <a:schemeClr val="accent3">
                  <a:lumMod val="75000"/>
                </a:schemeClr>
              </a:buClr>
              <a:buFont typeface="Arial" panose="020B0604020202020204" pitchFamily="34" charset="0"/>
              <a:buChar char="•"/>
              <a:defRPr/>
            </a:pPr>
            <a:r>
              <a:rPr lang="fr-FR" sz="1800" dirty="0"/>
              <a:t>Dans les cas où une banque devrait faillir en dépit de sa surveillance renforcée par la BCE, celle-ci saisira le Conseil de résolution unique (CRU). Il devrait voir le jour le 1</a:t>
            </a:r>
            <a:r>
              <a:rPr lang="fr-FR" sz="1800" baseline="30000" dirty="0"/>
              <a:t>er</a:t>
            </a:r>
            <a:r>
              <a:rPr lang="fr-FR" sz="1800" dirty="0"/>
              <a:t> janvier 2015.</a:t>
            </a:r>
          </a:p>
          <a:p>
            <a:pPr marL="342900" indent="-342900" algn="just">
              <a:buClr>
                <a:schemeClr val="accent3">
                  <a:lumMod val="75000"/>
                </a:schemeClr>
              </a:buClr>
              <a:buFont typeface="Arial" panose="020B0604020202020204" pitchFamily="34" charset="0"/>
              <a:buChar char="•"/>
              <a:defRPr/>
            </a:pPr>
            <a:r>
              <a:rPr lang="fr-FR" sz="1800" dirty="0"/>
              <a:t>La décision d’une restructuration, d’un accès au Fonds de résolution unique, voire d’une liquidation sera partagée. Le CRU recommandera un plan à la Commission, qui statuera sur la décision finale. Les créanciers des banques en difficultés seront les 1</a:t>
            </a:r>
            <a:r>
              <a:rPr lang="fr-FR" sz="1800" baseline="30000" dirty="0"/>
              <a:t>er</a:t>
            </a:r>
            <a:r>
              <a:rPr lang="fr-FR" sz="1800" dirty="0"/>
              <a:t> à essuyer les pertes : actionnaires, créanciers privés puis éventuellement les déposant de plus de 100 KE et enfin si cela ne suffit pas le MES. Le renflouement par le MES pourrait cependant être soumis aux votes de tous les pays de l’UEM.</a:t>
            </a:r>
          </a:p>
        </p:txBody>
      </p:sp>
    </p:spTree>
    <p:extLst>
      <p:ext uri="{BB962C8B-B14F-4D97-AF65-F5344CB8AC3E}">
        <p14:creationId xmlns:p14="http://schemas.microsoft.com/office/powerpoint/2010/main" val="18286828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a:xfrm>
            <a:off x="2667000" y="6453336"/>
            <a:ext cx="4929336" cy="268139"/>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353666CB-686B-4653-A6A5-C1F16A117539}" type="slidenum">
              <a:rPr lang="fr-FR" smtClean="0"/>
              <a:pPr>
                <a:defRPr/>
              </a:pPr>
              <a:t>163</a:t>
            </a:fld>
            <a:endParaRPr lang="fr-FR"/>
          </a:p>
        </p:txBody>
      </p:sp>
      <p:sp>
        <p:nvSpPr>
          <p:cNvPr id="5" name="Rectangle 4"/>
          <p:cNvSpPr/>
          <p:nvPr/>
        </p:nvSpPr>
        <p:spPr>
          <a:xfrm>
            <a:off x="189806" y="936576"/>
            <a:ext cx="8827268" cy="5539978"/>
          </a:xfrm>
          <a:prstGeom prst="rect">
            <a:avLst/>
          </a:prstGeom>
        </p:spPr>
        <p:txBody>
          <a:bodyPr wrap="square">
            <a:spAutoFit/>
          </a:bodyPr>
          <a:lstStyle/>
          <a:p>
            <a:pPr marL="342900" indent="-342900">
              <a:buClr>
                <a:schemeClr val="accent3">
                  <a:lumMod val="75000"/>
                </a:schemeClr>
              </a:buClr>
              <a:buFont typeface="Arial" panose="020B0604020202020204" pitchFamily="34" charset="0"/>
              <a:buChar char="•"/>
              <a:defRPr/>
            </a:pPr>
            <a:r>
              <a:rPr lang="fr-FR" sz="1800" b="1" dirty="0"/>
              <a:t>Fonds de Résolution Unique :</a:t>
            </a:r>
          </a:p>
          <a:p>
            <a:pPr marL="342900" indent="-342900">
              <a:buClr>
                <a:schemeClr val="accent3">
                  <a:lumMod val="75000"/>
                </a:schemeClr>
              </a:buClr>
              <a:buFont typeface="Arial" panose="020B0604020202020204" pitchFamily="34" charset="0"/>
              <a:buChar char="•"/>
              <a:defRPr/>
            </a:pPr>
            <a:r>
              <a:rPr lang="fr-FR" sz="1600" dirty="0"/>
              <a:t>Le projet de la commission européenne repose sur la création d’un Fonds de résolution unique. </a:t>
            </a:r>
          </a:p>
          <a:p>
            <a:pPr marL="342900" indent="-342900">
              <a:buClr>
                <a:schemeClr val="accent3">
                  <a:lumMod val="75000"/>
                </a:schemeClr>
              </a:buClr>
              <a:buFont typeface="Arial" panose="020B0604020202020204" pitchFamily="34" charset="0"/>
              <a:buChar char="•"/>
              <a:defRPr/>
            </a:pPr>
            <a:r>
              <a:rPr lang="fr-FR" sz="1600" dirty="0"/>
              <a:t>Le fonds de résolution unique montera en puissance sur une période de 8 ans et atteindra un niveau cible d'au moins 1 % du montant des dépôts couverts des 6000 banques de l’UEM (55 Mds). Dans l’attente de ce seuil il pourra emprunter.</a:t>
            </a:r>
          </a:p>
          <a:p>
            <a:pPr marL="342900" indent="-342900">
              <a:buClr>
                <a:schemeClr val="accent3">
                  <a:lumMod val="75000"/>
                </a:schemeClr>
              </a:buClr>
              <a:buFont typeface="Arial" panose="020B0604020202020204" pitchFamily="34" charset="0"/>
              <a:buChar char="•"/>
              <a:defRPr/>
            </a:pPr>
            <a:r>
              <a:rPr lang="fr-FR" sz="1600" dirty="0"/>
              <a:t>La contribution individuelle de chaque banque sera calculée au prorata du montant de son passif (hors fonds propres et dépôts couverts) rapporté au passif cumulé (hors fonds propres et dépôts couverts) de toutes les banques. Les contributions seront adaptées en fonction du profil de risque de chaque établissement.</a:t>
            </a:r>
          </a:p>
          <a:p>
            <a:pPr marL="342900" indent="-342900">
              <a:buClr>
                <a:schemeClr val="accent3">
                  <a:lumMod val="75000"/>
                </a:schemeClr>
              </a:buClr>
              <a:buFont typeface="Arial" panose="020B0604020202020204" pitchFamily="34" charset="0"/>
              <a:buChar char="•"/>
              <a:defRPr/>
            </a:pPr>
            <a:r>
              <a:rPr lang="fr-FR" sz="1600" dirty="0"/>
              <a:t>A partir du 01/01/2015, des « pré-fonds nationaux de résolution » devront recueillir les cotisations des banques. Ils commenceront à fusionner à compte du 01/01/16 avec le FRU sur une période de 8 ans.</a:t>
            </a:r>
          </a:p>
          <a:p>
            <a:pPr marL="342900" indent="-342900">
              <a:buClr>
                <a:schemeClr val="accent3">
                  <a:lumMod val="75000"/>
                </a:schemeClr>
              </a:buClr>
              <a:buFont typeface="Arial" panose="020B0604020202020204" pitchFamily="34" charset="0"/>
              <a:buChar char="•"/>
              <a:defRPr/>
            </a:pPr>
            <a:endParaRPr lang="fr-FR" sz="1600" dirty="0"/>
          </a:p>
          <a:p>
            <a:pPr marL="342900" indent="-342900">
              <a:buClr>
                <a:schemeClr val="accent3">
                  <a:lumMod val="75000"/>
                </a:schemeClr>
              </a:buClr>
              <a:buFont typeface="Arial" panose="020B0604020202020204" pitchFamily="34" charset="0"/>
              <a:buChar char="•"/>
              <a:defRPr/>
            </a:pPr>
            <a:r>
              <a:rPr lang="fr-FR" sz="1600" b="1" u="sng" dirty="0"/>
              <a:t>3</a:t>
            </a:r>
            <a:r>
              <a:rPr lang="fr-FR" sz="1600" b="1" u="sng" baseline="30000" dirty="0"/>
              <a:t>ème</a:t>
            </a:r>
            <a:r>
              <a:rPr lang="fr-FR" sz="1600" b="1" u="sng" dirty="0"/>
              <a:t> pilier : mutualiser les différents fonds de garantie des dépôts bancaires</a:t>
            </a:r>
            <a:r>
              <a:rPr lang="fr-FR" sz="1600" dirty="0"/>
              <a:t>.</a:t>
            </a:r>
            <a:br>
              <a:rPr lang="fr-FR" sz="1600" dirty="0"/>
            </a:br>
            <a:r>
              <a:rPr lang="fr-FR" sz="1600" dirty="0"/>
              <a:t>Ce troisième objectif n’a pas abouti à ce jour. Mais des règles renforcées et harmonisées de protection des dépôts dans chacun des États de l’UE ont été adoptées en ce sens. Depuis le 16 avril 2014, la législation, déjà en vigueur s’agissant de la protection des dépôts inférieurs à 100.000 euros, introduit l’obligation, pour tous les États l’UE, de créer un fonds national de garantie des dépôts (alimenté par des contributions des banques) pour indemniser les déposants en cas de défaut bancaire. Pour autant, l’idée d’une intégration plus poussée en la matière, sous la forme par exemple d’un fonds de garantie unique, reste à bâtir. </a:t>
            </a:r>
          </a:p>
        </p:txBody>
      </p:sp>
      <p:sp>
        <p:nvSpPr>
          <p:cNvPr id="6" name="Title 1"/>
          <p:cNvSpPr txBox="1">
            <a:spLocks/>
          </p:cNvSpPr>
          <p:nvPr/>
        </p:nvSpPr>
        <p:spPr bwMode="auto">
          <a:xfrm>
            <a:off x="337195" y="188640"/>
            <a:ext cx="8305800" cy="74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r>
              <a:rPr lang="fr-FR" sz="2000" dirty="0">
                <a:solidFill>
                  <a:schemeClr val="tx2"/>
                </a:solidFill>
                <a:latin typeface="Calibri" pitchFamily="34" charset="0"/>
              </a:rPr>
              <a:t>Union bancaire de l’UEM pour rompre le lien entre crise bancaire et crise des dettes des Etats de l ‘UEM</a:t>
            </a:r>
          </a:p>
        </p:txBody>
      </p:sp>
    </p:spTree>
    <p:extLst>
      <p:ext uri="{BB962C8B-B14F-4D97-AF65-F5344CB8AC3E}">
        <p14:creationId xmlns:p14="http://schemas.microsoft.com/office/powerpoint/2010/main" val="25771093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051050" y="6453188"/>
            <a:ext cx="3968750" cy="268287"/>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74C9C8E5-AF31-4859-AC97-FCE1571AD82A}" type="slidenum">
              <a:rPr lang="fr-FR" smtClean="0"/>
              <a:pPr>
                <a:defRPr/>
              </a:pPr>
              <a:t>164</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5" name="Title 1"/>
          <p:cNvSpPr txBox="1">
            <a:spLocks/>
          </p:cNvSpPr>
          <p:nvPr/>
        </p:nvSpPr>
        <p:spPr>
          <a:xfrm>
            <a:off x="395288" y="404813"/>
            <a:ext cx="8229600" cy="431800"/>
          </a:xfrm>
          <a:prstGeom prst="rect">
            <a:avLst/>
          </a:prstGeom>
        </p:spPr>
        <p:txBody>
          <a:bodyPr/>
          <a:lstStyle/>
          <a:p>
            <a:pPr eaLnBrk="0" hangingPunct="0">
              <a:defRPr/>
            </a:pPr>
            <a:r>
              <a:rPr lang="fr-FR" sz="2800" dirty="0">
                <a:solidFill>
                  <a:schemeClr val="tx2"/>
                </a:solidFill>
                <a:latin typeface="+mj-lt"/>
                <a:ea typeface="+mj-ea"/>
                <a:cs typeface="+mj-cs"/>
              </a:rPr>
              <a:t>Zoom sur Bale III : entrée en vigueur le 01/01/2013 </a:t>
            </a:r>
          </a:p>
        </p:txBody>
      </p:sp>
      <p:sp>
        <p:nvSpPr>
          <p:cNvPr id="6" name="ZoneTexte 5"/>
          <p:cNvSpPr txBox="1"/>
          <p:nvPr/>
        </p:nvSpPr>
        <p:spPr>
          <a:xfrm>
            <a:off x="266229" y="836266"/>
            <a:ext cx="8641208" cy="5355312"/>
          </a:xfrm>
          <a:prstGeom prst="rect">
            <a:avLst/>
          </a:prstGeom>
          <a:noFill/>
        </p:spPr>
        <p:txBody>
          <a:bodyPr wrap="square" rtlCol="0">
            <a:spAutoFit/>
          </a:bodyPr>
          <a:lstStyle/>
          <a:p>
            <a:endParaRPr lang="fr-FR" sz="1800" dirty="0">
              <a:latin typeface="+mj-lt"/>
            </a:endParaRPr>
          </a:p>
          <a:p>
            <a:r>
              <a:rPr lang="fr-FR" sz="1800" dirty="0">
                <a:latin typeface="+mj-lt"/>
              </a:rPr>
              <a:t>3 piliers pour garantir l’intégrité du système bancaire.</a:t>
            </a:r>
          </a:p>
          <a:p>
            <a:pPr marL="285750" indent="-285750">
              <a:buFont typeface="Wingdings" panose="05000000000000000000" pitchFamily="2" charset="2"/>
              <a:buChar char="Ø"/>
            </a:pPr>
            <a:r>
              <a:rPr lang="fr-FR" sz="1800" dirty="0">
                <a:latin typeface="+mj-lt"/>
              </a:rPr>
              <a:t>Pilier 1 : Fonds propres</a:t>
            </a:r>
          </a:p>
          <a:p>
            <a:pPr marL="742950" lvl="1" indent="-285750">
              <a:buFont typeface="Arial" panose="020B0604020202020204" pitchFamily="34" charset="0"/>
              <a:buChar char="•"/>
            </a:pPr>
            <a:r>
              <a:rPr lang="fr-FR" sz="1800" dirty="0">
                <a:latin typeface="+mj-lt"/>
              </a:rPr>
              <a:t>Fonds propres : historiquement les fonds propres, qui absorbent les premières pertes des actifs détenus par les banques, sont décomposés en 3.</a:t>
            </a:r>
          </a:p>
          <a:p>
            <a:pPr marL="742950" lvl="1" indent="-285750">
              <a:buFont typeface="Arial" panose="020B0604020202020204" pitchFamily="34" charset="0"/>
              <a:buChar char="•"/>
            </a:pPr>
            <a:r>
              <a:rPr lang="fr-FR" sz="1800" dirty="0" err="1">
                <a:latin typeface="+mj-lt"/>
              </a:rPr>
              <a:t>Tier</a:t>
            </a:r>
            <a:r>
              <a:rPr lang="fr-FR" sz="1800" dirty="0">
                <a:latin typeface="+mj-lt"/>
              </a:rPr>
              <a:t> one représente le noyau dur des fonds propres. Ce sont le capital social, les résultats mis en réserve, les intérêts minoritaires et le goodwill.</a:t>
            </a:r>
          </a:p>
          <a:p>
            <a:pPr marL="742950" lvl="1" indent="-285750">
              <a:buFont typeface="Arial" panose="020B0604020202020204" pitchFamily="34" charset="0"/>
              <a:buChar char="•"/>
            </a:pPr>
            <a:r>
              <a:rPr lang="fr-FR" sz="1800" dirty="0" err="1">
                <a:latin typeface="+mj-lt"/>
              </a:rPr>
              <a:t>Tier</a:t>
            </a:r>
            <a:r>
              <a:rPr lang="fr-FR" sz="1800" dirty="0">
                <a:latin typeface="+mj-lt"/>
              </a:rPr>
              <a:t> </a:t>
            </a:r>
            <a:r>
              <a:rPr lang="fr-FR" sz="1800" dirty="0" err="1">
                <a:latin typeface="+mj-lt"/>
              </a:rPr>
              <a:t>two</a:t>
            </a:r>
            <a:r>
              <a:rPr lang="fr-FR" sz="1800" dirty="0">
                <a:latin typeface="+mj-lt"/>
              </a:rPr>
              <a:t> reprend « </a:t>
            </a:r>
            <a:r>
              <a:rPr lang="fr-FR" sz="1800" dirty="0" err="1">
                <a:latin typeface="+mj-lt"/>
              </a:rPr>
              <a:t>Tier</a:t>
            </a:r>
            <a:r>
              <a:rPr lang="fr-FR" sz="1800" dirty="0">
                <a:latin typeface="+mj-lt"/>
              </a:rPr>
              <a:t> one » augmenté de plusieurs fonds de garantie, provisions ou encore des TSDI (titres subordonnés à durée indéterminée)</a:t>
            </a:r>
          </a:p>
          <a:p>
            <a:pPr marL="742950" lvl="1" indent="-285750">
              <a:buFont typeface="Arial" panose="020B0604020202020204" pitchFamily="34" charset="0"/>
              <a:buChar char="•"/>
            </a:pPr>
            <a:r>
              <a:rPr lang="fr-FR" sz="1800" dirty="0" err="1">
                <a:latin typeface="+mj-lt"/>
              </a:rPr>
              <a:t>Tier</a:t>
            </a:r>
            <a:r>
              <a:rPr lang="fr-FR" sz="1800" dirty="0">
                <a:latin typeface="+mj-lt"/>
              </a:rPr>
              <a:t> </a:t>
            </a:r>
            <a:r>
              <a:rPr lang="fr-FR" sz="1800" dirty="0" err="1">
                <a:latin typeface="+mj-lt"/>
              </a:rPr>
              <a:t>Three</a:t>
            </a:r>
            <a:r>
              <a:rPr lang="fr-FR" sz="1800" dirty="0">
                <a:latin typeface="+mj-lt"/>
              </a:rPr>
              <a:t> correspond à l’ensemble des fonds propres.</a:t>
            </a:r>
          </a:p>
          <a:p>
            <a:r>
              <a:rPr lang="fr-FR" sz="1800" u="sng" dirty="0">
                <a:latin typeface="+mj-lt"/>
              </a:rPr>
              <a:t>Bales 3 introduit un ratio plus dur = CET1 (ratio </a:t>
            </a:r>
            <a:r>
              <a:rPr lang="fr-FR" sz="1800" u="sng" dirty="0" err="1">
                <a:latin typeface="+mj-lt"/>
              </a:rPr>
              <a:t>tier</a:t>
            </a:r>
            <a:r>
              <a:rPr lang="fr-FR" sz="1800" u="sng" dirty="0">
                <a:latin typeface="+mj-lt"/>
              </a:rPr>
              <a:t> </a:t>
            </a:r>
            <a:r>
              <a:rPr lang="fr-FR" sz="1800" u="sng" dirty="0" err="1">
                <a:latin typeface="+mj-lt"/>
              </a:rPr>
              <a:t>core</a:t>
            </a:r>
            <a:r>
              <a:rPr lang="fr-FR" sz="1800" u="sng" dirty="0">
                <a:latin typeface="+mj-lt"/>
              </a:rPr>
              <a:t> one) </a:t>
            </a:r>
            <a:r>
              <a:rPr lang="fr-FR" sz="1800" dirty="0">
                <a:latin typeface="+mj-lt"/>
              </a:rPr>
              <a:t>: au numérateur les fonds propres ne comprennent que les actions ordinaires et les réserves. Au dénominateur, les actifs détenus pas les banques sont pondérés par leurs risques. Les actifs sans risque sont pondérés par 0% et les plus risqués jusqu’à 100%. Les calculs de ces risques restent sujet à caution. Ils sont fonction de méthodes internes aux banques, sous le contrôle du superviseur, des notes des agences de notations attribuées aux émetteurs de ces actifs, de méthodes mathématiques telle que la VAR,… Or les agences ont montré leur incapacité à prévoir les pertes potentielles des banques lors de la crise des surprimes et tout modèle de probabilité repose sur des hypothèses à la légitimité fragile face à l’épreuve empirique.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137248"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165</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5" name="Title 1"/>
          <p:cNvSpPr txBox="1">
            <a:spLocks/>
          </p:cNvSpPr>
          <p:nvPr/>
        </p:nvSpPr>
        <p:spPr>
          <a:xfrm>
            <a:off x="395288" y="338554"/>
            <a:ext cx="8229600" cy="431800"/>
          </a:xfrm>
          <a:prstGeom prst="rect">
            <a:avLst/>
          </a:prstGeom>
        </p:spPr>
        <p:txBody>
          <a:bodyPr/>
          <a:lstStyle/>
          <a:p>
            <a:pPr eaLnBrk="0" hangingPunct="0">
              <a:defRPr/>
            </a:pPr>
            <a:r>
              <a:rPr lang="fr-FR" sz="2800" dirty="0">
                <a:solidFill>
                  <a:schemeClr val="tx2"/>
                </a:solidFill>
                <a:latin typeface="+mj-lt"/>
                <a:ea typeface="+mj-ea"/>
                <a:cs typeface="+mj-cs"/>
              </a:rPr>
              <a:t>Zoom sur Bale III : entrée en vigueur le 01/01/2013 </a:t>
            </a:r>
          </a:p>
        </p:txBody>
      </p:sp>
      <p:sp>
        <p:nvSpPr>
          <p:cNvPr id="6" name="Rectangle 5"/>
          <p:cNvSpPr/>
          <p:nvPr/>
        </p:nvSpPr>
        <p:spPr>
          <a:xfrm>
            <a:off x="395288" y="783724"/>
            <a:ext cx="8229600" cy="5909310"/>
          </a:xfrm>
          <a:prstGeom prst="rect">
            <a:avLst/>
          </a:prstGeom>
        </p:spPr>
        <p:txBody>
          <a:bodyPr wrap="square">
            <a:spAutoFit/>
          </a:bodyPr>
          <a:lstStyle/>
          <a:p>
            <a:r>
              <a:rPr lang="fr-FR" sz="1800" dirty="0">
                <a:latin typeface="+mj-lt"/>
              </a:rPr>
              <a:t>Ce ratio doit passer de 3,5% à 4,5% d’ici 2015. A partir de 2016, il sera complété par un volant de conservation des fonds propres qui augmentera progressivement pour atteindre 2,5% en 2019. Au final, en 2019, il fera 7%.</a:t>
            </a:r>
          </a:p>
          <a:p>
            <a:pPr marL="285750" indent="-285750" algn="just">
              <a:buFont typeface="Arial" panose="020B0604020202020204" pitchFamily="34" charset="0"/>
              <a:buChar char="•"/>
            </a:pPr>
            <a:r>
              <a:rPr lang="fr-FR" sz="1800" dirty="0">
                <a:latin typeface="+mj-lt"/>
              </a:rPr>
              <a:t>Le total des fonds propres devra faire au moins 8%. En y ajoutant le volant de conservation des fonds propres, ils feront au moins 10,5%.</a:t>
            </a:r>
          </a:p>
          <a:p>
            <a:pPr>
              <a:defRPr/>
            </a:pPr>
            <a:r>
              <a:rPr lang="fr-FR" sz="1800" b="1" u="sng" dirty="0">
                <a:latin typeface="+mj-lt"/>
              </a:rPr>
              <a:t>Volant </a:t>
            </a:r>
            <a:r>
              <a:rPr lang="fr-FR" sz="1800" b="1" u="sng" dirty="0" err="1">
                <a:latin typeface="+mj-lt"/>
              </a:rPr>
              <a:t>contracyclique</a:t>
            </a:r>
            <a:r>
              <a:rPr lang="fr-FR" sz="1800" b="1" u="sng" dirty="0">
                <a:latin typeface="+mj-lt"/>
              </a:rPr>
              <a:t> (date non fixée)</a:t>
            </a:r>
            <a:r>
              <a:rPr lang="fr-FR" sz="1800" b="1" dirty="0">
                <a:latin typeface="+mj-lt"/>
              </a:rPr>
              <a:t> : c</a:t>
            </a:r>
            <a:r>
              <a:rPr lang="fr-FR" sz="1800" dirty="0">
                <a:latin typeface="+mj-lt"/>
              </a:rPr>
              <a:t>ompris dans une fourchette de 0–2,5 % et constitué d'actions ordinaires, ce volant est imposé par les autorités lorsqu'elles jugent que la croissance du crédit entraîne une augmentation inacceptable du risque systémique.</a:t>
            </a:r>
            <a:r>
              <a:rPr lang="fr-FR" sz="1800" dirty="0"/>
              <a:t> </a:t>
            </a:r>
            <a:r>
              <a:rPr lang="fr-FR" sz="1800" dirty="0">
                <a:latin typeface="+mj-lt"/>
              </a:rPr>
              <a:t>Les normes prudentielles et les normes comptables accentuent la </a:t>
            </a:r>
            <a:r>
              <a:rPr lang="fr-FR" sz="1800" dirty="0" err="1">
                <a:latin typeface="+mj-lt"/>
              </a:rPr>
              <a:t>procyclicité</a:t>
            </a:r>
            <a:r>
              <a:rPr lang="fr-FR" sz="1800" dirty="0">
                <a:latin typeface="+mj-lt"/>
              </a:rPr>
              <a:t> de l’activité bancaire. En effet :</a:t>
            </a:r>
          </a:p>
          <a:p>
            <a:pPr marL="442913" indent="-171450" algn="just">
              <a:buClr>
                <a:schemeClr val="accent1"/>
              </a:buClr>
              <a:buFont typeface="Courier New" pitchFamily="49" charset="0"/>
              <a:buChar char="o"/>
              <a:defRPr/>
            </a:pPr>
            <a:r>
              <a:rPr lang="fr-FR" sz="1800" dirty="0">
                <a:latin typeface="+mj-lt"/>
              </a:rPr>
              <a:t> en phase ascendante du cycle économique, le risque sur les actifs bancaires diminue. Le besoin de capitalisation des banques se réduit. De plus, le prix des actifs en norme IFRS (basé sur la </a:t>
            </a:r>
            <a:r>
              <a:rPr lang="fr-FR" sz="1800" dirty="0" err="1">
                <a:latin typeface="+mj-lt"/>
              </a:rPr>
              <a:t>fair</a:t>
            </a:r>
            <a:r>
              <a:rPr lang="fr-FR" sz="1800" dirty="0">
                <a:latin typeface="+mj-lt"/>
              </a:rPr>
              <a:t> value) augmentera dans ces phases. Or, la contrepartie de la hausse des actifs est celle des FP. Ces phases ascendantes favorisent donc l’emballement du crédit : au regard de l’ECT1, il faut moins de FP pour faire des crédits alors même que les FP augmentent. Pour lutter contre cette </a:t>
            </a:r>
            <a:r>
              <a:rPr lang="fr-FR" sz="1800" dirty="0" err="1">
                <a:latin typeface="+mj-lt"/>
              </a:rPr>
              <a:t>procyclicité</a:t>
            </a:r>
            <a:r>
              <a:rPr lang="fr-FR" sz="1800" dirty="0">
                <a:latin typeface="+mj-lt"/>
              </a:rPr>
              <a:t>, le superviseur national pourra augmenter ce « buffer » </a:t>
            </a:r>
            <a:r>
              <a:rPr lang="fr-FR" sz="1800" dirty="0" err="1">
                <a:latin typeface="+mj-lt"/>
              </a:rPr>
              <a:t>contracyclique</a:t>
            </a:r>
            <a:r>
              <a:rPr lang="fr-FR" sz="1800" dirty="0">
                <a:latin typeface="+mj-lt"/>
              </a:rPr>
              <a:t> et lutter contre cette emballement.</a:t>
            </a:r>
          </a:p>
          <a:p>
            <a:pPr marL="442913" indent="-171450" algn="just">
              <a:buClr>
                <a:schemeClr val="accent1"/>
              </a:buClr>
              <a:buFont typeface="Courier New" pitchFamily="49" charset="0"/>
              <a:buChar char="o"/>
              <a:defRPr/>
            </a:pPr>
            <a:r>
              <a:rPr lang="fr-FR" sz="1800" dirty="0">
                <a:latin typeface="+mj-lt"/>
              </a:rPr>
              <a:t>A l’inverse, les phases descendantes sont propices à la restriction du crédit et aux difficultés de liquidités. Pour lutter, contre la </a:t>
            </a:r>
            <a:r>
              <a:rPr lang="fr-FR" sz="1800" dirty="0" err="1">
                <a:latin typeface="+mj-lt"/>
              </a:rPr>
              <a:t>procyclicité</a:t>
            </a:r>
            <a:r>
              <a:rPr lang="fr-FR" sz="1800" dirty="0">
                <a:latin typeface="+mj-lt"/>
              </a:rPr>
              <a:t> d’un crédit </a:t>
            </a:r>
            <a:r>
              <a:rPr lang="fr-FR" sz="1800" dirty="0" err="1">
                <a:latin typeface="+mj-lt"/>
              </a:rPr>
              <a:t>crunch</a:t>
            </a:r>
            <a:r>
              <a:rPr lang="fr-FR" sz="1800" dirty="0">
                <a:latin typeface="+mj-lt"/>
              </a:rPr>
              <a:t>, ce buffer pourra être réduit.</a:t>
            </a:r>
          </a:p>
        </p:txBody>
      </p:sp>
    </p:spTree>
    <p:extLst>
      <p:ext uri="{BB962C8B-B14F-4D97-AF65-F5344CB8AC3E}">
        <p14:creationId xmlns:p14="http://schemas.microsoft.com/office/powerpoint/2010/main" val="28644295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B9894CC1-6F81-40AD-BED9-2E6B28371AF0}" type="slidenum">
              <a:rPr lang="fr-FR" smtClean="0"/>
              <a:pPr>
                <a:defRPr/>
              </a:pPr>
              <a:t>166</a:t>
            </a:fld>
            <a:endParaRPr lang="fr-FR"/>
          </a:p>
        </p:txBody>
      </p:sp>
      <p:sp>
        <p:nvSpPr>
          <p:cNvPr id="4" name="TextBox 3"/>
          <p:cNvSpPr txBox="1"/>
          <p:nvPr/>
        </p:nvSpPr>
        <p:spPr>
          <a:xfrm>
            <a:off x="171624" y="589479"/>
            <a:ext cx="8676927" cy="5909310"/>
          </a:xfrm>
          <a:prstGeom prst="rect">
            <a:avLst/>
          </a:prstGeom>
          <a:noFill/>
        </p:spPr>
        <p:txBody>
          <a:bodyPr wrap="square">
            <a:spAutoFit/>
          </a:bodyPr>
          <a:lstStyle/>
          <a:p>
            <a:r>
              <a:rPr lang="fr-FR" sz="1800" b="1" u="sng" dirty="0">
                <a:latin typeface="+mj-lt"/>
              </a:rPr>
              <a:t>Ratio de levier</a:t>
            </a:r>
            <a:r>
              <a:rPr lang="fr-FR" sz="1800" b="1" dirty="0">
                <a:latin typeface="+mj-lt"/>
              </a:rPr>
              <a:t> </a:t>
            </a:r>
            <a:r>
              <a:rPr lang="fr-FR" sz="1800" dirty="0">
                <a:latin typeface="+mj-lt"/>
              </a:rPr>
              <a:t>: </a:t>
            </a:r>
            <a:r>
              <a:rPr lang="fr-FR" sz="1800" dirty="0" err="1">
                <a:latin typeface="+mj-lt"/>
              </a:rPr>
              <a:t>Tier</a:t>
            </a:r>
            <a:r>
              <a:rPr lang="fr-FR" sz="1800" dirty="0">
                <a:latin typeface="+mj-lt"/>
              </a:rPr>
              <a:t> </a:t>
            </a:r>
            <a:r>
              <a:rPr lang="fr-FR" sz="1800" dirty="0" err="1">
                <a:latin typeface="+mj-lt"/>
              </a:rPr>
              <a:t>core</a:t>
            </a:r>
            <a:r>
              <a:rPr lang="fr-FR" sz="1800" dirty="0">
                <a:latin typeface="+mj-lt"/>
              </a:rPr>
              <a:t> 1 / actifs non pondérés du risque &gt; 3%. Il inclura les actifs hors bilan. En test de 2013 à 2017. Mise en place prévu en 2018.</a:t>
            </a:r>
          </a:p>
          <a:p>
            <a:pPr marL="285750" indent="-285750" algn="just">
              <a:buFont typeface="Wingdings" panose="05000000000000000000" pitchFamily="2" charset="2"/>
              <a:buChar char="Ø"/>
            </a:pPr>
            <a:r>
              <a:rPr lang="fr-FR" sz="1800" dirty="0">
                <a:latin typeface="+mj-lt"/>
              </a:rPr>
              <a:t>Pilier 2 : Gestion et surveillance des risques renforcées au sein de la gouvernance de chaque banque. Prise en compte du risque lié aux expositions hors bilan et aux titrisations ; gestion de la concentration des risques ; saines pratiques de rémunération ; pratiques de valorisation ; tests de résistance ; normes comptables applicables aux instruments financiers ; gouvernance d’entreprise ; collèges prudentiels.</a:t>
            </a:r>
          </a:p>
          <a:p>
            <a:pPr marL="285750" indent="-285750" algn="just">
              <a:buFont typeface="Wingdings" panose="05000000000000000000" pitchFamily="2" charset="2"/>
              <a:buChar char="Ø"/>
            </a:pPr>
            <a:r>
              <a:rPr lang="fr-FR" sz="1800" dirty="0">
                <a:latin typeface="+mj-lt"/>
              </a:rPr>
              <a:t>Pilier 3 : révision des exigences de communication financière. Instauration d’exigences sur les expositions de titrisation et sur la responsabilité directe des véhicules hors bilan.  Communication financière plus détaillée concernant les composantes des fonds propres réglementaires et leur rapprochement avec les comptes publiés, fournissant une explication complète du mode de calcul des ratios de fonds propres réglementaires. </a:t>
            </a:r>
          </a:p>
          <a:p>
            <a:pPr marL="285750" indent="-285750" algn="just">
              <a:buFont typeface="Wingdings" panose="05000000000000000000" pitchFamily="2" charset="2"/>
              <a:buChar char="Ø"/>
            </a:pPr>
            <a:r>
              <a:rPr lang="fr-FR" sz="1800" dirty="0">
                <a:latin typeface="+mj-lt"/>
              </a:rPr>
              <a:t>Ratio de liquidité à court terme (LCR) : il impose aux banques de détenir des actifs liquides de haute qualité à hauteur de plus de 100% des dettes à 30 jours et en tenant compte d’une fuite des dépôts et d’une pénurie de financement de 30 jours, sur la base d’un scénario de crise défini par les responsables prudentiels. Suite à la pression des banques, il a été assoupli, tant sur la qualité des titres que sur la rugosité du scénario de crise.</a:t>
            </a:r>
          </a:p>
          <a:p>
            <a:pPr marL="285750" indent="-285750" algn="just">
              <a:buFont typeface="Wingdings" panose="05000000000000000000" pitchFamily="2" charset="2"/>
              <a:buChar char="Ø"/>
            </a:pPr>
            <a:r>
              <a:rPr lang="fr-FR" sz="1800" dirty="0">
                <a:latin typeface="+mj-lt"/>
              </a:rPr>
              <a:t>Ratio de liquidité à long terme (Net Stable </a:t>
            </a:r>
            <a:r>
              <a:rPr lang="fr-FR" sz="1800" dirty="0" err="1">
                <a:latin typeface="+mj-lt"/>
              </a:rPr>
              <a:t>Funding</a:t>
            </a:r>
            <a:r>
              <a:rPr lang="fr-FR" sz="1800" dirty="0">
                <a:latin typeface="+mj-lt"/>
              </a:rPr>
              <a:t> Ratio, NSFR) est un indicateur structurel conçu pour corriger les asymétries de liquidité.  Il couvre la totalité du bilan et incite les banques à recourir à des sources de financement stables.</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3) Des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enjeux</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structurels</a:t>
            </a:r>
          </a:p>
        </p:txBody>
      </p:sp>
      <p:sp>
        <p:nvSpPr>
          <p:cNvPr id="7" name="Title 1"/>
          <p:cNvSpPr txBox="1">
            <a:spLocks/>
          </p:cNvSpPr>
          <p:nvPr/>
        </p:nvSpPr>
        <p:spPr>
          <a:xfrm>
            <a:off x="395288" y="404813"/>
            <a:ext cx="8229600" cy="431800"/>
          </a:xfrm>
          <a:prstGeom prst="rect">
            <a:avLst/>
          </a:prstGeom>
        </p:spPr>
        <p:txBody>
          <a:bodyPr/>
          <a:lstStyle/>
          <a:p>
            <a:pPr eaLnBrk="0" hangingPunct="0">
              <a:defRPr/>
            </a:pPr>
            <a:endParaRPr lang="fr-FR" dirty="0">
              <a:solidFill>
                <a:schemeClr val="tx2"/>
              </a:solidFill>
              <a:latin typeface="+mj-lt"/>
              <a:ea typeface="+mj-ea"/>
              <a:cs typeface="+mj-cs"/>
            </a:endParaRPr>
          </a:p>
        </p:txBody>
      </p:sp>
      <p:sp>
        <p:nvSpPr>
          <p:cNvPr id="140295" name="Rectangle 7"/>
          <p:cNvSpPr>
            <a:spLocks noChangeArrowheads="1"/>
          </p:cNvSpPr>
          <p:nvPr/>
        </p:nvSpPr>
        <p:spPr bwMode="auto">
          <a:xfrm>
            <a:off x="395288" y="220147"/>
            <a:ext cx="2048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800" dirty="0">
                <a:solidFill>
                  <a:schemeClr val="tx2"/>
                </a:solidFill>
              </a:rPr>
              <a:t>Zoom sur Bale III </a:t>
            </a:r>
            <a:endParaRPr lang="fr-FR" sz="18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065240"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167</a:t>
            </a:fld>
            <a:endParaRPr lang="fr-FR"/>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666" y="1441713"/>
            <a:ext cx="6023394" cy="366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467544" y="476672"/>
            <a:ext cx="8280920" cy="830997"/>
          </a:xfrm>
          <a:prstGeom prst="rect">
            <a:avLst/>
          </a:prstGeom>
          <a:noFill/>
        </p:spPr>
        <p:txBody>
          <a:bodyPr wrap="square" rtlCol="0">
            <a:spAutoFit/>
          </a:bodyPr>
          <a:lstStyle/>
          <a:p>
            <a:r>
              <a:rPr lang="fr-FR" b="1" u="sng" dirty="0">
                <a:solidFill>
                  <a:schemeClr val="accent2"/>
                </a:solidFill>
                <a:latin typeface="Sylfaen" panose="010A0502050306030303" pitchFamily="18" charset="0"/>
              </a:rPr>
              <a:t>Bilan actuel </a:t>
            </a:r>
            <a:r>
              <a:rPr lang="fr-FR" b="1" dirty="0">
                <a:solidFill>
                  <a:schemeClr val="accent2"/>
                </a:solidFill>
                <a:latin typeface="Sylfaen" panose="010A0502050306030303" pitchFamily="18" charset="0"/>
              </a:rPr>
              <a:t>: la convergence partielle des taux à 10 ans exprime un marché relativement rassuré. </a:t>
            </a:r>
          </a:p>
        </p:txBody>
      </p:sp>
      <p:sp>
        <p:nvSpPr>
          <p:cNvPr id="5" name="Rectangle 4"/>
          <p:cNvSpPr/>
          <p:nvPr/>
        </p:nvSpPr>
        <p:spPr>
          <a:xfrm>
            <a:off x="113121" y="5085184"/>
            <a:ext cx="8892480" cy="1323439"/>
          </a:xfrm>
          <a:prstGeom prst="rect">
            <a:avLst/>
          </a:prstGeom>
        </p:spPr>
        <p:txBody>
          <a:bodyPr wrap="square">
            <a:spAutoFit/>
          </a:bodyPr>
          <a:lstStyle/>
          <a:p>
            <a:pPr algn="just"/>
            <a:r>
              <a:rPr lang="fr-FR" sz="2000" dirty="0"/>
              <a:t>Les actions monétaires de la BCE, les nouveaux instruments de stabilité financière de l’UE et le retour aux excédents courants légitiment ce regain de confiance. Pour autant les dettes continuent de se creuser. L’UEM est-elle sauvée et sur le chemin de l’intégration ou contraire s’agit-il d’une accalmie ? </a:t>
            </a:r>
          </a:p>
        </p:txBody>
      </p:sp>
    </p:spTree>
    <p:extLst>
      <p:ext uri="{BB962C8B-B14F-4D97-AF65-F5344CB8AC3E}">
        <p14:creationId xmlns:p14="http://schemas.microsoft.com/office/powerpoint/2010/main" val="24152366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idx="1"/>
          </p:nvPr>
        </p:nvSpPr>
        <p:spPr>
          <a:xfrm>
            <a:off x="611188" y="1125538"/>
            <a:ext cx="7772400" cy="5216525"/>
          </a:xfrm>
        </p:spPr>
        <p:txBody>
          <a:bodyPr/>
          <a:lstStyle/>
          <a:p>
            <a:pPr eaLnBrk="1" hangingPunct="1">
              <a:lnSpc>
                <a:spcPct val="90000"/>
              </a:lnSpc>
            </a:pPr>
            <a:r>
              <a:rPr lang="fr-FR" sz="2200"/>
              <a:t>Production industrielle </a:t>
            </a:r>
          </a:p>
          <a:p>
            <a:pPr lvl="1" eaLnBrk="1" hangingPunct="1">
              <a:lnSpc>
                <a:spcPct val="90000"/>
              </a:lnSpc>
            </a:pPr>
            <a:r>
              <a:rPr lang="fr-FR"/>
              <a:t>Indices des directeurs d’achats : ISM (US), PMI (EU)</a:t>
            </a:r>
          </a:p>
          <a:p>
            <a:pPr lvl="1" eaLnBrk="1" hangingPunct="1">
              <a:lnSpc>
                <a:spcPct val="90000"/>
              </a:lnSpc>
            </a:pPr>
            <a:r>
              <a:rPr lang="fr-FR"/>
              <a:t>Confiance des industriels : IFO (Climat des affaires All)</a:t>
            </a:r>
          </a:p>
          <a:p>
            <a:pPr lvl="1" eaLnBrk="1" hangingPunct="1">
              <a:lnSpc>
                <a:spcPct val="90000"/>
              </a:lnSpc>
            </a:pPr>
            <a:r>
              <a:rPr lang="fr-FR"/>
              <a:t>Taux d’utilisation des capacités de production</a:t>
            </a:r>
          </a:p>
          <a:p>
            <a:pPr eaLnBrk="1" hangingPunct="1">
              <a:lnSpc>
                <a:spcPct val="90000"/>
              </a:lnSpc>
            </a:pPr>
            <a:r>
              <a:rPr lang="fr-FR" sz="2200"/>
              <a:t>Consommation : </a:t>
            </a:r>
          </a:p>
          <a:p>
            <a:pPr lvl="1" eaLnBrk="1" hangingPunct="1">
              <a:lnSpc>
                <a:spcPct val="90000"/>
              </a:lnSpc>
            </a:pPr>
            <a:r>
              <a:rPr lang="fr-FR"/>
              <a:t>Taux de chômage</a:t>
            </a:r>
          </a:p>
          <a:p>
            <a:pPr lvl="1" eaLnBrk="1" hangingPunct="1">
              <a:lnSpc>
                <a:spcPct val="90000"/>
              </a:lnSpc>
            </a:pPr>
            <a:r>
              <a:rPr lang="fr-FR"/>
              <a:t>Indice de confiance des consommateurs (Indice Michigan, Conference Board)</a:t>
            </a:r>
          </a:p>
          <a:p>
            <a:pPr lvl="1" eaLnBrk="1" hangingPunct="1">
              <a:lnSpc>
                <a:spcPct val="90000"/>
              </a:lnSpc>
            </a:pPr>
            <a:r>
              <a:rPr lang="fr-FR"/>
              <a:t> Ventes au détails, mises en chantier</a:t>
            </a:r>
          </a:p>
          <a:p>
            <a:pPr lvl="1" eaLnBrk="1" hangingPunct="1">
              <a:lnSpc>
                <a:spcPct val="90000"/>
              </a:lnSpc>
            </a:pPr>
            <a:r>
              <a:rPr lang="fr-FR"/>
              <a:t>Commandes de biens d’équipements (indicateur d’investissement)</a:t>
            </a:r>
          </a:p>
          <a:p>
            <a:pPr eaLnBrk="1" hangingPunct="1">
              <a:lnSpc>
                <a:spcPct val="90000"/>
              </a:lnSpc>
            </a:pPr>
            <a:r>
              <a:rPr lang="fr-FR" sz="2000"/>
              <a:t>Baisse des marchés actions/immobiliers = effet de richesse négatif</a:t>
            </a:r>
          </a:p>
        </p:txBody>
      </p:sp>
      <p:sp>
        <p:nvSpPr>
          <p:cNvPr id="22530" name="Espace réservé du numéro de diapositive 5"/>
          <p:cNvSpPr>
            <a:spLocks noGrp="1"/>
          </p:cNvSpPr>
          <p:nvPr>
            <p:ph type="sldNum" sz="quarter" idx="12"/>
          </p:nvPr>
        </p:nvSpPr>
        <p:spPr/>
        <p:txBody>
          <a:bodyPr/>
          <a:lstStyle/>
          <a:p>
            <a:pPr>
              <a:defRPr/>
            </a:pPr>
            <a:fld id="{E0A1FE01-1609-4A78-87ED-1DA69162C2F9}" type="slidenum">
              <a:rPr lang="fr-FR"/>
              <a:pPr>
                <a:defRPr/>
              </a:pPr>
              <a:t>168</a:t>
            </a:fld>
            <a:endParaRPr lang="fr-F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a:t>Cours de "Gestion de portefeuille" - Reproduction interdite</a:t>
            </a:r>
          </a:p>
        </p:txBody>
      </p:sp>
      <p:sp>
        <p:nvSpPr>
          <p:cNvPr id="142341" name="ZoneTexte 4"/>
          <p:cNvSpPr txBox="1">
            <a:spLocks noChangeArrowheads="1"/>
          </p:cNvSpPr>
          <p:nvPr/>
        </p:nvSpPr>
        <p:spPr bwMode="auto">
          <a:xfrm>
            <a:off x="857250" y="500063"/>
            <a:ext cx="7786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lnSpc>
                <a:spcPct val="90000"/>
              </a:lnSpc>
            </a:pPr>
            <a:r>
              <a:rPr lang="fr-FR" sz="2000">
                <a:solidFill>
                  <a:schemeClr val="tx2"/>
                </a:solidFill>
              </a:rPr>
              <a:t>ANALYSE CONJONCTURELLE </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 conjoncture</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68313" y="620713"/>
            <a:ext cx="8229600" cy="795337"/>
          </a:xfrm>
        </p:spPr>
        <p:txBody>
          <a:bodyPr/>
          <a:lstStyle/>
          <a:p>
            <a:pPr eaLnBrk="1" hangingPunct="1"/>
            <a:r>
              <a:rPr lang="fr-FR" sz="2400"/>
              <a:t>Interactions des variables fondamentales macro-économiques avec le cycle économique : l’objectif est d’anticiper le cycle</a:t>
            </a:r>
          </a:p>
        </p:txBody>
      </p:sp>
      <p:sp>
        <p:nvSpPr>
          <p:cNvPr id="143363" name="Rectangle 3"/>
          <p:cNvSpPr>
            <a:spLocks noGrp="1" noChangeArrowheads="1"/>
          </p:cNvSpPr>
          <p:nvPr>
            <p:ph idx="1"/>
          </p:nvPr>
        </p:nvSpPr>
        <p:spPr>
          <a:xfrm>
            <a:off x="457200" y="1700213"/>
            <a:ext cx="8229600" cy="4681537"/>
          </a:xfrm>
        </p:spPr>
        <p:txBody>
          <a:bodyPr/>
          <a:lstStyle/>
          <a:p>
            <a:pPr eaLnBrk="1" hangingPunct="1"/>
            <a:r>
              <a:rPr lang="fr-FR" sz="2400"/>
              <a:t>Inflation :</a:t>
            </a:r>
          </a:p>
          <a:p>
            <a:pPr lvl="1" eaLnBrk="1" hangingPunct="1"/>
            <a:r>
              <a:rPr lang="fr-FR" sz="2000"/>
              <a:t>Core (sous-jacente) et Nominal</a:t>
            </a:r>
          </a:p>
          <a:p>
            <a:pPr lvl="1" eaLnBrk="1" hangingPunct="1"/>
            <a:r>
              <a:rPr lang="fr-FR" sz="2000"/>
              <a:t>Impact sur les taux (court et long terme)</a:t>
            </a:r>
          </a:p>
          <a:p>
            <a:pPr lvl="1" eaLnBrk="1" hangingPunct="1"/>
            <a:r>
              <a:rPr lang="fr-FR" sz="2000"/>
              <a:t>PPI (Prix à la production), CPI (prix à la consommation)</a:t>
            </a:r>
          </a:p>
          <a:p>
            <a:pPr lvl="1" eaLnBrk="1" hangingPunct="1"/>
            <a:r>
              <a:rPr lang="fr-FR" sz="2000"/>
              <a:t>Coût de la main d’œuvre</a:t>
            </a:r>
          </a:p>
          <a:p>
            <a:pPr eaLnBrk="1" hangingPunct="1"/>
            <a:r>
              <a:rPr lang="fr-FR" sz="2400"/>
              <a:t>Pétrole (WTI aux USA, Brent UK) et inflation/pouvoir d’achat, Pétrole et USD</a:t>
            </a:r>
          </a:p>
          <a:p>
            <a:pPr eaLnBrk="1" hangingPunct="1"/>
            <a:r>
              <a:rPr lang="fr-FR" sz="2400"/>
              <a:t>Analyse de la courbe des taux et de son évolution : une lecture de la croissance et de l’inflation anticipées</a:t>
            </a:r>
          </a:p>
        </p:txBody>
      </p:sp>
      <p:sp>
        <p:nvSpPr>
          <p:cNvPr id="21506" name="Espace réservé du numéro de diapositive 5"/>
          <p:cNvSpPr>
            <a:spLocks noGrp="1"/>
          </p:cNvSpPr>
          <p:nvPr>
            <p:ph type="sldNum" sz="quarter" idx="12"/>
          </p:nvPr>
        </p:nvSpPr>
        <p:spPr/>
        <p:txBody>
          <a:bodyPr/>
          <a:lstStyle/>
          <a:p>
            <a:pPr>
              <a:defRPr/>
            </a:pPr>
            <a:fld id="{5C37B2A4-41D9-4CF4-A509-47C261ABB5C2}" type="slidenum">
              <a:rPr lang="fr-FR"/>
              <a:pPr>
                <a:defRPr/>
              </a:pPr>
              <a:t>169</a:t>
            </a:fld>
            <a:endParaRPr lang="fr-FR"/>
          </a:p>
        </p:txBody>
      </p:sp>
      <p:sp>
        <p:nvSpPr>
          <p:cNvPr id="5" name="Espace réservé du pied de page 4"/>
          <p:cNvSpPr>
            <a:spLocks noGrp="1"/>
          </p:cNvSpPr>
          <p:nvPr>
            <p:ph type="ftr" sz="quarter" idx="11"/>
          </p:nvPr>
        </p:nvSpPr>
        <p:spPr>
          <a:xfrm>
            <a:off x="2057400" y="6356350"/>
            <a:ext cx="3962400" cy="365125"/>
          </a:xfrm>
        </p:spPr>
        <p:txBody>
          <a:bodyPr/>
          <a:lstStyle/>
          <a:p>
            <a:pPr>
              <a:defRPr/>
            </a:pPr>
            <a:r>
              <a:rPr lang="fr-FR"/>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4)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 conjoncture</a:t>
            </a:r>
          </a:p>
        </p:txBody>
      </p:sp>
      <p:graphicFrame>
        <p:nvGraphicFramePr>
          <p:cNvPr id="3" name="Objet 2">
            <a:hlinkClick r:id="" action="ppaction://ole?verb=0"/>
          </p:cNvPr>
          <p:cNvGraphicFramePr>
            <a:graphicFrameLocks noChangeAspect="1"/>
          </p:cNvGraphicFramePr>
          <p:nvPr>
            <p:extLst>
              <p:ext uri="{D42A27DB-BD31-4B8C-83A1-F6EECF244321}">
                <p14:modId xmlns:p14="http://schemas.microsoft.com/office/powerpoint/2010/main" val="3829127165"/>
              </p:ext>
            </p:extLst>
          </p:nvPr>
        </p:nvGraphicFramePr>
        <p:xfrm>
          <a:off x="4020127" y="5413305"/>
          <a:ext cx="1368152" cy="1154378"/>
        </p:xfrm>
        <a:graphic>
          <a:graphicData uri="http://schemas.openxmlformats.org/presentationml/2006/ole">
            <mc:AlternateContent xmlns:mc="http://schemas.openxmlformats.org/markup-compatibility/2006">
              <mc:Choice xmlns:v="urn:schemas-microsoft-com:vml" Requires="v">
                <p:oleObj spid="_x0000_s143712"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4020127" y="5413305"/>
                        <a:ext cx="1368152" cy="1154378"/>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0D32C-86E0-489C-ADC7-B65A18DF0948}"/>
              </a:ext>
            </a:extLst>
          </p:cNvPr>
          <p:cNvSpPr>
            <a:spLocks noGrp="1"/>
          </p:cNvSpPr>
          <p:nvPr>
            <p:ph type="title"/>
          </p:nvPr>
        </p:nvSpPr>
        <p:spPr>
          <a:xfrm>
            <a:off x="457200" y="332656"/>
            <a:ext cx="8229600" cy="491902"/>
          </a:xfrm>
        </p:spPr>
        <p:style>
          <a:lnRef idx="0">
            <a:schemeClr val="accent5"/>
          </a:lnRef>
          <a:fillRef idx="3">
            <a:schemeClr val="accent5"/>
          </a:fillRef>
          <a:effectRef idx="3">
            <a:schemeClr val="accent5"/>
          </a:effectRef>
          <a:fontRef idx="minor">
            <a:schemeClr val="lt1"/>
          </a:fontRef>
        </p:style>
        <p:txBody>
          <a:bodyPr/>
          <a:lstStyle/>
          <a:p>
            <a:r>
              <a:rPr lang="fr-FR" sz="3200" dirty="0"/>
              <a:t>La diversification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0BCC72EB-2B40-4916-B9C8-5A97E8FCE541}"/>
                  </a:ext>
                </a:extLst>
              </p:cNvPr>
              <p:cNvSpPr>
                <a:spLocks noGrp="1"/>
              </p:cNvSpPr>
              <p:nvPr>
                <p:ph idx="1"/>
              </p:nvPr>
            </p:nvSpPr>
            <p:spPr>
              <a:xfrm>
                <a:off x="457200" y="824558"/>
                <a:ext cx="8229600" cy="5772794"/>
              </a:xfrm>
            </p:spPr>
            <p:txBody>
              <a:bodyPr/>
              <a:lstStyle/>
              <a:p>
                <a:r>
                  <a:rPr lang="fr-FR" sz="1600" dirty="0"/>
                  <a:t>La variance d’un portefeuille constitué de N actifs est donnée par la formule suivante :</a:t>
                </a:r>
              </a:p>
              <a:p>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r>
                      <a:rPr lang="fr-FR" sz="1600" i="1">
                        <a:latin typeface="Cambria Math" panose="02040503050406030204" pitchFamily="18" charset="0"/>
                      </a:rPr>
                      <m:t>=</m:t>
                    </m:r>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1">
                            <a:latin typeface="Cambria Math" panose="02040503050406030204" pitchFamily="18" charset="0"/>
                          </a:rPr>
                          <m:t>=1</m:t>
                        </m:r>
                      </m:sub>
                      <m:sup>
                        <m:r>
                          <a:rPr lang="fr-FR" sz="1600" i="1">
                            <a:latin typeface="Cambria Math" panose="02040503050406030204" pitchFamily="18" charset="0"/>
                          </a:rPr>
                          <m:t>𝑁</m:t>
                        </m:r>
                      </m:sup>
                      <m:e>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1">
                                <a:latin typeface="Cambria Math" panose="02040503050406030204" pitchFamily="18" charset="0"/>
                              </a:rPr>
                              <m:t>=1</m:t>
                            </m:r>
                          </m:sub>
                          <m:sup>
                            <m:r>
                              <a:rPr lang="fr-FR" sz="1600" i="1">
                                <a:latin typeface="Cambria Math" panose="02040503050406030204" pitchFamily="18" charset="0"/>
                              </a:rPr>
                              <m:t>𝑁</m:t>
                            </m:r>
                          </m:sup>
                          <m:e>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𝑖</m:t>
                                </m:r>
                              </m:sub>
                            </m:sSub>
                            <m:r>
                              <a:rPr lang="fr-FR" sz="1600" i="1">
                                <a:latin typeface="Cambria Math" panose="02040503050406030204" pitchFamily="18" charset="0"/>
                              </a:rPr>
                              <m:t> </m:t>
                            </m:r>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𝑗</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𝑖𝑗</m:t>
                                </m:r>
                              </m:sub>
                            </m:sSub>
                            <m:r>
                              <a:rPr lang="fr-FR" sz="1600" i="1">
                                <a:latin typeface="Cambria Math" panose="02040503050406030204" pitchFamily="18" charset="0"/>
                              </a:rPr>
                              <m:t> </m:t>
                            </m:r>
                          </m:e>
                        </m:nary>
                        <m:r>
                          <a:rPr lang="fr-FR" sz="1600" i="1">
                            <a:latin typeface="Cambria Math" panose="02040503050406030204" pitchFamily="18" charset="0"/>
                          </a:rPr>
                          <m:t> </m:t>
                        </m:r>
                      </m:e>
                    </m:nary>
                  </m:oMath>
                </a14:m>
                <a:r>
                  <a:rPr lang="fr-FR" sz="1600" dirty="0"/>
                  <a:t> 	avec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r>
                      <a:rPr lang="fr-FR" sz="1600" i="1">
                        <a:latin typeface="Cambria Math" panose="02040503050406030204" pitchFamily="18" charset="0"/>
                      </a:rPr>
                      <m:t>=</m:t>
                    </m:r>
                    <m:f>
                      <m:fPr>
                        <m:ctrlPr>
                          <a:rPr lang="fr-FR" sz="1600" i="1">
                            <a:latin typeface="Cambria Math" panose="02040503050406030204" pitchFamily="18" charset="0"/>
                          </a:rPr>
                        </m:ctrlPr>
                      </m:fPr>
                      <m:num>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𝑖𝑗</m:t>
                            </m:r>
                          </m:sub>
                        </m:sSub>
                      </m:num>
                      <m:den>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𝑖</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𝑗</m:t>
                            </m:r>
                          </m:sub>
                        </m:sSub>
                      </m:den>
                    </m:f>
                  </m:oMath>
                </a14:m>
                <a:r>
                  <a:rPr lang="fr-FR" sz="1600" dirty="0"/>
                  <a:t> ;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𝑖</m:t>
                        </m:r>
                      </m:sub>
                    </m:sSub>
                    <m:r>
                      <a:rPr lang="fr-FR" sz="1600" i="1">
                        <a:latin typeface="Cambria Math" panose="02040503050406030204" pitchFamily="18" charset="0"/>
                      </a:rPr>
                      <m:t>≥0</m:t>
                    </m:r>
                  </m:oMath>
                </a14:m>
                <a:r>
                  <a:rPr lang="fr-FR" sz="1600" dirty="0"/>
                  <a:t> et </a:t>
                </a:r>
                <a14:m>
                  <m:oMath xmlns:m="http://schemas.openxmlformats.org/officeDocument/2006/math">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1</m:t>
                        </m:r>
                      </m:sub>
                      <m:sup>
                        <m:r>
                          <a:rPr lang="fr-FR" sz="1600" i="1">
                            <a:latin typeface="Cambria Math" panose="02040503050406030204" pitchFamily="18" charset="0"/>
                          </a:rPr>
                          <m:t>𝑁</m:t>
                        </m:r>
                      </m:sup>
                      <m:e>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𝑖</m:t>
                            </m:r>
                          </m:sub>
                        </m:sSub>
                        <m:r>
                          <a:rPr lang="fr-FR" sz="1600" i="1">
                            <a:latin typeface="Cambria Math" panose="02040503050406030204" pitchFamily="18" charset="0"/>
                          </a:rPr>
                          <m:t>=1</m:t>
                        </m:r>
                      </m:e>
                    </m:nary>
                  </m:oMath>
                </a14:m>
                <a:endParaRPr lang="fr-FR" sz="1600" dirty="0"/>
              </a:p>
              <a:p>
                <a:pPr lvl="1"/>
                <a:r>
                  <a:rPr lang="fr-FR" sz="1400" dirty="0"/>
                  <a:t>a</a:t>
                </a:r>
                <a:r>
                  <a:rPr lang="fr-FR" sz="1400" baseline="-25000" dirty="0"/>
                  <a:t>i</a:t>
                </a:r>
                <a:r>
                  <a:rPr lang="fr-FR" sz="1400" dirty="0"/>
                  <a:t> le poids (%) de l’actif i dans le portefeuille,</a:t>
                </a:r>
              </a:p>
              <a:p>
                <a:pPr lvl="1"/>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𝜎</m:t>
                        </m:r>
                      </m:e>
                      <m:sub>
                        <m:r>
                          <a:rPr lang="fr-FR" sz="1400" i="1">
                            <a:latin typeface="Cambria Math" panose="02040503050406030204" pitchFamily="18" charset="0"/>
                          </a:rPr>
                          <m:t>𝑖𝑗</m:t>
                        </m:r>
                      </m:sub>
                    </m:sSub>
                  </m:oMath>
                </a14:m>
                <a:r>
                  <a:rPr lang="fr-FR" sz="1400" dirty="0"/>
                  <a:t> : covariance entre les rendements de l’actif i et ceux de l’actif j,</a:t>
                </a:r>
              </a:p>
              <a:p>
                <a:pPr lvl="1"/>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𝜎</m:t>
                        </m:r>
                      </m:e>
                      <m:sub>
                        <m:r>
                          <a:rPr lang="fr-FR" sz="1400" i="1">
                            <a:latin typeface="Cambria Math" panose="02040503050406030204" pitchFamily="18" charset="0"/>
                          </a:rPr>
                          <m:t>𝑖</m:t>
                        </m:r>
                      </m:sub>
                    </m:sSub>
                  </m:oMath>
                </a14:m>
                <a:r>
                  <a:rPr lang="fr-FR" sz="1400" dirty="0"/>
                  <a:t> : l’écart-type des rendements de l’actifs i,</a:t>
                </a:r>
              </a:p>
              <a:p>
                <a:pPr lvl="1"/>
                <a:r>
                  <a:rPr lang="fr-FR" sz="1400" dirty="0"/>
                  <a:t>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𝜌</m:t>
                        </m:r>
                      </m:e>
                      <m:sub>
                        <m:r>
                          <a:rPr lang="fr-FR" sz="1400" i="1">
                            <a:latin typeface="Cambria Math" panose="02040503050406030204" pitchFamily="18" charset="0"/>
                          </a:rPr>
                          <m:t>𝑖𝑗</m:t>
                        </m:r>
                      </m:sub>
                    </m:sSub>
                  </m:oMath>
                </a14:m>
                <a:r>
                  <a:rPr lang="fr-FR" sz="1400" dirty="0"/>
                  <a:t> : le coefficient de corrélation entres les rendements de l’actif i et ceux de l’actif j,</a:t>
                </a:r>
              </a:p>
              <a:p>
                <a:pPr lvl="1"/>
                <a14:m>
                  <m:oMath xmlns:m="http://schemas.openxmlformats.org/officeDocument/2006/math">
                    <m:sSubSup>
                      <m:sSubSupPr>
                        <m:ctrlPr>
                          <a:rPr lang="fr-FR" sz="1400" i="1">
                            <a:latin typeface="Cambria Math" panose="02040503050406030204" pitchFamily="18" charset="0"/>
                          </a:rPr>
                        </m:ctrlPr>
                      </m:sSubSupPr>
                      <m:e>
                        <m:r>
                          <a:rPr lang="fr-FR" sz="1400" i="1">
                            <a:latin typeface="Cambria Math" panose="02040503050406030204" pitchFamily="18" charset="0"/>
                          </a:rPr>
                          <m:t>𝜎</m:t>
                        </m:r>
                      </m:e>
                      <m:sub>
                        <m:r>
                          <a:rPr lang="fr-FR" sz="1400" i="1">
                            <a:latin typeface="Cambria Math" panose="02040503050406030204" pitchFamily="18" charset="0"/>
                          </a:rPr>
                          <m:t>𝑝</m:t>
                        </m:r>
                      </m:sub>
                      <m:sup>
                        <m:r>
                          <a:rPr lang="fr-FR" sz="1400" i="1">
                            <a:latin typeface="Cambria Math" panose="02040503050406030204" pitchFamily="18" charset="0"/>
                          </a:rPr>
                          <m:t>2</m:t>
                        </m:r>
                      </m:sup>
                    </m:sSubSup>
                  </m:oMath>
                </a14:m>
                <a:r>
                  <a:rPr lang="fr-FR" sz="1400" dirty="0"/>
                  <a:t> : la variance du portefeuille,</a:t>
                </a:r>
              </a:p>
              <a:p>
                <a:r>
                  <a:rPr lang="fr-FR" sz="1600" dirty="0"/>
                  <a:t>D’où :</a:t>
                </a:r>
                <a14:m>
                  <m:oMath xmlns:m="http://schemas.openxmlformats.org/officeDocument/2006/math">
                    <m:r>
                      <a:rPr lang="fr-FR" sz="1600" b="0" i="0" smtClean="0">
                        <a:latin typeface="Cambria Math" panose="02040503050406030204" pitchFamily="18" charset="0"/>
                      </a:rPr>
                      <m:t> </m:t>
                    </m:r>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r>
                      <a:rPr lang="fr-FR" sz="1600" i="1">
                        <a:latin typeface="Cambria Math" panose="02040503050406030204" pitchFamily="18" charset="0"/>
                      </a:rPr>
                      <m:t>=</m:t>
                    </m:r>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𝑖</m:t>
                        </m:r>
                        <m:r>
                          <a:rPr lang="fr-FR" sz="1600" i="1">
                            <a:latin typeface="Cambria Math" panose="02040503050406030204" pitchFamily="18" charset="0"/>
                          </a:rPr>
                          <m:t>=1</m:t>
                        </m:r>
                      </m:sub>
                      <m:sup>
                        <m:r>
                          <a:rPr lang="fr-FR" sz="1600" i="1">
                            <a:latin typeface="Cambria Math" panose="02040503050406030204" pitchFamily="18" charset="0"/>
                          </a:rPr>
                          <m:t>𝑁</m:t>
                        </m:r>
                      </m:sup>
                      <m:e>
                        <m:nary>
                          <m:naryPr>
                            <m:chr m:val="∑"/>
                            <m:limLoc m:val="undOvr"/>
                            <m:ctrlPr>
                              <a:rPr lang="fr-FR" sz="1600" i="1">
                                <a:latin typeface="Cambria Math" panose="02040503050406030204" pitchFamily="18" charset="0"/>
                              </a:rPr>
                            </m:ctrlPr>
                          </m:naryPr>
                          <m:sub>
                            <m:r>
                              <a:rPr lang="fr-FR" sz="1600" i="1">
                                <a:latin typeface="Cambria Math" panose="02040503050406030204" pitchFamily="18" charset="0"/>
                              </a:rPr>
                              <m:t>𝑗</m:t>
                            </m:r>
                            <m:r>
                              <a:rPr lang="fr-FR" sz="1600" i="1">
                                <a:latin typeface="Cambria Math" panose="02040503050406030204" pitchFamily="18" charset="0"/>
                              </a:rPr>
                              <m:t>=1</m:t>
                            </m:r>
                          </m:sub>
                          <m:sup>
                            <m:r>
                              <a:rPr lang="fr-FR" sz="1600" i="1">
                                <a:latin typeface="Cambria Math" panose="02040503050406030204" pitchFamily="18" charset="0"/>
                              </a:rPr>
                              <m:t>𝑁</m:t>
                            </m:r>
                          </m:sup>
                          <m:e>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𝑖</m:t>
                                </m:r>
                              </m:sub>
                            </m:sSub>
                            <m:sSub>
                              <m:sSubPr>
                                <m:ctrlPr>
                                  <a:rPr lang="fr-FR" sz="1600" i="1">
                                    <a:latin typeface="Cambria Math" panose="02040503050406030204" pitchFamily="18" charset="0"/>
                                  </a:rPr>
                                </m:ctrlPr>
                              </m:sSubPr>
                              <m:e>
                                <m:r>
                                  <a:rPr lang="fr-FR" sz="1600" i="1">
                                    <a:latin typeface="Cambria Math" panose="02040503050406030204" pitchFamily="18" charset="0"/>
                                  </a:rPr>
                                  <m:t>𝑎</m:t>
                                </m:r>
                              </m:e>
                              <m:sub>
                                <m:r>
                                  <a:rPr lang="fr-FR" sz="1600" i="1">
                                    <a:latin typeface="Cambria Math" panose="02040503050406030204" pitchFamily="18" charset="0"/>
                                  </a:rPr>
                                  <m:t>𝑗</m:t>
                                </m:r>
                              </m:sub>
                            </m:sSub>
                          </m:e>
                        </m:nary>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𝑖</m:t>
                            </m:r>
                          </m:sub>
                        </m:sSub>
                      </m:e>
                    </m:nary>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𝑗</m:t>
                        </m:r>
                      </m:sub>
                    </m:sSub>
                  </m:oMath>
                </a14:m>
                <a:endParaRPr lang="fr-FR" sz="1600" dirty="0"/>
              </a:p>
              <a:p>
                <a:r>
                  <a:rPr lang="fr-FR" sz="1600" dirty="0"/>
                  <a:t>Pour 3 actifs :</a:t>
                </a:r>
              </a:p>
              <a:p>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1</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1</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2</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2</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3</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3</m:t>
                        </m:r>
                      </m:sub>
                      <m:sup>
                        <m:r>
                          <a:rPr lang="fr-FR" sz="1600" i="1">
                            <a:latin typeface="Cambria Math" panose="02040503050406030204" pitchFamily="18" charset="0"/>
                          </a:rPr>
                          <m:t>2</m:t>
                        </m:r>
                      </m:sup>
                    </m:sSubSup>
                    <m:r>
                      <a:rPr lang="fr-FR" sz="1600" i="1">
                        <a:latin typeface="Cambria Math" panose="02040503050406030204" pitchFamily="18" charset="0"/>
                      </a:rPr>
                      <m:t>+2</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1</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2</m:t>
                        </m:r>
                      </m:sub>
                      <m:sup>
                        <m:r>
                          <a:rPr lang="fr-FR" sz="1600" i="1">
                            <a:latin typeface="Cambria Math" panose="02040503050406030204" pitchFamily="18" charset="0"/>
                          </a:rPr>
                          <m:t>2</m:t>
                        </m:r>
                      </m:sup>
                    </m:sSubSup>
                    <m:sSub>
                      <m:sSubPr>
                        <m:ctrlPr>
                          <a:rPr lang="fr-FR" sz="1600" i="1" smtClean="0">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𝜌</m:t>
                        </m:r>
                      </m:e>
                      <m:sub>
                        <m:r>
                          <a:rPr lang="fr-FR" sz="1600" i="1">
                            <a:solidFill>
                              <a:srgbClr val="FF0000"/>
                            </a:solidFill>
                            <a:latin typeface="Cambria Math" panose="02040503050406030204" pitchFamily="18" charset="0"/>
                          </a:rPr>
                          <m:t>12</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2</m:t>
                        </m:r>
                      </m:sub>
                    </m:sSub>
                    <m:r>
                      <a:rPr lang="fr-FR" sz="1600" i="1">
                        <a:latin typeface="Cambria Math" panose="02040503050406030204" pitchFamily="18" charset="0"/>
                      </a:rPr>
                      <m:t>+2</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2</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3</m:t>
                        </m:r>
                      </m:sub>
                      <m:sup>
                        <m:r>
                          <a:rPr lang="fr-FR" sz="1600" i="1">
                            <a:latin typeface="Cambria Math" panose="02040503050406030204" pitchFamily="18" charset="0"/>
                          </a:rPr>
                          <m:t>2</m:t>
                        </m:r>
                      </m:sup>
                    </m:sSubSup>
                    <m:sSub>
                      <m:sSubPr>
                        <m:ctrlPr>
                          <a:rPr lang="fr-FR" sz="1600" i="1" smtClean="0">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𝜌</m:t>
                        </m:r>
                      </m:e>
                      <m:sub>
                        <m:r>
                          <a:rPr lang="fr-FR" sz="1600" i="1">
                            <a:solidFill>
                              <a:srgbClr val="FF0000"/>
                            </a:solidFill>
                            <a:latin typeface="Cambria Math" panose="02040503050406030204" pitchFamily="18" charset="0"/>
                          </a:rPr>
                          <m:t>23</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2</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3</m:t>
                        </m:r>
                      </m:sub>
                    </m:sSub>
                    <m:r>
                      <a:rPr lang="fr-FR" sz="1600" i="1">
                        <a:latin typeface="Cambria Math" panose="02040503050406030204" pitchFamily="18" charset="0"/>
                      </a:rPr>
                      <m:t>+2</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1</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3</m:t>
                        </m:r>
                      </m:sub>
                      <m:sup>
                        <m:r>
                          <a:rPr lang="fr-FR" sz="1600" i="1">
                            <a:latin typeface="Cambria Math" panose="02040503050406030204" pitchFamily="18" charset="0"/>
                          </a:rPr>
                          <m:t>2</m:t>
                        </m:r>
                      </m:sup>
                    </m:sSubSup>
                    <m:sSub>
                      <m:sSubPr>
                        <m:ctrlPr>
                          <a:rPr lang="fr-FR" sz="1600" i="1" smtClean="0">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𝜌</m:t>
                        </m:r>
                      </m:e>
                      <m:sub>
                        <m:r>
                          <a:rPr lang="fr-FR" sz="1600" i="1">
                            <a:solidFill>
                              <a:srgbClr val="FF0000"/>
                            </a:solidFill>
                            <a:latin typeface="Cambria Math" panose="02040503050406030204" pitchFamily="18" charset="0"/>
                          </a:rPr>
                          <m:t>13</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1</m:t>
                        </m:r>
                      </m:sub>
                    </m:sSub>
                    <m:sSub>
                      <m:sSubPr>
                        <m:ctrlPr>
                          <a:rPr lang="fr-FR" sz="1600" i="1">
                            <a:latin typeface="Cambria Math" panose="02040503050406030204" pitchFamily="18" charset="0"/>
                          </a:rPr>
                        </m:ctrlPr>
                      </m:sSubPr>
                      <m:e>
                        <m:r>
                          <a:rPr lang="fr-FR" sz="1600" i="1">
                            <a:latin typeface="Cambria Math" panose="02040503050406030204" pitchFamily="18" charset="0"/>
                          </a:rPr>
                          <m:t>𝜎</m:t>
                        </m:r>
                      </m:e>
                      <m:sub>
                        <m:r>
                          <a:rPr lang="fr-FR" sz="1600" i="1">
                            <a:latin typeface="Cambria Math" panose="02040503050406030204" pitchFamily="18" charset="0"/>
                          </a:rPr>
                          <m:t>3</m:t>
                        </m:r>
                      </m:sub>
                    </m:sSub>
                  </m:oMath>
                </a14:m>
                <a:endParaRPr lang="fr-FR" sz="1600" dirty="0"/>
              </a:p>
              <a:p>
                <a:pPr lvl="0" algn="just">
                  <a:buFont typeface="Courier New" panose="02070309020205020404" pitchFamily="49" charset="0"/>
                  <a:buChar char="o"/>
                </a:pPr>
                <a:r>
                  <a:rPr lang="fr-FR" sz="1600" dirty="0"/>
                  <a:t>Pour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oMath>
                </a14:m>
                <a:r>
                  <a:rPr lang="fr-FR" sz="1600" dirty="0"/>
                  <a:t> &lt; 0 : </a:t>
                </a:r>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oMath>
                </a14:m>
                <a:r>
                  <a:rPr lang="fr-FR" sz="1600" dirty="0"/>
                  <a:t> diminue mais au sacrifice de la performance. Des actifs inversement corrélés signifie que lorsque l’un monte, l’autre descend, ce qui annule une partie de la performance…). -1 signifie que les actifs évoluent exactement en sens opposé.</a:t>
                </a:r>
              </a:p>
              <a:p>
                <a:pPr lvl="0">
                  <a:buFont typeface="Courier New" panose="02070309020205020404" pitchFamily="49" charset="0"/>
                  <a:buChar char="o"/>
                </a:pPr>
                <a:r>
                  <a:rPr lang="fr-FR" sz="1600" dirty="0"/>
                  <a:t>Pour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oMath>
                </a14:m>
                <a:r>
                  <a:rPr lang="fr-FR" sz="1600" dirty="0"/>
                  <a:t> = 0 (aucune corrélation entre les actifs </a:t>
                </a:r>
                <a:r>
                  <a:rPr lang="fr-FR" sz="1600" dirty="0" err="1"/>
                  <a:t>ie</a:t>
                </a:r>
                <a:r>
                  <a:rPr lang="fr-FR" sz="1600" dirty="0"/>
                  <a:t> l’un et autre n’ont aucun point commun) : </a:t>
                </a:r>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1</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1</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2</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2</m:t>
                        </m:r>
                      </m:sub>
                      <m:sup>
                        <m:r>
                          <a:rPr lang="fr-FR" sz="1600" i="1">
                            <a:latin typeface="Cambria Math" panose="02040503050406030204" pitchFamily="18" charset="0"/>
                          </a:rPr>
                          <m:t>2</m:t>
                        </m:r>
                      </m:sup>
                    </m:sSubSup>
                    <m:r>
                      <a:rPr lang="fr-FR" sz="1600" i="1">
                        <a:latin typeface="Cambria Math" panose="02040503050406030204" pitchFamily="18" charset="0"/>
                      </a:rPr>
                      <m:t>+</m:t>
                    </m:r>
                    <m:sSubSup>
                      <m:sSubSupPr>
                        <m:ctrlPr>
                          <a:rPr lang="fr-FR" sz="1600" i="1">
                            <a:latin typeface="Cambria Math" panose="02040503050406030204" pitchFamily="18" charset="0"/>
                          </a:rPr>
                        </m:ctrlPr>
                      </m:sSubSupPr>
                      <m:e>
                        <m:r>
                          <a:rPr lang="fr-FR" sz="1600" i="1">
                            <a:latin typeface="Cambria Math" panose="02040503050406030204" pitchFamily="18" charset="0"/>
                          </a:rPr>
                          <m:t>𝑎</m:t>
                        </m:r>
                      </m:e>
                      <m:sub>
                        <m:r>
                          <a:rPr lang="fr-FR" sz="1600" i="1">
                            <a:latin typeface="Cambria Math" panose="02040503050406030204" pitchFamily="18" charset="0"/>
                          </a:rPr>
                          <m:t>3</m:t>
                        </m:r>
                      </m:sub>
                      <m:sup>
                        <m:r>
                          <a:rPr lang="fr-FR" sz="1600" i="1">
                            <a:latin typeface="Cambria Math" panose="02040503050406030204" pitchFamily="18" charset="0"/>
                          </a:rPr>
                          <m:t>2</m:t>
                        </m:r>
                      </m:sup>
                    </m:sSubSup>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3</m:t>
                        </m:r>
                      </m:sub>
                      <m:sup>
                        <m:r>
                          <a:rPr lang="fr-FR" sz="1600" i="1">
                            <a:latin typeface="Cambria Math" panose="02040503050406030204" pitchFamily="18" charset="0"/>
                          </a:rPr>
                          <m:t>2</m:t>
                        </m:r>
                      </m:sup>
                    </m:sSubSup>
                  </m:oMath>
                </a14:m>
                <a:r>
                  <a:rPr lang="fr-FR" sz="1600" dirty="0"/>
                  <a:t> &lt; </a:t>
                </a:r>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oMath>
                </a14:m>
                <a:r>
                  <a:rPr lang="fr-FR" sz="1600" dirty="0"/>
                  <a:t> avec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12</m:t>
                        </m:r>
                      </m:sub>
                    </m:sSub>
                  </m:oMath>
                </a14:m>
                <a:r>
                  <a:rPr lang="fr-FR" sz="1600" dirty="0"/>
                  <a:t> &gt; 0 </a:t>
                </a:r>
              </a:p>
              <a:p>
                <a:pPr lvl="0" algn="just">
                  <a:buFont typeface="Courier New" panose="02070309020205020404" pitchFamily="49" charset="0"/>
                  <a:buChar char="o"/>
                </a:pPr>
                <a:r>
                  <a:rPr lang="fr-FR" sz="1600" dirty="0"/>
                  <a:t>Pour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oMath>
                </a14:m>
                <a:r>
                  <a:rPr lang="fr-FR" sz="1600" dirty="0"/>
                  <a:t> &gt; 0 (les actifs évoluent dans le mêmes sens mais dans des proportions différentes sauf si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r>
                      <a:rPr lang="fr-FR" sz="1600" i="1">
                        <a:latin typeface="Cambria Math" panose="02040503050406030204" pitchFamily="18" charset="0"/>
                      </a:rPr>
                      <m:t> </m:t>
                    </m:r>
                  </m:oMath>
                </a14:m>
                <a:r>
                  <a:rPr lang="fr-FR" sz="1600" dirty="0"/>
                  <a:t>= 1) : </a:t>
                </a:r>
                <a14:m>
                  <m:oMath xmlns:m="http://schemas.openxmlformats.org/officeDocument/2006/math">
                    <m:sSubSup>
                      <m:sSubSupPr>
                        <m:ctrlPr>
                          <a:rPr lang="fr-FR" sz="1600" i="1">
                            <a:latin typeface="Cambria Math" panose="02040503050406030204" pitchFamily="18" charset="0"/>
                          </a:rPr>
                        </m:ctrlPr>
                      </m:sSubSupPr>
                      <m:e>
                        <m:r>
                          <a:rPr lang="fr-FR" sz="1600" i="1">
                            <a:latin typeface="Cambria Math" panose="02040503050406030204" pitchFamily="18" charset="0"/>
                          </a:rPr>
                          <m:t>𝜎</m:t>
                        </m:r>
                      </m:e>
                      <m:sub>
                        <m:r>
                          <a:rPr lang="fr-FR" sz="1600" i="1">
                            <a:latin typeface="Cambria Math" panose="02040503050406030204" pitchFamily="18" charset="0"/>
                          </a:rPr>
                          <m:t>𝑝</m:t>
                        </m:r>
                      </m:sub>
                      <m:sup>
                        <m:r>
                          <a:rPr lang="fr-FR" sz="1600" i="1">
                            <a:latin typeface="Cambria Math" panose="02040503050406030204" pitchFamily="18" charset="0"/>
                          </a:rPr>
                          <m:t>2</m:t>
                        </m:r>
                      </m:sup>
                    </m:sSubSup>
                  </m:oMath>
                </a14:m>
                <a:r>
                  <a:rPr lang="fr-FR" sz="1600" dirty="0"/>
                  <a:t> augmente avec la hausse de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𝜌</m:t>
                        </m:r>
                      </m:e>
                      <m:sub>
                        <m:r>
                          <a:rPr lang="fr-FR" sz="1600" i="1">
                            <a:latin typeface="Cambria Math" panose="02040503050406030204" pitchFamily="18" charset="0"/>
                          </a:rPr>
                          <m:t>𝑖𝑗</m:t>
                        </m:r>
                      </m:sub>
                    </m:sSub>
                  </m:oMath>
                </a14:m>
                <a:r>
                  <a:rPr lang="fr-FR" sz="1600" dirty="0"/>
                  <a:t>. Si 1, les rendements de l’actif i sont exactement les mêmes que ceux de j.</a:t>
                </a:r>
              </a:p>
              <a:p>
                <a:endParaRPr lang="fr-FR" dirty="0"/>
              </a:p>
            </p:txBody>
          </p:sp>
        </mc:Choice>
        <mc:Fallback xmlns="">
          <p:sp>
            <p:nvSpPr>
              <p:cNvPr id="3" name="Espace réservé du contenu 2">
                <a:extLst>
                  <a:ext uri="{FF2B5EF4-FFF2-40B4-BE49-F238E27FC236}">
                    <a16:creationId xmlns:a16="http://schemas.microsoft.com/office/drawing/2014/main" id="{0BCC72EB-2B40-4916-B9C8-5A97E8FCE541}"/>
                  </a:ext>
                </a:extLst>
              </p:cNvPr>
              <p:cNvSpPr>
                <a:spLocks noGrp="1" noRot="1" noChangeAspect="1" noMove="1" noResize="1" noEditPoints="1" noAdjustHandles="1" noChangeArrowheads="1" noChangeShapeType="1" noTextEdit="1"/>
              </p:cNvSpPr>
              <p:nvPr>
                <p:ph idx="1"/>
              </p:nvPr>
            </p:nvSpPr>
            <p:spPr>
              <a:xfrm>
                <a:off x="457200" y="824558"/>
                <a:ext cx="8229600" cy="5772794"/>
              </a:xfrm>
              <a:blipFill>
                <a:blip r:embed="rId2"/>
                <a:stretch>
                  <a:fillRect l="-296" t="-317" r="-370"/>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20E5F1CE-05F7-4BF5-BB35-655FF972A5D5}"/>
              </a:ext>
            </a:extLst>
          </p:cNvPr>
          <p:cNvSpPr>
            <a:spLocks noGrp="1"/>
          </p:cNvSpPr>
          <p:nvPr>
            <p:ph type="ftr" sz="quarter" idx="11"/>
          </p:nvPr>
        </p:nvSpPr>
        <p:spPr>
          <a:xfrm>
            <a:off x="2667000" y="6525344"/>
            <a:ext cx="4065240" cy="196131"/>
          </a:xfrm>
        </p:spPr>
        <p:txBody>
          <a:bodyPr/>
          <a:lstStyle/>
          <a:p>
            <a:pPr>
              <a:defRPr/>
            </a:pPr>
            <a:r>
              <a:rPr lang="fr-FR" dirty="0"/>
              <a:t>Cours de "Gestion de portefeuille" - Reproduction interdite</a:t>
            </a:r>
          </a:p>
        </p:txBody>
      </p:sp>
      <p:sp>
        <p:nvSpPr>
          <p:cNvPr id="5" name="Espace réservé du numéro de diapositive 4">
            <a:extLst>
              <a:ext uri="{FF2B5EF4-FFF2-40B4-BE49-F238E27FC236}">
                <a16:creationId xmlns:a16="http://schemas.microsoft.com/office/drawing/2014/main" id="{ED83F5AC-5B97-4187-A1BC-6193DEE123D6}"/>
              </a:ext>
            </a:extLst>
          </p:cNvPr>
          <p:cNvSpPr>
            <a:spLocks noGrp="1"/>
          </p:cNvSpPr>
          <p:nvPr>
            <p:ph type="sldNum" sz="quarter" idx="12"/>
          </p:nvPr>
        </p:nvSpPr>
        <p:spPr/>
        <p:txBody>
          <a:bodyPr/>
          <a:lstStyle/>
          <a:p>
            <a:pPr>
              <a:defRPr/>
            </a:pPr>
            <a:fld id="{823D1BAA-D5DA-4B8C-AA74-894AA8119B62}" type="slidenum">
              <a:rPr lang="fr-FR" smtClean="0"/>
              <a:pPr>
                <a:defRPr/>
              </a:pPr>
              <a:t>17</a:t>
            </a:fld>
            <a:endParaRPr lang="fr-FR"/>
          </a:p>
        </p:txBody>
      </p:sp>
    </p:spTree>
    <p:extLst>
      <p:ext uri="{BB962C8B-B14F-4D97-AF65-F5344CB8AC3E}">
        <p14:creationId xmlns:p14="http://schemas.microsoft.com/office/powerpoint/2010/main" val="16294208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395288" y="620713"/>
            <a:ext cx="8229600" cy="579437"/>
          </a:xfrm>
        </p:spPr>
        <p:txBody>
          <a:bodyPr/>
          <a:lstStyle/>
          <a:p>
            <a:pPr eaLnBrk="1" hangingPunct="1"/>
            <a:r>
              <a:rPr lang="fr-FR" sz="2400"/>
              <a:t>La mise en œuvre de l’allocation tactique : le choix des actifs</a:t>
            </a:r>
          </a:p>
        </p:txBody>
      </p:sp>
      <p:sp>
        <p:nvSpPr>
          <p:cNvPr id="144387" name="Rectangle 3"/>
          <p:cNvSpPr>
            <a:spLocks noGrp="1" noChangeArrowheads="1"/>
          </p:cNvSpPr>
          <p:nvPr>
            <p:ph idx="1"/>
          </p:nvPr>
        </p:nvSpPr>
        <p:spPr>
          <a:xfrm>
            <a:off x="539750" y="1484313"/>
            <a:ext cx="8229600" cy="4389437"/>
          </a:xfrm>
        </p:spPr>
        <p:txBody>
          <a:bodyPr/>
          <a:lstStyle/>
          <a:p>
            <a:pPr eaLnBrk="1" hangingPunct="1"/>
            <a:r>
              <a:rPr lang="fr-FR" sz="2400"/>
              <a:t>Choix des classes d’actifs</a:t>
            </a:r>
          </a:p>
          <a:p>
            <a:pPr eaLnBrk="1" hangingPunct="1"/>
            <a:r>
              <a:rPr lang="fr-FR" sz="2400"/>
              <a:t>Gestion de courbe de taux et mécanismes obligataires</a:t>
            </a:r>
          </a:p>
          <a:p>
            <a:pPr eaLnBrk="1" hangingPunct="1"/>
            <a:r>
              <a:rPr lang="fr-FR" sz="2400"/>
              <a:t>Cas pratique</a:t>
            </a:r>
          </a:p>
          <a:p>
            <a:pPr eaLnBrk="1" hangingPunct="1"/>
            <a:r>
              <a:rPr lang="fr-FR" sz="2400"/>
              <a:t>Evaluation des marchés d’actions</a:t>
            </a:r>
          </a:p>
          <a:p>
            <a:pPr eaLnBrk="1" hangingPunct="1"/>
            <a:r>
              <a:rPr lang="fr-FR" sz="2400"/>
              <a:t>Notion de thèmes : Growth, Cyclical, Value et Quality</a:t>
            </a:r>
          </a:p>
          <a:p>
            <a:pPr eaLnBrk="1" hangingPunct="1"/>
            <a:r>
              <a:rPr lang="fr-FR" sz="2400"/>
              <a:t>Choix des secteurs</a:t>
            </a:r>
          </a:p>
          <a:p>
            <a:pPr eaLnBrk="1" hangingPunct="1"/>
            <a:r>
              <a:rPr lang="fr-FR" sz="2400"/>
              <a:t>Stock picking :</a:t>
            </a:r>
          </a:p>
          <a:p>
            <a:pPr lvl="1" eaLnBrk="1" hangingPunct="1"/>
            <a:r>
              <a:rPr lang="fr-FR" sz="2000"/>
              <a:t>Analyse financière</a:t>
            </a:r>
          </a:p>
          <a:p>
            <a:pPr lvl="1" eaLnBrk="1" hangingPunct="1"/>
            <a:r>
              <a:rPr lang="fr-FR" sz="2000"/>
              <a:t>Les indicateurs d’évaluation d’une action</a:t>
            </a:r>
          </a:p>
        </p:txBody>
      </p:sp>
      <p:sp>
        <p:nvSpPr>
          <p:cNvPr id="23554" name="Espace réservé du numéro de diapositive 5"/>
          <p:cNvSpPr>
            <a:spLocks noGrp="1"/>
          </p:cNvSpPr>
          <p:nvPr>
            <p:ph type="sldNum" sz="quarter" idx="12"/>
          </p:nvPr>
        </p:nvSpPr>
        <p:spPr/>
        <p:txBody>
          <a:bodyPr/>
          <a:lstStyle/>
          <a:p>
            <a:pPr>
              <a:defRPr/>
            </a:pPr>
            <a:fld id="{CC5E9F1E-EA9E-4D44-9FCE-984C698C3FED}" type="slidenum">
              <a:rPr lang="fr-FR"/>
              <a:pPr>
                <a:defRPr/>
              </a:pPr>
              <a:t>170</a:t>
            </a:fld>
            <a:endParaRPr lang="fr-FR"/>
          </a:p>
        </p:txBody>
      </p:sp>
      <p:sp>
        <p:nvSpPr>
          <p:cNvPr id="5" name="Espace réservé du pied de page 4"/>
          <p:cNvSpPr>
            <a:spLocks noGrp="1"/>
          </p:cNvSpPr>
          <p:nvPr>
            <p:ph type="ftr" sz="quarter" idx="11"/>
          </p:nvPr>
        </p:nvSpPr>
        <p:spPr>
          <a:xfrm>
            <a:off x="2057400" y="6248400"/>
            <a:ext cx="4343400" cy="365125"/>
          </a:xfrm>
        </p:spPr>
        <p:txBody>
          <a:bodyPr/>
          <a:lstStyle/>
          <a:p>
            <a:pPr>
              <a:defRPr/>
            </a:pPr>
            <a:r>
              <a:rPr lang="fr-FR"/>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395288" y="476250"/>
            <a:ext cx="8229600" cy="509588"/>
          </a:xfrm>
        </p:spPr>
        <p:txBody>
          <a:bodyPr/>
          <a:lstStyle/>
          <a:p>
            <a:pPr eaLnBrk="1" hangingPunct="1"/>
            <a:r>
              <a:rPr lang="fr-FR" sz="2800"/>
              <a:t>Le choix de la classe d’actifs</a:t>
            </a:r>
          </a:p>
        </p:txBody>
      </p:sp>
      <p:sp>
        <p:nvSpPr>
          <p:cNvPr id="145411" name="Rectangle 3"/>
          <p:cNvSpPr>
            <a:spLocks noGrp="1" noChangeArrowheads="1"/>
          </p:cNvSpPr>
          <p:nvPr>
            <p:ph idx="1"/>
          </p:nvPr>
        </p:nvSpPr>
        <p:spPr>
          <a:xfrm>
            <a:off x="395288" y="1125538"/>
            <a:ext cx="8229600" cy="4895850"/>
          </a:xfrm>
        </p:spPr>
        <p:txBody>
          <a:bodyPr/>
          <a:lstStyle/>
          <a:p>
            <a:pPr eaLnBrk="1" hangingPunct="1">
              <a:lnSpc>
                <a:spcPct val="90000"/>
              </a:lnSpc>
            </a:pPr>
            <a:r>
              <a:rPr lang="fr-FR" sz="2000"/>
              <a:t>Monétaire, Obligations et Actions sont des classes d’actifs concurrentes</a:t>
            </a:r>
          </a:p>
          <a:p>
            <a:pPr eaLnBrk="1" hangingPunct="1">
              <a:lnSpc>
                <a:spcPct val="90000"/>
              </a:lnSpc>
            </a:pPr>
            <a:endParaRPr lang="fr-FR" sz="2000"/>
          </a:p>
          <a:p>
            <a:pPr eaLnBrk="1" hangingPunct="1">
              <a:lnSpc>
                <a:spcPct val="90000"/>
              </a:lnSpc>
            </a:pPr>
            <a:r>
              <a:rPr lang="fr-FR" sz="2000"/>
              <a:t>L’arbitrage d’une classe à l’autre réponds à une anticipation d’une nouvelle phase du cycle économique</a:t>
            </a:r>
          </a:p>
          <a:p>
            <a:pPr eaLnBrk="1" hangingPunct="1">
              <a:lnSpc>
                <a:spcPct val="90000"/>
              </a:lnSpc>
            </a:pPr>
            <a:endParaRPr lang="fr-FR" sz="2000"/>
          </a:p>
          <a:p>
            <a:pPr eaLnBrk="1" hangingPunct="1">
              <a:lnSpc>
                <a:spcPct val="90000"/>
              </a:lnSpc>
            </a:pPr>
            <a:r>
              <a:rPr lang="fr-FR" sz="2000"/>
              <a:t>Monétaire = EONIA étroitement corrélé avec le taux de la BCE. Offre un capital garanti, mais un rendement de 1%/an. C’est un placement de court terme destiné à protéger le capital de l’inflation.</a:t>
            </a:r>
          </a:p>
          <a:p>
            <a:pPr eaLnBrk="1" hangingPunct="1">
              <a:lnSpc>
                <a:spcPct val="90000"/>
              </a:lnSpc>
            </a:pPr>
            <a:endParaRPr lang="fr-FR" sz="2000"/>
          </a:p>
          <a:p>
            <a:pPr eaLnBrk="1" hangingPunct="1">
              <a:lnSpc>
                <a:spcPct val="90000"/>
              </a:lnSpc>
            </a:pPr>
            <a:r>
              <a:rPr lang="fr-FR" sz="2000"/>
              <a:t>Obligations : rôle de rendement régulier (3%/an), de distribution des intérêts et d’amortisseur en cas de choc boursier (flight to quality). Le capital augmente en cas baisse des taux longs et inversement. Attention, le capital n’est garanti qu’à l’échéance de l’obligation. Il existe des Krach obligataires (1999 et 2006) en cas de forte montée des marchés actions. Plus l’échéance est longue, et plus la sensibilité est forte =&gt; stratégie de courbe de taux</a:t>
            </a:r>
          </a:p>
        </p:txBody>
      </p:sp>
      <p:sp>
        <p:nvSpPr>
          <p:cNvPr id="24578" name="Espace réservé du numéro de diapositive 5"/>
          <p:cNvSpPr>
            <a:spLocks noGrp="1"/>
          </p:cNvSpPr>
          <p:nvPr>
            <p:ph type="sldNum" sz="quarter" idx="12"/>
          </p:nvPr>
        </p:nvSpPr>
        <p:spPr/>
        <p:txBody>
          <a:bodyPr/>
          <a:lstStyle/>
          <a:p>
            <a:pPr>
              <a:defRPr/>
            </a:pPr>
            <a:fld id="{C826018E-3C8E-4C6D-8166-E36A9C6BCEF2}" type="slidenum">
              <a:rPr lang="fr-FR"/>
              <a:pPr>
                <a:defRPr/>
              </a:pPr>
              <a:t>171</a:t>
            </a:fld>
            <a:endParaRPr lang="fr-FR"/>
          </a:p>
        </p:txBody>
      </p:sp>
      <p:sp>
        <p:nvSpPr>
          <p:cNvPr id="5" name="Espace réservé du pied de page 4"/>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idx="1"/>
          </p:nvPr>
        </p:nvSpPr>
        <p:spPr>
          <a:xfrm>
            <a:off x="642938" y="642938"/>
            <a:ext cx="7772400" cy="5810250"/>
          </a:xfrm>
        </p:spPr>
        <p:txBody>
          <a:bodyPr/>
          <a:lstStyle/>
          <a:p>
            <a:pPr eaLnBrk="1" hangingPunct="1">
              <a:lnSpc>
                <a:spcPct val="90000"/>
              </a:lnSpc>
            </a:pPr>
            <a:r>
              <a:rPr lang="fr-FR" sz="2000"/>
              <a:t>Actions : objectif de rendement supérieur aux obligations, sur du moyen long terme mais avec de fortes fluctuations à court terme</a:t>
            </a:r>
          </a:p>
          <a:p>
            <a:pPr eaLnBrk="1" hangingPunct="1">
              <a:lnSpc>
                <a:spcPct val="90000"/>
              </a:lnSpc>
            </a:pPr>
            <a:endParaRPr lang="fr-FR" sz="2000"/>
          </a:p>
          <a:p>
            <a:pPr eaLnBrk="1" hangingPunct="1">
              <a:lnSpc>
                <a:spcPct val="90000"/>
              </a:lnSpc>
            </a:pPr>
            <a:r>
              <a:rPr lang="fr-FR" sz="2000"/>
              <a:t>Dans les phases de ralentissement on sur-pondère les obligations</a:t>
            </a:r>
          </a:p>
          <a:p>
            <a:pPr lvl="1" eaLnBrk="1" hangingPunct="1">
              <a:lnSpc>
                <a:spcPct val="90000"/>
              </a:lnSpc>
            </a:pPr>
            <a:r>
              <a:rPr lang="fr-FR" sz="1800"/>
              <a:t>Fuite du risque =&gt; vente d’actions et de High Yield contre achat d’obligations</a:t>
            </a:r>
          </a:p>
          <a:p>
            <a:pPr lvl="1" eaLnBrk="1" hangingPunct="1">
              <a:lnSpc>
                <a:spcPct val="90000"/>
              </a:lnSpc>
            </a:pPr>
            <a:r>
              <a:rPr lang="fr-FR" sz="1800"/>
              <a:t>Baisse de l’inflation =&gt; baisse des taux longs</a:t>
            </a:r>
          </a:p>
          <a:p>
            <a:pPr lvl="1" eaLnBrk="1" hangingPunct="1">
              <a:lnSpc>
                <a:spcPct val="90000"/>
              </a:lnSpc>
            </a:pPr>
            <a:r>
              <a:rPr lang="fr-FR" sz="1800"/>
              <a:t>Baisse des taux des banques centrales =&gt; baisse rendement monétaire</a:t>
            </a:r>
          </a:p>
          <a:p>
            <a:pPr lvl="1" eaLnBrk="1" hangingPunct="1">
              <a:lnSpc>
                <a:spcPct val="90000"/>
              </a:lnSpc>
            </a:pPr>
            <a:endParaRPr lang="fr-FR" sz="1800"/>
          </a:p>
          <a:p>
            <a:pPr eaLnBrk="1" hangingPunct="1">
              <a:lnSpc>
                <a:spcPct val="90000"/>
              </a:lnSpc>
            </a:pPr>
            <a:r>
              <a:rPr lang="fr-FR" sz="2000"/>
              <a:t>Dans les phase d’accélération de la croissance on sur-pondère les actions</a:t>
            </a:r>
          </a:p>
          <a:p>
            <a:pPr eaLnBrk="1" hangingPunct="1">
              <a:lnSpc>
                <a:spcPct val="90000"/>
              </a:lnSpc>
            </a:pPr>
            <a:endParaRPr lang="fr-FR" sz="2000"/>
          </a:p>
          <a:p>
            <a:pPr eaLnBrk="1" hangingPunct="1">
              <a:lnSpc>
                <a:spcPct val="90000"/>
              </a:lnSpc>
            </a:pPr>
            <a:r>
              <a:rPr lang="fr-FR" sz="2000"/>
              <a:t>Dans les phases d’incertitude, de stagflation (croissance faible et inflation), on sur-pondère le Monétaire</a:t>
            </a:r>
          </a:p>
          <a:p>
            <a:pPr lvl="1" eaLnBrk="1" hangingPunct="1">
              <a:lnSpc>
                <a:spcPct val="90000"/>
              </a:lnSpc>
            </a:pPr>
            <a:r>
              <a:rPr lang="fr-FR" sz="1800"/>
              <a:t>Fuite du risque donc des actions et High Yield</a:t>
            </a:r>
          </a:p>
          <a:p>
            <a:pPr lvl="1" eaLnBrk="1" hangingPunct="1">
              <a:lnSpc>
                <a:spcPct val="90000"/>
              </a:lnSpc>
            </a:pPr>
            <a:r>
              <a:rPr lang="fr-FR" sz="1800"/>
              <a:t>Hausse inflation =&gt; hausse des taux long et baisse obligataire</a:t>
            </a:r>
          </a:p>
          <a:p>
            <a:pPr lvl="1" eaLnBrk="1" hangingPunct="1">
              <a:lnSpc>
                <a:spcPct val="90000"/>
              </a:lnSpc>
            </a:pPr>
            <a:r>
              <a:rPr lang="fr-FR" sz="1800"/>
              <a:t>Hausse des taux banque centrale pour juguler l’inflation =&gt; augmentation du rendement monétaire (risque de courbe de taux inversée)</a:t>
            </a:r>
          </a:p>
        </p:txBody>
      </p:sp>
      <p:sp>
        <p:nvSpPr>
          <p:cNvPr id="25602" name="Espace réservé du numéro de diapositive 5"/>
          <p:cNvSpPr>
            <a:spLocks noGrp="1"/>
          </p:cNvSpPr>
          <p:nvPr>
            <p:ph type="sldNum" sz="quarter" idx="12"/>
          </p:nvPr>
        </p:nvSpPr>
        <p:spPr/>
        <p:txBody>
          <a:bodyPr/>
          <a:lstStyle/>
          <a:p>
            <a:pPr>
              <a:defRPr/>
            </a:pPr>
            <a:fld id="{0ABB8190-3728-4D6D-B9BA-EAB91846D4D3}" type="slidenum">
              <a:rPr lang="fr-FR"/>
              <a:pPr>
                <a:defRPr/>
              </a:pPr>
              <a:t>172</a:t>
            </a:fld>
            <a:endParaRPr lang="fr-FR"/>
          </a:p>
        </p:txBody>
      </p:sp>
      <p:sp>
        <p:nvSpPr>
          <p:cNvPr id="4" name="Espace réservé du pied de page 3"/>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395288" y="404813"/>
            <a:ext cx="8229600" cy="357187"/>
          </a:xfrm>
        </p:spPr>
        <p:txBody>
          <a:bodyPr/>
          <a:lstStyle/>
          <a:p>
            <a:pPr eaLnBrk="1" hangingPunct="1"/>
            <a:r>
              <a:rPr lang="fr-FR" sz="2400"/>
              <a:t>Stratégie sur la courbe de taux</a:t>
            </a:r>
          </a:p>
        </p:txBody>
      </p:sp>
      <p:sp>
        <p:nvSpPr>
          <p:cNvPr id="147459" name="Rectangle 3"/>
          <p:cNvSpPr>
            <a:spLocks noGrp="1" noChangeArrowheads="1"/>
          </p:cNvSpPr>
          <p:nvPr>
            <p:ph idx="1"/>
          </p:nvPr>
        </p:nvSpPr>
        <p:spPr>
          <a:xfrm>
            <a:off x="323850" y="836613"/>
            <a:ext cx="8462963" cy="5616575"/>
          </a:xfrm>
        </p:spPr>
        <p:txBody>
          <a:bodyPr/>
          <a:lstStyle/>
          <a:p>
            <a:pPr algn="just" eaLnBrk="1" hangingPunct="1">
              <a:lnSpc>
                <a:spcPct val="90000"/>
              </a:lnSpc>
            </a:pPr>
            <a:r>
              <a:rPr lang="fr-FR" sz="1600" dirty="0">
                <a:latin typeface="Tahoma" pitchFamily="34" charset="0"/>
                <a:cs typeface="Tahoma" pitchFamily="34" charset="0"/>
              </a:rPr>
              <a:t>Le but est de jouer sur la maturité des obligations (court terme, moyen terme, long terme) pour améliorer la performance obligataire</a:t>
            </a:r>
          </a:p>
          <a:p>
            <a:pPr eaLnBrk="1" hangingPunct="1">
              <a:lnSpc>
                <a:spcPct val="90000"/>
              </a:lnSpc>
            </a:pPr>
            <a:endParaRPr lang="fr-FR" sz="500" dirty="0">
              <a:latin typeface="Tahoma" pitchFamily="34" charset="0"/>
              <a:cs typeface="Tahoma" pitchFamily="34" charset="0"/>
            </a:endParaRPr>
          </a:p>
          <a:p>
            <a:pPr algn="just" eaLnBrk="1" hangingPunct="1">
              <a:lnSpc>
                <a:spcPct val="90000"/>
              </a:lnSpc>
            </a:pPr>
            <a:r>
              <a:rPr lang="fr-FR" sz="1600" dirty="0">
                <a:latin typeface="Tahoma" pitchFamily="34" charset="0"/>
                <a:cs typeface="Tahoma" pitchFamily="34" charset="0"/>
              </a:rPr>
              <a:t>Pour chaque maturité, les taux reflètent le prix du temps (privation présente de son argent en contrepartie d’un intérêt croissant de la durée de cette privation) + prime de risque inflationniste dépréciant le capital sur cette durée + risque de défaut de remboursement in fine.</a:t>
            </a:r>
          </a:p>
          <a:p>
            <a:pPr eaLnBrk="1" hangingPunct="1">
              <a:lnSpc>
                <a:spcPct val="90000"/>
              </a:lnSpc>
            </a:pPr>
            <a:endParaRPr lang="fr-FR" sz="500" dirty="0">
              <a:latin typeface="Tahoma" pitchFamily="34" charset="0"/>
              <a:cs typeface="Tahoma" pitchFamily="34" charset="0"/>
            </a:endParaRPr>
          </a:p>
          <a:p>
            <a:pPr algn="just" eaLnBrk="1" hangingPunct="1">
              <a:lnSpc>
                <a:spcPct val="90000"/>
              </a:lnSpc>
            </a:pPr>
            <a:r>
              <a:rPr lang="fr-FR" sz="1600" dirty="0">
                <a:latin typeface="Tahoma" pitchFamily="34" charset="0"/>
                <a:cs typeface="Tahoma" pitchFamily="34" charset="0"/>
              </a:rPr>
              <a:t>Ce risque de défaut est normalement très faible pour les dettes des Etats de pays développés (sauf PIIGS depuis 2010), faible pour les obligations « Investment Grade » (notation&gt;BBB chez Standard and </a:t>
            </a:r>
            <a:r>
              <a:rPr lang="fr-FR" sz="1600" dirty="0" err="1">
                <a:latin typeface="Tahoma" pitchFamily="34" charset="0"/>
                <a:cs typeface="Tahoma" pitchFamily="34" charset="0"/>
              </a:rPr>
              <a:t>Poors</a:t>
            </a:r>
            <a:r>
              <a:rPr lang="fr-FR" sz="1600" dirty="0">
                <a:latin typeface="Tahoma" pitchFamily="34" charset="0"/>
                <a:cs typeface="Tahoma" pitchFamily="34" charset="0"/>
              </a:rPr>
              <a:t>) et élevé voir très élevé pour les « Spéculative Grade » (ou High </a:t>
            </a:r>
            <a:r>
              <a:rPr lang="fr-FR" sz="1600" dirty="0" err="1">
                <a:latin typeface="Tahoma" pitchFamily="34" charset="0"/>
                <a:cs typeface="Tahoma" pitchFamily="34" charset="0"/>
              </a:rPr>
              <a:t>Yield</a:t>
            </a:r>
            <a:r>
              <a:rPr lang="fr-FR" sz="1600" dirty="0">
                <a:latin typeface="Tahoma" pitchFamily="34" charset="0"/>
                <a:cs typeface="Tahoma" pitchFamily="34" charset="0"/>
              </a:rPr>
              <a:t> dont la notation est &lt; BBB). La prime rémunérant ce risque est d’autant plus forte que le risque de défaut est grand. </a:t>
            </a:r>
          </a:p>
          <a:p>
            <a:pPr eaLnBrk="1" hangingPunct="1">
              <a:lnSpc>
                <a:spcPct val="90000"/>
              </a:lnSpc>
            </a:pPr>
            <a:endParaRPr lang="fr-FR" sz="500" dirty="0">
              <a:latin typeface="Tahoma" pitchFamily="34" charset="0"/>
              <a:cs typeface="Tahoma" pitchFamily="34" charset="0"/>
            </a:endParaRPr>
          </a:p>
          <a:p>
            <a:pPr algn="just" eaLnBrk="1" hangingPunct="1">
              <a:lnSpc>
                <a:spcPct val="90000"/>
              </a:lnSpc>
            </a:pPr>
            <a:r>
              <a:rPr lang="fr-FR" sz="1600" dirty="0">
                <a:latin typeface="Tahoma" pitchFamily="34" charset="0"/>
                <a:cs typeface="Tahoma" pitchFamily="34" charset="0"/>
              </a:rPr>
              <a:t> Pour les états émetteurs sans réel risque de défaut, chaque maturité de leur obligations expriment un taux qui comprend l’anticipation de l’inflation. Il s’agit là d’une source précieuse d’information sur l’inflation anticipée et sur le niveau d’activité associé.</a:t>
            </a:r>
          </a:p>
          <a:p>
            <a:pPr eaLnBrk="1" hangingPunct="1">
              <a:lnSpc>
                <a:spcPct val="90000"/>
              </a:lnSpc>
            </a:pPr>
            <a:endParaRPr lang="fr-FR" sz="500" dirty="0">
              <a:latin typeface="Tahoma" pitchFamily="34" charset="0"/>
              <a:cs typeface="Tahoma" pitchFamily="34" charset="0"/>
            </a:endParaRPr>
          </a:p>
          <a:p>
            <a:pPr eaLnBrk="1" hangingPunct="1">
              <a:lnSpc>
                <a:spcPct val="90000"/>
              </a:lnSpc>
            </a:pPr>
            <a:r>
              <a:rPr lang="fr-FR" sz="1600" dirty="0">
                <a:latin typeface="Tahoma" pitchFamily="34" charset="0"/>
                <a:cs typeface="Tahoma" pitchFamily="34" charset="0"/>
              </a:rPr>
              <a:t>En phase de croissance, l’inflation augmente, les taux montent =&gt; baisse du prix des obligations</a:t>
            </a:r>
          </a:p>
          <a:p>
            <a:pPr lvl="1" algn="just" eaLnBrk="1" hangingPunct="1">
              <a:lnSpc>
                <a:spcPct val="90000"/>
              </a:lnSpc>
            </a:pPr>
            <a:r>
              <a:rPr lang="fr-FR" sz="1600" dirty="0">
                <a:latin typeface="Tahoma" pitchFamily="34" charset="0"/>
                <a:cs typeface="Tahoma" pitchFamily="34" charset="0"/>
              </a:rPr>
              <a:t>La sensibilité (% de fluctuation du prix pour 1% de fluctuation du taux) est croissante de la maturité. Plus la maturité est importante et plus le prix d’une obligation baisse pour une hausse de 1% de son taux actuariel</a:t>
            </a:r>
          </a:p>
          <a:p>
            <a:pPr lvl="1" algn="just" eaLnBrk="1" hangingPunct="1">
              <a:lnSpc>
                <a:spcPct val="90000"/>
              </a:lnSpc>
            </a:pPr>
            <a:r>
              <a:rPr lang="fr-FR" sz="1600" dirty="0">
                <a:latin typeface="Tahoma" pitchFamily="34" charset="0"/>
                <a:cs typeface="Tahoma" pitchFamily="34" charset="0"/>
              </a:rPr>
              <a:t>On « désensibilise » la courbe en vendant du long et en achetant du moyen, du court voir … du monétaire</a:t>
            </a:r>
          </a:p>
          <a:p>
            <a:pPr lvl="1" eaLnBrk="1" hangingPunct="1">
              <a:lnSpc>
                <a:spcPct val="90000"/>
              </a:lnSpc>
            </a:pPr>
            <a:endParaRPr lang="fr-FR" sz="500" dirty="0">
              <a:latin typeface="Tahoma" pitchFamily="34" charset="0"/>
              <a:cs typeface="Tahoma" pitchFamily="34" charset="0"/>
            </a:endParaRPr>
          </a:p>
          <a:p>
            <a:pPr eaLnBrk="1" hangingPunct="1">
              <a:lnSpc>
                <a:spcPct val="90000"/>
              </a:lnSpc>
            </a:pPr>
            <a:r>
              <a:rPr lang="fr-FR" sz="1600" dirty="0">
                <a:latin typeface="Tahoma" pitchFamily="34" charset="0"/>
                <a:cs typeface="Tahoma" pitchFamily="34" charset="0"/>
              </a:rPr>
              <a:t>Inversement en phase de ralentissement</a:t>
            </a:r>
            <a:endParaRPr lang="fr-FR" sz="1800" dirty="0">
              <a:latin typeface="Tahoma" pitchFamily="34" charset="0"/>
              <a:cs typeface="Tahoma" pitchFamily="34" charset="0"/>
            </a:endParaRPr>
          </a:p>
          <a:p>
            <a:pPr eaLnBrk="1" hangingPunct="1">
              <a:lnSpc>
                <a:spcPct val="90000"/>
              </a:lnSpc>
            </a:pPr>
            <a:endParaRPr lang="fr-FR" sz="1800" dirty="0">
              <a:latin typeface="Tahoma" pitchFamily="34" charset="0"/>
              <a:cs typeface="Tahoma" pitchFamily="34" charset="0"/>
            </a:endParaRPr>
          </a:p>
          <a:p>
            <a:pPr eaLnBrk="1" hangingPunct="1">
              <a:lnSpc>
                <a:spcPct val="90000"/>
              </a:lnSpc>
            </a:pPr>
            <a:endParaRPr lang="fr-FR" sz="1800" dirty="0">
              <a:latin typeface="Tahoma" pitchFamily="34" charset="0"/>
              <a:cs typeface="Tahoma" pitchFamily="34" charset="0"/>
            </a:endParaRPr>
          </a:p>
        </p:txBody>
      </p:sp>
      <p:sp>
        <p:nvSpPr>
          <p:cNvPr id="26626" name="Espace réservé du numéro de diapositive 5"/>
          <p:cNvSpPr>
            <a:spLocks noGrp="1"/>
          </p:cNvSpPr>
          <p:nvPr>
            <p:ph type="sldNum" sz="quarter" idx="12"/>
          </p:nvPr>
        </p:nvSpPr>
        <p:spPr/>
        <p:txBody>
          <a:bodyPr/>
          <a:lstStyle/>
          <a:p>
            <a:pPr>
              <a:defRPr/>
            </a:pPr>
            <a:fld id="{9354497D-363C-4FF6-9605-285DD41DBD9C}" type="slidenum">
              <a:rPr lang="fr-FR"/>
              <a:pPr>
                <a:defRPr/>
              </a:pPr>
              <a:t>173</a:t>
            </a:fld>
            <a:endParaRPr lang="fr-FR"/>
          </a:p>
        </p:txBody>
      </p:sp>
      <p:sp>
        <p:nvSpPr>
          <p:cNvPr id="5" name="Espace réservé du pied de page 4"/>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95288" y="476250"/>
            <a:ext cx="8229600" cy="366713"/>
          </a:xfrm>
        </p:spPr>
        <p:txBody>
          <a:bodyPr/>
          <a:lstStyle/>
          <a:p>
            <a:pPr eaLnBrk="1" hangingPunct="1"/>
            <a:r>
              <a:rPr lang="fr-FR" sz="2400"/>
              <a:t>Stratégie obligataire</a:t>
            </a:r>
          </a:p>
        </p:txBody>
      </p:sp>
      <p:sp>
        <p:nvSpPr>
          <p:cNvPr id="148483" name="Rectangle 3"/>
          <p:cNvSpPr>
            <a:spLocks noGrp="1" noChangeArrowheads="1"/>
          </p:cNvSpPr>
          <p:nvPr>
            <p:ph idx="1"/>
          </p:nvPr>
        </p:nvSpPr>
        <p:spPr>
          <a:xfrm>
            <a:off x="214313" y="836613"/>
            <a:ext cx="8715375" cy="5688012"/>
          </a:xfrm>
        </p:spPr>
        <p:txBody>
          <a:bodyPr/>
          <a:lstStyle/>
          <a:p>
            <a:pPr eaLnBrk="1" hangingPunct="1"/>
            <a:r>
              <a:rPr lang="fr-FR" sz="1800">
                <a:latin typeface="Tahoma" pitchFamily="34" charset="0"/>
                <a:cs typeface="Tahoma" pitchFamily="34" charset="0"/>
              </a:rPr>
              <a:t>Les High Yield sont une source de diversification intéressante de la poche obligataire</a:t>
            </a:r>
          </a:p>
          <a:p>
            <a:pPr lvl="1" eaLnBrk="1" hangingPunct="1"/>
            <a:r>
              <a:rPr lang="fr-FR" sz="1800">
                <a:latin typeface="Tahoma" pitchFamily="34" charset="0"/>
                <a:cs typeface="Tahoma" pitchFamily="34" charset="0"/>
              </a:rPr>
              <a:t>Emprunts émis par une société privée</a:t>
            </a:r>
          </a:p>
          <a:p>
            <a:pPr lvl="1" eaLnBrk="1" hangingPunct="1"/>
            <a:r>
              <a:rPr lang="fr-FR" sz="1800">
                <a:latin typeface="Tahoma" pitchFamily="34" charset="0"/>
                <a:cs typeface="Tahoma" pitchFamily="34" charset="0"/>
              </a:rPr>
              <a:t>Taux High Yield = prix du temps + prime de risque inflationniste dépréciant le capital sur cette durée (= taux d’un emprunt d’état) + prime de risque de défaut de remboursement in fine en cas de faillite de la société émettrice.</a:t>
            </a:r>
          </a:p>
          <a:p>
            <a:pPr lvl="1" eaLnBrk="1" hangingPunct="1"/>
            <a:r>
              <a:rPr lang="fr-FR" sz="1800">
                <a:latin typeface="Tahoma" pitchFamily="34" charset="0"/>
                <a:cs typeface="Tahoma" pitchFamily="34" charset="0"/>
              </a:rPr>
              <a:t>Pour ces obligations, cette prime de risque est aussi appelée Spread de taux = différence entre le taux actuariel des obligations émises par des sociétés privées (de même notation) et le taux actuariel d’une obligation d’emprunt d’état (dont le risque de défaut est quasi-inexistant). Elle est révélatrice du niveau d’aversion pour le risque et de la valorisation de ces sociétés émettrices. Lorsque ces sociétés son cotées, les spread de taux offrent une idée de la valorisation des marchés actions.</a:t>
            </a:r>
          </a:p>
          <a:p>
            <a:pPr lvl="1" eaLnBrk="1" hangingPunct="1"/>
            <a:r>
              <a:rPr lang="fr-FR" sz="1800">
                <a:latin typeface="Tahoma" pitchFamily="34" charset="0"/>
                <a:cs typeface="Tahoma" pitchFamily="34" charset="0"/>
              </a:rPr>
              <a:t>En phase de croissance, l’appétit pour le risque augmente =&gt; achat d’obligations High yield, vente d’obligations d’état et High Grade =&gt; baisse taux High Yield, hausse taux Etat et High Grade =&gt; resserrement du spread de taux</a:t>
            </a:r>
          </a:p>
          <a:p>
            <a:pPr lvl="1" eaLnBrk="1" hangingPunct="1"/>
            <a:r>
              <a:rPr lang="fr-FR" sz="1800">
                <a:latin typeface="Tahoma" pitchFamily="34" charset="0"/>
                <a:cs typeface="Tahoma" pitchFamily="34" charset="0"/>
              </a:rPr>
              <a:t>Inversement en phase de ralentissement</a:t>
            </a:r>
          </a:p>
          <a:p>
            <a:pPr eaLnBrk="1" hangingPunct="1"/>
            <a:r>
              <a:rPr lang="fr-FR" sz="1800">
                <a:latin typeface="Tahoma" pitchFamily="34" charset="0"/>
                <a:cs typeface="Tahoma" pitchFamily="34" charset="0"/>
              </a:rPr>
              <a:t>Les OATi et les OCA (Obligations Convertibles en Actions)</a:t>
            </a:r>
          </a:p>
        </p:txBody>
      </p:sp>
      <p:sp>
        <p:nvSpPr>
          <p:cNvPr id="27650" name="Espace réservé du numéro de diapositive 5"/>
          <p:cNvSpPr>
            <a:spLocks noGrp="1"/>
          </p:cNvSpPr>
          <p:nvPr>
            <p:ph type="sldNum" sz="quarter" idx="12"/>
          </p:nvPr>
        </p:nvSpPr>
        <p:spPr/>
        <p:txBody>
          <a:bodyPr/>
          <a:lstStyle/>
          <a:p>
            <a:pPr>
              <a:defRPr/>
            </a:pPr>
            <a:fld id="{4529AB36-166E-42ED-B350-26786D530B05}" type="slidenum">
              <a:rPr lang="fr-FR"/>
              <a:pPr>
                <a:defRPr/>
              </a:pPr>
              <a:t>174</a:t>
            </a:fld>
            <a:endParaRPr lang="fr-FR"/>
          </a:p>
        </p:txBody>
      </p:sp>
      <p:sp>
        <p:nvSpPr>
          <p:cNvPr id="5" name="Espace réservé du pied de page 4"/>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re 1"/>
          <p:cNvSpPr>
            <a:spLocks noGrp="1"/>
          </p:cNvSpPr>
          <p:nvPr>
            <p:ph type="title"/>
          </p:nvPr>
        </p:nvSpPr>
        <p:spPr>
          <a:xfrm>
            <a:off x="457200" y="476250"/>
            <a:ext cx="8686800" cy="471488"/>
          </a:xfrm>
        </p:spPr>
        <p:txBody>
          <a:bodyPr/>
          <a:lstStyle/>
          <a:p>
            <a:r>
              <a:rPr lang="fr-FR" sz="3200"/>
              <a:t>Cas pratique d’allocation tactique</a:t>
            </a:r>
          </a:p>
        </p:txBody>
      </p:sp>
      <p:sp>
        <p:nvSpPr>
          <p:cNvPr id="149507" name="ZoneTexte 4"/>
          <p:cNvSpPr txBox="1">
            <a:spLocks noChangeArrowheads="1"/>
          </p:cNvSpPr>
          <p:nvPr/>
        </p:nvSpPr>
        <p:spPr bwMode="auto">
          <a:xfrm>
            <a:off x="250825" y="6211888"/>
            <a:ext cx="8572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800"/>
              <a:t>Etablissez un scenario économique pour la fin de cette année N et réalisez votre allocation d’actifs en cohérence avec votre scenario</a:t>
            </a: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430477240"/>
              </p:ext>
            </p:extLst>
          </p:nvPr>
        </p:nvGraphicFramePr>
        <p:xfrm>
          <a:off x="323850" y="981075"/>
          <a:ext cx="8429625" cy="5214948"/>
        </p:xfrm>
        <a:graphic>
          <a:graphicData uri="http://schemas.openxmlformats.org/drawingml/2006/table">
            <a:tbl>
              <a:tblPr/>
              <a:tblGrid>
                <a:gridCol w="2918757">
                  <a:extLst>
                    <a:ext uri="{9D8B030D-6E8A-4147-A177-3AD203B41FA5}">
                      <a16:colId xmlns:a16="http://schemas.microsoft.com/office/drawing/2014/main" val="20000"/>
                    </a:ext>
                  </a:extLst>
                </a:gridCol>
                <a:gridCol w="864037">
                  <a:extLst>
                    <a:ext uri="{9D8B030D-6E8A-4147-A177-3AD203B41FA5}">
                      <a16:colId xmlns:a16="http://schemas.microsoft.com/office/drawing/2014/main" val="20001"/>
                    </a:ext>
                  </a:extLst>
                </a:gridCol>
                <a:gridCol w="864037">
                  <a:extLst>
                    <a:ext uri="{9D8B030D-6E8A-4147-A177-3AD203B41FA5}">
                      <a16:colId xmlns:a16="http://schemas.microsoft.com/office/drawing/2014/main" val="20002"/>
                    </a:ext>
                  </a:extLst>
                </a:gridCol>
                <a:gridCol w="2918757">
                  <a:extLst>
                    <a:ext uri="{9D8B030D-6E8A-4147-A177-3AD203B41FA5}">
                      <a16:colId xmlns:a16="http://schemas.microsoft.com/office/drawing/2014/main" val="20003"/>
                    </a:ext>
                  </a:extLst>
                </a:gridCol>
                <a:gridCol w="864037">
                  <a:extLst>
                    <a:ext uri="{9D8B030D-6E8A-4147-A177-3AD203B41FA5}">
                      <a16:colId xmlns:a16="http://schemas.microsoft.com/office/drawing/2014/main" val="20004"/>
                    </a:ext>
                  </a:extLst>
                </a:gridCol>
              </a:tblGrid>
              <a:tr h="252918">
                <a:tc gridSpan="5">
                  <a:txBody>
                    <a:bodyPr/>
                    <a:lstStyle/>
                    <a:p>
                      <a:pPr algn="ctr" fontAlgn="b"/>
                      <a:r>
                        <a:rPr lang="fr-FR" sz="1200" b="1" i="0" u="none" strike="noStrike" dirty="0">
                          <a:solidFill>
                            <a:srgbClr val="FFFFFF"/>
                          </a:solidFill>
                          <a:latin typeface="Arial"/>
                        </a:rPr>
                        <a:t>ZONE US</a:t>
                      </a:r>
                    </a:p>
                  </a:txBody>
                  <a:tcPr marL="9525" marR="9525" marT="9525" marB="0" anchor="b">
                    <a:lnL>
                      <a:noFill/>
                    </a:lnL>
                    <a:lnR>
                      <a:noFill/>
                    </a:lnR>
                    <a:lnT>
                      <a:noFill/>
                    </a:lnT>
                    <a:lnB>
                      <a:noFill/>
                    </a:lnB>
                    <a:solidFill>
                      <a:srgbClr val="4BACC6"/>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204744">
                <a:tc>
                  <a:txBody>
                    <a:bodyPr/>
                    <a:lstStyle/>
                    <a:p>
                      <a:pPr algn="ctr" fontAlgn="b"/>
                      <a:r>
                        <a:rPr lang="fr-FR" sz="1000" b="1" i="0" u="none" strike="noStrike" dirty="0">
                          <a:solidFill>
                            <a:srgbClr val="FFFFFF"/>
                          </a:solidFill>
                          <a:latin typeface="Arial"/>
                        </a:rPr>
                        <a:t>Début Période N</a:t>
                      </a:r>
                    </a:p>
                  </a:txBody>
                  <a:tcPr marL="9525" marR="9525" marT="9525" marB="0" anchor="b">
                    <a:lnL>
                      <a:noFill/>
                    </a:lnL>
                    <a:lnR>
                      <a:noFill/>
                    </a:lnR>
                    <a:lnT>
                      <a:noFill/>
                    </a:lnT>
                    <a:lnB>
                      <a:noFill/>
                    </a:lnB>
                    <a:solidFill>
                      <a:srgbClr val="31849B"/>
                    </a:solidFill>
                  </a:tcPr>
                </a:tc>
                <a:tc>
                  <a:txBody>
                    <a:bodyPr/>
                    <a:lstStyle/>
                    <a:p>
                      <a:pPr algn="ctr" fontAlgn="b"/>
                      <a:endParaRPr lang="fr-FR" sz="1000" b="1"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ctr" fontAlgn="b"/>
                      <a:r>
                        <a:rPr lang="fr-FR" sz="1000" b="1" i="0" u="none" strike="noStrike">
                          <a:solidFill>
                            <a:srgbClr val="FFFFFF"/>
                          </a:solidFill>
                          <a:latin typeface="Arial"/>
                        </a:rPr>
                        <a:t>Milieu de la Période N</a:t>
                      </a:r>
                    </a:p>
                  </a:txBody>
                  <a:tcPr marL="9525" marR="9525" marT="9525" marB="0" anchor="b">
                    <a:lnL>
                      <a:noFill/>
                    </a:lnL>
                    <a:lnR>
                      <a:noFill/>
                    </a:lnR>
                    <a:lnT>
                      <a:noFill/>
                    </a:lnT>
                    <a:lnB>
                      <a:noFill/>
                    </a:lnB>
                    <a:solidFill>
                      <a:srgbClr val="31849B"/>
                    </a:solidFill>
                  </a:tcPr>
                </a:tc>
                <a:tc>
                  <a:txBody>
                    <a:bodyPr/>
                    <a:lstStyle/>
                    <a:p>
                      <a:pPr algn="ctr" fontAlgn="b"/>
                      <a:endParaRPr lang="fr-FR" sz="1000" b="1"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01"/>
                  </a:ext>
                </a:extLst>
              </a:tr>
              <a:tr h="204744">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Perf DOW JONES N-1</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-7%</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02"/>
                  </a:ext>
                </a:extLst>
              </a:tr>
              <a:tr h="204744">
                <a:tc>
                  <a:txBody>
                    <a:bodyPr/>
                    <a:lstStyle/>
                    <a:p>
                      <a:pPr algn="l" fontAlgn="b"/>
                      <a:r>
                        <a:rPr lang="fr-FR" sz="1000" b="0" i="0" u="none" strike="noStrike" dirty="0">
                          <a:solidFill>
                            <a:srgbClr val="FFFFFF"/>
                          </a:solidFill>
                          <a:latin typeface="Arial"/>
                        </a:rPr>
                        <a:t>Indice Confiance des consommateurs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140</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dirty="0">
                          <a:solidFill>
                            <a:srgbClr val="FFFFFF"/>
                          </a:solidFill>
                          <a:latin typeface="Arial"/>
                        </a:rPr>
                        <a:t>Indice Confiance des consommateurs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120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03"/>
                  </a:ext>
                </a:extLst>
              </a:tr>
              <a:tr h="204744">
                <a:tc>
                  <a:txBody>
                    <a:bodyPr/>
                    <a:lstStyle/>
                    <a:p>
                      <a:pPr algn="l" fontAlgn="b"/>
                      <a:r>
                        <a:rPr lang="fr-FR" sz="1000" b="0" i="0" u="none" strike="noStrike">
                          <a:solidFill>
                            <a:srgbClr val="FFFFFF"/>
                          </a:solidFill>
                          <a:latin typeface="Arial"/>
                        </a:rPr>
                        <a:t>ISM</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40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ISM</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50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04"/>
                  </a:ext>
                </a:extLst>
              </a:tr>
              <a:tr h="204744">
                <a:tc>
                  <a:txBody>
                    <a:bodyPr/>
                    <a:lstStyle/>
                    <a:p>
                      <a:pPr algn="l" fontAlgn="b"/>
                      <a:r>
                        <a:rPr lang="fr-FR" sz="1000" b="0" i="0" u="none" strike="noStrike">
                          <a:solidFill>
                            <a:srgbClr val="FFFFFF"/>
                          </a:solidFill>
                          <a:latin typeface="Arial"/>
                        </a:rPr>
                        <a:t>Inflation Core</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2,30%</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Inflation Core</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2,50%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05"/>
                  </a:ext>
                </a:extLst>
              </a:tr>
              <a:tr h="204744">
                <a:tc>
                  <a:txBody>
                    <a:bodyPr/>
                    <a:lstStyle/>
                    <a:p>
                      <a:pPr algn="l" fontAlgn="b"/>
                      <a:r>
                        <a:rPr lang="fr-FR" sz="1000" b="0" i="0" u="none" strike="noStrike">
                          <a:solidFill>
                            <a:srgbClr val="FFFFFF"/>
                          </a:solidFill>
                          <a:latin typeface="Arial"/>
                        </a:rPr>
                        <a:t>Inflation Total</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3,50%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Inflation Total</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2,50%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06"/>
                  </a:ext>
                </a:extLst>
              </a:tr>
              <a:tr h="204744">
                <a:tc>
                  <a:txBody>
                    <a:bodyPr/>
                    <a:lstStyle/>
                    <a:p>
                      <a:pPr algn="l" fontAlgn="b"/>
                      <a:r>
                        <a:rPr lang="fr-FR" sz="1000" b="0" i="0" u="none" strike="noStrike">
                          <a:solidFill>
                            <a:srgbClr val="FFFFFF"/>
                          </a:solidFill>
                          <a:latin typeface="Arial"/>
                        </a:rPr>
                        <a:t>Croissance (y to y)</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2,70%</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Croissance (y to y)</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1,80%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07"/>
                  </a:ext>
                </a:extLst>
              </a:tr>
              <a:tr h="204744">
                <a:tc>
                  <a:txBody>
                    <a:bodyPr/>
                    <a:lstStyle/>
                    <a:p>
                      <a:pPr algn="l" fontAlgn="b"/>
                      <a:r>
                        <a:rPr lang="fr-FR" sz="1000" b="0" i="0" u="none" strike="noStrike">
                          <a:solidFill>
                            <a:srgbClr val="FFFFFF"/>
                          </a:solidFill>
                          <a:latin typeface="Arial"/>
                        </a:rPr>
                        <a:t>Taux utilisation des capacité de Production</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74,00%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Taux utilisation des capacité de Production</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76,00%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08"/>
                  </a:ext>
                </a:extLst>
              </a:tr>
              <a:tr h="204744">
                <a:tc>
                  <a:txBody>
                    <a:bodyPr/>
                    <a:lstStyle/>
                    <a:p>
                      <a:pPr algn="l" fontAlgn="b"/>
                      <a:r>
                        <a:rPr lang="fr-FR" sz="1000" b="0" i="0" u="none" strike="noStrike">
                          <a:solidFill>
                            <a:srgbClr val="FFFFFF"/>
                          </a:solidFill>
                          <a:latin typeface="Arial"/>
                        </a:rPr>
                        <a:t>Taux 10 ans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5,50%</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dirty="0">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Taux 10 ans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4,70%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09"/>
                  </a:ext>
                </a:extLst>
              </a:tr>
              <a:tr h="204744">
                <a:tc>
                  <a:txBody>
                    <a:bodyPr/>
                    <a:lstStyle/>
                    <a:p>
                      <a:pPr algn="l" fontAlgn="b"/>
                      <a:r>
                        <a:rPr lang="fr-FR" sz="1000" b="0" i="0" u="none" strike="noStrike">
                          <a:solidFill>
                            <a:srgbClr val="FFFFFF"/>
                          </a:solidFill>
                          <a:latin typeface="Arial"/>
                        </a:rPr>
                        <a:t>Weekly Unemployment Claims</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330000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Weekly Unemployment Claims</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450000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10"/>
                  </a:ext>
                </a:extLst>
              </a:tr>
              <a:tr h="204744">
                <a:tc>
                  <a:txBody>
                    <a:bodyPr/>
                    <a:lstStyle/>
                    <a:p>
                      <a:pPr algn="l" fontAlgn="b"/>
                      <a:r>
                        <a:rPr lang="fr-FR" sz="1000" b="0" i="0" u="none" strike="noStrike">
                          <a:solidFill>
                            <a:srgbClr val="FFFFFF"/>
                          </a:solidFill>
                          <a:latin typeface="Arial"/>
                        </a:rPr>
                        <a:t>Taux FED</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3,25%</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Taux FED</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1,75%</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11"/>
                  </a:ext>
                </a:extLst>
              </a:tr>
              <a:tr h="204744">
                <a:tc>
                  <a:txBody>
                    <a:bodyPr/>
                    <a:lstStyle/>
                    <a:p>
                      <a:pPr algn="l" fontAlgn="b"/>
                      <a:r>
                        <a:rPr lang="fr-FR" sz="1000" b="0" i="0" u="none" strike="noStrike">
                          <a:solidFill>
                            <a:srgbClr val="FFFFFF"/>
                          </a:solidFill>
                          <a:latin typeface="Arial"/>
                        </a:rPr>
                        <a:t>Prix du baril WTI</a:t>
                      </a: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27 USD</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Prix du baril WTI</a:t>
                      </a: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22 USD</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12"/>
                  </a:ext>
                </a:extLst>
              </a:tr>
              <a:tr h="204744">
                <a:tc>
                  <a:txBody>
                    <a:bodyPr/>
                    <a:lstStyle/>
                    <a:p>
                      <a:pPr algn="l" fontAlgn="b"/>
                      <a:r>
                        <a:rPr lang="fr-FR" sz="1000" b="0" i="0" u="none" strike="noStrike">
                          <a:solidFill>
                            <a:srgbClr val="FFFFFF"/>
                          </a:solidFill>
                          <a:latin typeface="Arial"/>
                        </a:rPr>
                        <a:t>EUR/USD</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0,95</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EUR/USD</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0,87</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13"/>
                  </a:ext>
                </a:extLst>
              </a:tr>
              <a:tr h="252918">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gridSpan="2">
                  <a:txBody>
                    <a:bodyPr/>
                    <a:lstStyle/>
                    <a:p>
                      <a:pPr algn="l" fontAlgn="b"/>
                      <a:r>
                        <a:rPr lang="fr-FR" sz="1200" b="1" i="0" u="none" strike="noStrike">
                          <a:solidFill>
                            <a:srgbClr val="FFFFFF"/>
                          </a:solidFill>
                          <a:latin typeface="Arial"/>
                        </a:rPr>
                        <a:t>ZONE EURO</a:t>
                      </a:r>
                    </a:p>
                  </a:txBody>
                  <a:tcPr marL="9525" marR="9525" marT="9525" marB="0" anchor="b">
                    <a:lnL>
                      <a:noFill/>
                    </a:lnL>
                    <a:lnR>
                      <a:noFill/>
                    </a:lnR>
                    <a:lnT>
                      <a:noFill/>
                    </a:lnT>
                    <a:lnB>
                      <a:noFill/>
                    </a:lnB>
                    <a:solidFill>
                      <a:srgbClr val="4BACC6"/>
                    </a:solidFill>
                  </a:tcPr>
                </a:tc>
                <a:tc hMerge="1">
                  <a:txBody>
                    <a:bodyPr/>
                    <a:lstStyle/>
                    <a:p>
                      <a:endParaRPr lang="fr-FR"/>
                    </a:p>
                  </a:txBody>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14"/>
                  </a:ext>
                </a:extLst>
              </a:tr>
              <a:tr h="204744">
                <a:tc>
                  <a:txBody>
                    <a:bodyPr/>
                    <a:lstStyle/>
                    <a:p>
                      <a:pPr algn="ctr" fontAlgn="b"/>
                      <a:r>
                        <a:rPr lang="fr-FR" sz="1000" b="1" i="0" u="none" strike="noStrike">
                          <a:solidFill>
                            <a:srgbClr val="FFFFFF"/>
                          </a:solidFill>
                          <a:latin typeface="Arial"/>
                        </a:rPr>
                        <a:t>Début Période N</a:t>
                      </a:r>
                    </a:p>
                  </a:txBody>
                  <a:tcPr marL="9525" marR="9525" marT="9525" marB="0" anchor="b">
                    <a:lnL>
                      <a:noFill/>
                    </a:lnL>
                    <a:lnR>
                      <a:noFill/>
                    </a:lnR>
                    <a:lnT>
                      <a:noFill/>
                    </a:lnT>
                    <a:lnB>
                      <a:noFill/>
                    </a:lnB>
                    <a:solidFill>
                      <a:srgbClr val="31849B"/>
                    </a:solidFill>
                  </a:tcPr>
                </a:tc>
                <a:tc>
                  <a:txBody>
                    <a:bodyPr/>
                    <a:lstStyle/>
                    <a:p>
                      <a:pPr algn="ctr" fontAlgn="b"/>
                      <a:endParaRPr lang="fr-FR" sz="1000" b="1"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ctr" fontAlgn="b"/>
                      <a:endParaRPr lang="fr-FR" sz="1000" b="1"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ctr" fontAlgn="b"/>
                      <a:r>
                        <a:rPr lang="fr-FR" sz="1000" b="1" i="0" u="none" strike="noStrike">
                          <a:solidFill>
                            <a:srgbClr val="FFFFFF"/>
                          </a:solidFill>
                          <a:latin typeface="Arial"/>
                        </a:rPr>
                        <a:t>Milieu de la Période N</a:t>
                      </a:r>
                    </a:p>
                  </a:txBody>
                  <a:tcPr marL="9525" marR="9525" marT="9525" marB="0" anchor="b">
                    <a:lnL>
                      <a:noFill/>
                    </a:lnL>
                    <a:lnR>
                      <a:noFill/>
                    </a:lnR>
                    <a:lnT>
                      <a:noFill/>
                    </a:lnT>
                    <a:lnB>
                      <a:noFill/>
                    </a:lnB>
                    <a:solidFill>
                      <a:srgbClr val="31849B"/>
                    </a:solidFill>
                  </a:tcPr>
                </a:tc>
                <a:tc>
                  <a:txBody>
                    <a:bodyPr/>
                    <a:lstStyle/>
                    <a:p>
                      <a:pPr algn="ctr" fontAlgn="b"/>
                      <a:endParaRPr lang="fr-FR" sz="1000" b="1"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15"/>
                  </a:ext>
                </a:extLst>
              </a:tr>
              <a:tr h="204744">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pt-BR" sz="1000" b="0" i="0" u="none" strike="noStrike">
                          <a:solidFill>
                            <a:srgbClr val="FFFFFF"/>
                          </a:solidFill>
                          <a:latin typeface="Arial"/>
                        </a:rPr>
                        <a:t>Perf DJ EUROSTOXX 50 N-1</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-19%</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16"/>
                  </a:ext>
                </a:extLst>
              </a:tr>
              <a:tr h="204744">
                <a:tc>
                  <a:txBody>
                    <a:bodyPr/>
                    <a:lstStyle/>
                    <a:p>
                      <a:pPr algn="l" fontAlgn="b"/>
                      <a:r>
                        <a:rPr lang="fr-FR" sz="1000" b="0" i="0" u="none" strike="noStrike">
                          <a:solidFill>
                            <a:srgbClr val="FFFFFF"/>
                          </a:solidFill>
                          <a:latin typeface="Arial"/>
                        </a:rPr>
                        <a:t>IFO (All)</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101</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IFO (All)</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98</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17"/>
                  </a:ext>
                </a:extLst>
              </a:tr>
              <a:tr h="204744">
                <a:tc>
                  <a:txBody>
                    <a:bodyPr/>
                    <a:lstStyle/>
                    <a:p>
                      <a:pPr algn="l" fontAlgn="b"/>
                      <a:r>
                        <a:rPr lang="fr-FR" sz="1000" b="0" i="0" u="none" strike="noStrike">
                          <a:solidFill>
                            <a:srgbClr val="FFFFFF"/>
                          </a:solidFill>
                          <a:latin typeface="Arial"/>
                        </a:rPr>
                        <a:t>Inflation Core</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1,30%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Inflation Core</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1,50%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18"/>
                  </a:ext>
                </a:extLst>
              </a:tr>
              <a:tr h="204744">
                <a:tc>
                  <a:txBody>
                    <a:bodyPr/>
                    <a:lstStyle/>
                    <a:p>
                      <a:pPr algn="l" fontAlgn="b"/>
                      <a:r>
                        <a:rPr lang="fr-FR" sz="1000" b="0" i="0" u="none" strike="noStrike">
                          <a:solidFill>
                            <a:srgbClr val="FFFFFF"/>
                          </a:solidFill>
                          <a:latin typeface="Arial"/>
                        </a:rPr>
                        <a:t>Inflation Total</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2,50%</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Inflation Total</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3,50%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19"/>
                  </a:ext>
                </a:extLst>
              </a:tr>
              <a:tr h="204744">
                <a:tc>
                  <a:txBody>
                    <a:bodyPr/>
                    <a:lstStyle/>
                    <a:p>
                      <a:pPr algn="l" fontAlgn="b"/>
                      <a:r>
                        <a:rPr lang="fr-FR" sz="1000" b="0" i="0" u="none" strike="noStrike">
                          <a:solidFill>
                            <a:srgbClr val="FFFFFF"/>
                          </a:solidFill>
                          <a:latin typeface="Arial"/>
                        </a:rPr>
                        <a:t>Croissance N-1</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2,50%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Croissance (y to y)</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1,40%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20"/>
                  </a:ext>
                </a:extLst>
              </a:tr>
              <a:tr h="204744">
                <a:tc>
                  <a:txBody>
                    <a:bodyPr/>
                    <a:lstStyle/>
                    <a:p>
                      <a:pPr algn="l" fontAlgn="b"/>
                      <a:r>
                        <a:rPr lang="fr-FR" sz="1000" b="0" i="0" u="none" strike="noStrike">
                          <a:solidFill>
                            <a:srgbClr val="FFFFFF"/>
                          </a:solidFill>
                          <a:latin typeface="Arial"/>
                        </a:rPr>
                        <a:t>Taux 10 ans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5%</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Taux 10 ans</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4,60%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21"/>
                  </a:ext>
                </a:extLst>
              </a:tr>
              <a:tr h="204744">
                <a:tc>
                  <a:txBody>
                    <a:bodyPr/>
                    <a:lstStyle/>
                    <a:p>
                      <a:pPr algn="l" fontAlgn="b"/>
                      <a:r>
                        <a:rPr lang="fr-FR" sz="1000" b="0" i="0" u="none" strike="noStrike">
                          <a:solidFill>
                            <a:srgbClr val="FFFFFF"/>
                          </a:solidFill>
                          <a:latin typeface="Arial"/>
                        </a:rPr>
                        <a:t>Taux de chômage</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8,20%</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Taux de chômage</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a:solidFill>
                            <a:srgbClr val="FFFFFF"/>
                          </a:solidFill>
                          <a:latin typeface="Arial"/>
                        </a:rPr>
                        <a:t>8,20%</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22"/>
                  </a:ext>
                </a:extLst>
              </a:tr>
              <a:tr h="204744">
                <a:tc>
                  <a:txBody>
                    <a:bodyPr/>
                    <a:lstStyle/>
                    <a:p>
                      <a:pPr algn="l" fontAlgn="b"/>
                      <a:r>
                        <a:rPr lang="fr-FR" sz="1000" b="0" i="0" u="none" strike="noStrike">
                          <a:solidFill>
                            <a:srgbClr val="FFFFFF"/>
                          </a:solidFill>
                          <a:latin typeface="Arial"/>
                        </a:rPr>
                        <a:t>Taux BCE</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4%</a:t>
                      </a:r>
                    </a:p>
                  </a:txBody>
                  <a:tcPr marL="9525" marR="9525" marT="9525" marB="0" anchor="b">
                    <a:lnL>
                      <a:noFill/>
                    </a:lnL>
                    <a:lnR>
                      <a:noFill/>
                    </a:lnR>
                    <a:lnT>
                      <a:noFill/>
                    </a:lnT>
                    <a:lnB>
                      <a:noFill/>
                    </a:lnB>
                    <a:solidFill>
                      <a:srgbClr val="31849B"/>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31849B"/>
                    </a:solidFill>
                  </a:tcPr>
                </a:tc>
                <a:tc>
                  <a:txBody>
                    <a:bodyPr/>
                    <a:lstStyle/>
                    <a:p>
                      <a:pPr algn="l" fontAlgn="b"/>
                      <a:r>
                        <a:rPr lang="fr-FR" sz="1000" b="0" i="0" u="none" strike="noStrike">
                          <a:solidFill>
                            <a:srgbClr val="FFFFFF"/>
                          </a:solidFill>
                          <a:latin typeface="Arial"/>
                        </a:rPr>
                        <a:t>Taux BCE</a:t>
                      </a:r>
                    </a:p>
                  </a:txBody>
                  <a:tcPr marL="9525" marR="9525" marT="9525" marB="0" anchor="b">
                    <a:lnL>
                      <a:noFill/>
                    </a:lnL>
                    <a:lnR>
                      <a:noFill/>
                    </a:lnR>
                    <a:lnT>
                      <a:noFill/>
                    </a:lnT>
                    <a:lnB>
                      <a:noFill/>
                    </a:lnB>
                    <a:solidFill>
                      <a:srgbClr val="31849B"/>
                    </a:solidFill>
                  </a:tcPr>
                </a:tc>
                <a:tc>
                  <a:txBody>
                    <a:bodyPr/>
                    <a:lstStyle/>
                    <a:p>
                      <a:pPr algn="r" fontAlgn="b"/>
                      <a:r>
                        <a:rPr lang="fr-FR" sz="1000" b="0" i="0" u="none" strike="noStrike">
                          <a:solidFill>
                            <a:srgbClr val="FFFFFF"/>
                          </a:solidFill>
                          <a:latin typeface="Arial"/>
                        </a:rPr>
                        <a:t>4,50%</a:t>
                      </a:r>
                    </a:p>
                  </a:txBody>
                  <a:tcPr marL="9525" marR="9525" marT="9525" marB="0" anchor="b">
                    <a:lnL>
                      <a:noFill/>
                    </a:lnL>
                    <a:lnR>
                      <a:noFill/>
                    </a:lnR>
                    <a:lnT>
                      <a:noFill/>
                    </a:lnT>
                    <a:lnB>
                      <a:noFill/>
                    </a:lnB>
                    <a:solidFill>
                      <a:srgbClr val="31849B"/>
                    </a:solidFill>
                  </a:tcPr>
                </a:tc>
                <a:extLst>
                  <a:ext uri="{0D108BD9-81ED-4DB2-BD59-A6C34878D82A}">
                    <a16:rowId xmlns:a16="http://schemas.microsoft.com/office/drawing/2014/main" val="10023"/>
                  </a:ext>
                </a:extLst>
              </a:tr>
              <a:tr h="204744">
                <a:tc>
                  <a:txBody>
                    <a:bodyPr/>
                    <a:lstStyle/>
                    <a:p>
                      <a:pPr algn="l" fontAlgn="b"/>
                      <a:r>
                        <a:rPr lang="fr-FR" sz="1000" b="0" i="0" u="none" strike="noStrike">
                          <a:solidFill>
                            <a:srgbClr val="FFFFFF"/>
                          </a:solidFill>
                          <a:latin typeface="Arial"/>
                        </a:rPr>
                        <a:t>Confiance des industriels (solde des opinions)</a:t>
                      </a: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dirty="0">
                          <a:solidFill>
                            <a:srgbClr val="FFFFFF"/>
                          </a:solidFill>
                          <a:latin typeface="Arial"/>
                        </a:rPr>
                        <a:t>+8</a:t>
                      </a:r>
                    </a:p>
                  </a:txBody>
                  <a:tcPr marL="9525" marR="9525" marT="9525" marB="0" anchor="b">
                    <a:lnL>
                      <a:noFill/>
                    </a:lnL>
                    <a:lnR>
                      <a:noFill/>
                    </a:lnR>
                    <a:lnT>
                      <a:noFill/>
                    </a:lnT>
                    <a:lnB>
                      <a:noFill/>
                    </a:lnB>
                    <a:solidFill>
                      <a:srgbClr val="4BACC6"/>
                    </a:solidFill>
                  </a:tcPr>
                </a:tc>
                <a:tc>
                  <a:txBody>
                    <a:bodyPr/>
                    <a:lstStyle/>
                    <a:p>
                      <a:pPr algn="l" fontAlgn="b"/>
                      <a:endParaRPr lang="fr-FR" sz="1000" b="0" i="0" u="none" strike="noStrike">
                        <a:solidFill>
                          <a:srgbClr val="FFFFFF"/>
                        </a:solidFill>
                        <a:latin typeface="Arial"/>
                      </a:endParaRPr>
                    </a:p>
                  </a:txBody>
                  <a:tcPr marL="9525" marR="9525" marT="9525" marB="0" anchor="b">
                    <a:lnL>
                      <a:noFill/>
                    </a:lnL>
                    <a:lnR>
                      <a:noFill/>
                    </a:lnR>
                    <a:lnT>
                      <a:noFill/>
                    </a:lnT>
                    <a:lnB>
                      <a:noFill/>
                    </a:lnB>
                    <a:solidFill>
                      <a:srgbClr val="4BACC6"/>
                    </a:solidFill>
                  </a:tcPr>
                </a:tc>
                <a:tc>
                  <a:txBody>
                    <a:bodyPr/>
                    <a:lstStyle/>
                    <a:p>
                      <a:pPr algn="l" fontAlgn="b"/>
                      <a:r>
                        <a:rPr lang="fr-FR" sz="1000" b="0" i="0" u="none" strike="noStrike">
                          <a:solidFill>
                            <a:srgbClr val="FFFFFF"/>
                          </a:solidFill>
                          <a:latin typeface="Arial"/>
                        </a:rPr>
                        <a:t>Confiance des industriels (solde des opinions)</a:t>
                      </a:r>
                    </a:p>
                  </a:txBody>
                  <a:tcPr marL="9525" marR="9525" marT="9525" marB="0" anchor="b">
                    <a:lnL>
                      <a:noFill/>
                    </a:lnL>
                    <a:lnR>
                      <a:noFill/>
                    </a:lnR>
                    <a:lnT>
                      <a:noFill/>
                    </a:lnT>
                    <a:lnB>
                      <a:noFill/>
                    </a:lnB>
                    <a:solidFill>
                      <a:srgbClr val="4BACC6"/>
                    </a:solidFill>
                  </a:tcPr>
                </a:tc>
                <a:tc>
                  <a:txBody>
                    <a:bodyPr/>
                    <a:lstStyle/>
                    <a:p>
                      <a:pPr algn="r" fontAlgn="b"/>
                      <a:r>
                        <a:rPr lang="fr-FR" sz="1000" b="0" i="0" u="none" strike="noStrike" dirty="0">
                          <a:solidFill>
                            <a:srgbClr val="FFFFFF"/>
                          </a:solidFill>
                          <a:latin typeface="Arial"/>
                        </a:rPr>
                        <a:t>-15</a:t>
                      </a:r>
                    </a:p>
                  </a:txBody>
                  <a:tcPr marL="9525" marR="9525" marT="9525" marB="0" anchor="b">
                    <a:lnL>
                      <a:noFill/>
                    </a:lnL>
                    <a:lnR>
                      <a:noFill/>
                    </a:lnR>
                    <a:lnT>
                      <a:noFill/>
                    </a:lnT>
                    <a:lnB>
                      <a:noFill/>
                    </a:lnB>
                    <a:solidFill>
                      <a:srgbClr val="4BACC6"/>
                    </a:solidFill>
                  </a:tcPr>
                </a:tc>
                <a:extLst>
                  <a:ext uri="{0D108BD9-81ED-4DB2-BD59-A6C34878D82A}">
                    <a16:rowId xmlns:a16="http://schemas.microsoft.com/office/drawing/2014/main" val="10024"/>
                  </a:ext>
                </a:extLst>
              </a:tr>
            </a:tbl>
          </a:graphicData>
        </a:graphic>
      </p:graphicFrame>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re 1"/>
          <p:cNvSpPr>
            <a:spLocks noGrp="1"/>
          </p:cNvSpPr>
          <p:nvPr>
            <p:ph type="title"/>
          </p:nvPr>
        </p:nvSpPr>
        <p:spPr>
          <a:xfrm>
            <a:off x="457200" y="836613"/>
            <a:ext cx="8435975" cy="471487"/>
          </a:xfrm>
        </p:spPr>
        <p:txBody>
          <a:bodyPr/>
          <a:lstStyle/>
          <a:p>
            <a:r>
              <a:rPr lang="fr-FR" sz="4000"/>
              <a:t>Vos résultats</a:t>
            </a:r>
          </a:p>
        </p:txBody>
      </p:sp>
      <p:graphicFrame>
        <p:nvGraphicFramePr>
          <p:cNvPr id="150531" name="Object 2"/>
          <p:cNvGraphicFramePr>
            <a:graphicFrameLocks noChangeAspect="1"/>
          </p:cNvGraphicFramePr>
          <p:nvPr>
            <p:extLst>
              <p:ext uri="{D42A27DB-BD31-4B8C-83A1-F6EECF244321}">
                <p14:modId xmlns:p14="http://schemas.microsoft.com/office/powerpoint/2010/main" val="1430150153"/>
              </p:ext>
            </p:extLst>
          </p:nvPr>
        </p:nvGraphicFramePr>
        <p:xfrm>
          <a:off x="539750" y="1700213"/>
          <a:ext cx="8164513" cy="2870200"/>
        </p:xfrm>
        <a:graphic>
          <a:graphicData uri="http://schemas.openxmlformats.org/presentationml/2006/ole">
            <mc:AlternateContent xmlns:mc="http://schemas.openxmlformats.org/markup-compatibility/2006">
              <mc:Choice xmlns:v="urn:schemas-microsoft-com:vml" Requires="v">
                <p:oleObj spid="_x0000_s150862" name="Worksheet" r:id="rId4" imgW="5857834" imgH="1847965" progId="Excel.Sheet.8">
                  <p:link updateAutomatic="1"/>
                </p:oleObj>
              </mc:Choice>
              <mc:Fallback>
                <p:oleObj name="Worksheet" r:id="rId4" imgW="5857834" imgH="1847965" progId="Excel.Sheet.8">
                  <p:link updateAutomatic="1"/>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700213"/>
                        <a:ext cx="8164513"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404664"/>
            <a:ext cx="8305800" cy="389118"/>
          </a:xfrm>
          <a:ln>
            <a:miter lim="800000"/>
            <a:headEnd/>
            <a:tailEnd/>
          </a:ln>
          <a:extLst/>
        </p:spPr>
        <p:txBody>
          <a:bodyPr>
            <a:noAutofit/>
          </a:bodyPr>
          <a:lstStyle/>
          <a:p>
            <a:pPr>
              <a:defRPr/>
            </a:pPr>
            <a:r>
              <a:rPr lang="fr-FR" sz="2800" dirty="0"/>
              <a:t>Evaluation des marchés d’actions</a:t>
            </a:r>
          </a:p>
        </p:txBody>
      </p:sp>
      <p:sp>
        <p:nvSpPr>
          <p:cNvPr id="3" name="Espace réservé du pied de page 2"/>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4" name="Espace réservé du numéro de diapositive 3"/>
          <p:cNvSpPr>
            <a:spLocks noGrp="1"/>
          </p:cNvSpPr>
          <p:nvPr>
            <p:ph type="sldNum" sz="quarter" idx="12"/>
          </p:nvPr>
        </p:nvSpPr>
        <p:spPr/>
        <p:txBody>
          <a:bodyPr/>
          <a:lstStyle/>
          <a:p>
            <a:pPr>
              <a:defRPr/>
            </a:pPr>
            <a:fld id="{0B2BE40F-261E-4A1A-BD96-28B54A5E994C}" type="slidenum">
              <a:rPr lang="fr-FR" smtClean="0"/>
              <a:pPr>
                <a:defRPr/>
              </a:pPr>
              <a:t>177</a:t>
            </a:fld>
            <a:endParaRPr lang="fr-FR"/>
          </a:p>
        </p:txBody>
      </p:sp>
      <p:sp>
        <p:nvSpPr>
          <p:cNvPr id="151557" name="Rectangle 4"/>
          <p:cNvSpPr>
            <a:spLocks noChangeArrowheads="1"/>
          </p:cNvSpPr>
          <p:nvPr/>
        </p:nvSpPr>
        <p:spPr bwMode="auto">
          <a:xfrm>
            <a:off x="179388" y="908050"/>
            <a:ext cx="8713787"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3050" lvl="1" indent="-273050">
              <a:lnSpc>
                <a:spcPct val="90000"/>
              </a:lnSpc>
              <a:spcBef>
                <a:spcPct val="20000"/>
              </a:spcBef>
              <a:buClr>
                <a:srgbClr val="E66C7D"/>
              </a:buClr>
              <a:buSzPct val="95000"/>
              <a:buFont typeface="Wingdings 2" pitchFamily="18" charset="2"/>
              <a:buChar char=""/>
            </a:pPr>
            <a:r>
              <a:rPr lang="fr-FR" sz="1600" b="1" dirty="0">
                <a:cs typeface="Tahoma" pitchFamily="34" charset="0"/>
              </a:rPr>
              <a:t>PER</a:t>
            </a:r>
            <a:r>
              <a:rPr lang="fr-FR" sz="1600" dirty="0">
                <a:cs typeface="Tahoma" pitchFamily="34" charset="0"/>
              </a:rPr>
              <a:t> (Price </a:t>
            </a:r>
            <a:r>
              <a:rPr lang="fr-FR" sz="1600" dirty="0" err="1">
                <a:cs typeface="Tahoma" pitchFamily="34" charset="0"/>
              </a:rPr>
              <a:t>Earning</a:t>
            </a:r>
            <a:r>
              <a:rPr lang="fr-FR" sz="1600" dirty="0">
                <a:cs typeface="Tahoma" pitchFamily="34" charset="0"/>
              </a:rPr>
              <a:t> Ratio) : Cours / Bénéfices. Exprime la valeur d’une action, d’un marché en indiquant le nombre d’années de bénéfices nécessaires pour autofinancer l’investissement. Un PER faible indique une faible valorisation et inversement.</a:t>
            </a:r>
          </a:p>
          <a:p>
            <a:pPr marL="273050" lvl="1" indent="-273050">
              <a:lnSpc>
                <a:spcPct val="90000"/>
              </a:lnSpc>
              <a:spcBef>
                <a:spcPct val="20000"/>
              </a:spcBef>
              <a:buClr>
                <a:srgbClr val="E66C7D"/>
              </a:buClr>
              <a:buSzPct val="95000"/>
              <a:buFont typeface="Wingdings 2" pitchFamily="18" charset="2"/>
              <a:buChar char=""/>
            </a:pPr>
            <a:endParaRPr lang="fr-FR" sz="500" dirty="0">
              <a:cs typeface="Tahoma" pitchFamily="34" charset="0"/>
            </a:endParaRPr>
          </a:p>
          <a:p>
            <a:pPr marL="273050" lvl="1" indent="-273050">
              <a:lnSpc>
                <a:spcPct val="90000"/>
              </a:lnSpc>
              <a:spcBef>
                <a:spcPct val="20000"/>
              </a:spcBef>
              <a:buClr>
                <a:srgbClr val="E66C7D"/>
              </a:buClr>
              <a:buSzPct val="95000"/>
              <a:buFont typeface="Wingdings 2" pitchFamily="18" charset="2"/>
              <a:buChar char=""/>
            </a:pPr>
            <a:r>
              <a:rPr lang="fr-FR" sz="1600" b="1" dirty="0">
                <a:cs typeface="Tahoma" pitchFamily="34" charset="0"/>
              </a:rPr>
              <a:t>Prime de risque </a:t>
            </a:r>
            <a:r>
              <a:rPr lang="fr-FR" sz="1600" dirty="0">
                <a:cs typeface="Tahoma" pitchFamily="34" charset="0"/>
              </a:rPr>
              <a:t>: différence entre le taux de rendement des actions et celui d’une obligation d’état 10 ans</a:t>
            </a:r>
          </a:p>
          <a:p>
            <a:pPr marL="730250" lvl="2" indent="-273050">
              <a:lnSpc>
                <a:spcPct val="90000"/>
              </a:lnSpc>
              <a:spcBef>
                <a:spcPct val="20000"/>
              </a:spcBef>
              <a:buClr>
                <a:srgbClr val="E66C7D"/>
              </a:buClr>
              <a:buSzPct val="95000"/>
              <a:buFont typeface="Wingdings" pitchFamily="2" charset="2"/>
              <a:buChar char="Ø"/>
            </a:pPr>
            <a:r>
              <a:rPr lang="fr-FR" sz="1600" dirty="0">
                <a:cs typeface="Tahoma" pitchFamily="34" charset="0"/>
              </a:rPr>
              <a:t>Une forte prime exprime une faible appétence aux risques actions des investisseurs qui demandent donc en contrepartie un fort rendement excédent celui de l’actif sans risque. C’est un signal de faible valorisation des marchés actions puisqu’une prime de risque élevée s’accompagne d’un fort rendement relatif des actions.</a:t>
            </a:r>
          </a:p>
          <a:p>
            <a:pPr marL="730250" lvl="2" indent="-273050">
              <a:lnSpc>
                <a:spcPct val="90000"/>
              </a:lnSpc>
              <a:spcBef>
                <a:spcPct val="20000"/>
              </a:spcBef>
              <a:buClr>
                <a:srgbClr val="E66C7D"/>
              </a:buClr>
              <a:buSzPct val="95000"/>
              <a:buFont typeface="Wingdings" pitchFamily="2" charset="2"/>
              <a:buChar char="Ø"/>
            </a:pPr>
            <a:r>
              <a:rPr lang="fr-FR" sz="1600" dirty="0">
                <a:cs typeface="Tahoma" pitchFamily="34" charset="0"/>
              </a:rPr>
              <a:t>Raisonnement inverse en cas de faible prime. Les marchés sont alors chers.</a:t>
            </a:r>
          </a:p>
          <a:p>
            <a:pPr marL="730250" lvl="2" indent="-273050">
              <a:lnSpc>
                <a:spcPct val="90000"/>
              </a:lnSpc>
              <a:spcBef>
                <a:spcPct val="20000"/>
              </a:spcBef>
              <a:buClr>
                <a:srgbClr val="E66C7D"/>
              </a:buClr>
              <a:buSzPct val="95000"/>
              <a:buFont typeface="Wingdings" pitchFamily="2" charset="2"/>
              <a:buChar char="Ø"/>
            </a:pPr>
            <a:endParaRPr lang="fr-FR" sz="400" dirty="0">
              <a:cs typeface="Tahoma" pitchFamily="34" charset="0"/>
            </a:endParaRPr>
          </a:p>
          <a:p>
            <a:pPr marL="273050" lvl="1" indent="-273050">
              <a:lnSpc>
                <a:spcPct val="90000"/>
              </a:lnSpc>
              <a:spcBef>
                <a:spcPct val="20000"/>
              </a:spcBef>
              <a:buClr>
                <a:srgbClr val="E66C7D"/>
              </a:buClr>
              <a:buSzPct val="95000"/>
              <a:buFont typeface="Wingdings 2" pitchFamily="18" charset="2"/>
              <a:buChar char=""/>
            </a:pPr>
            <a:r>
              <a:rPr lang="fr-FR" sz="1600" b="1" dirty="0">
                <a:cs typeface="Tahoma" pitchFamily="34" charset="0"/>
              </a:rPr>
              <a:t>BPA Prospectifs </a:t>
            </a:r>
            <a:r>
              <a:rPr lang="fr-FR" sz="1600" dirty="0">
                <a:cs typeface="Tahoma" pitchFamily="34" charset="0"/>
              </a:rPr>
              <a:t>: Bénéfices par action anticipés. Permet de mesurer la croissance des bénéfices, favorable à l’appréciation d’une action/marché.</a:t>
            </a:r>
          </a:p>
          <a:p>
            <a:pPr marL="273050" lvl="1" indent="-273050">
              <a:lnSpc>
                <a:spcPct val="90000"/>
              </a:lnSpc>
              <a:spcBef>
                <a:spcPct val="20000"/>
              </a:spcBef>
              <a:buClr>
                <a:srgbClr val="E66C7D"/>
              </a:buClr>
              <a:buSzPct val="95000"/>
              <a:buFont typeface="Wingdings 2" pitchFamily="18" charset="2"/>
              <a:buChar char=""/>
            </a:pPr>
            <a:endParaRPr lang="fr-FR" sz="800" dirty="0">
              <a:cs typeface="Tahoma" pitchFamily="34" charset="0"/>
            </a:endParaRPr>
          </a:p>
          <a:p>
            <a:pPr marL="273050" lvl="1" indent="-273050">
              <a:lnSpc>
                <a:spcPct val="90000"/>
              </a:lnSpc>
              <a:spcBef>
                <a:spcPct val="20000"/>
              </a:spcBef>
              <a:buClr>
                <a:srgbClr val="E66C7D"/>
              </a:buClr>
              <a:buSzPct val="95000"/>
              <a:buFont typeface="Wingdings 2" pitchFamily="18" charset="2"/>
              <a:buChar char=""/>
            </a:pPr>
            <a:r>
              <a:rPr lang="fr-FR" sz="1600" b="1" dirty="0" err="1">
                <a:cs typeface="Tahoma" pitchFamily="34" charset="0"/>
              </a:rPr>
              <a:t>Momemtum</a:t>
            </a:r>
            <a:r>
              <a:rPr lang="fr-FR" sz="1600" b="1" dirty="0">
                <a:cs typeface="Tahoma" pitchFamily="34" charset="0"/>
              </a:rPr>
              <a:t> </a:t>
            </a:r>
            <a:r>
              <a:rPr lang="fr-FR" sz="1600" dirty="0">
                <a:cs typeface="Tahoma" pitchFamily="34" charset="0"/>
              </a:rPr>
              <a:t>: ratio entre les BPA prospectifs révisés à la hausse par les analystes et les BPA prospectifs révisés à la baisse. Un ratio &gt; 0.5 est un signal de valorisation potentiellement en hausse.</a:t>
            </a:r>
          </a:p>
          <a:p>
            <a:pPr marL="273050" lvl="1" indent="-273050">
              <a:lnSpc>
                <a:spcPct val="90000"/>
              </a:lnSpc>
              <a:spcBef>
                <a:spcPct val="20000"/>
              </a:spcBef>
              <a:buClr>
                <a:srgbClr val="E66C7D"/>
              </a:buClr>
              <a:buSzPct val="95000"/>
              <a:buFont typeface="Wingdings 2" pitchFamily="18" charset="2"/>
              <a:buChar char=""/>
            </a:pPr>
            <a:endParaRPr lang="fr-FR" sz="800" dirty="0">
              <a:cs typeface="Tahoma" pitchFamily="34" charset="0"/>
            </a:endParaRPr>
          </a:p>
          <a:p>
            <a:pPr marL="273050" lvl="1" indent="-273050">
              <a:lnSpc>
                <a:spcPct val="90000"/>
              </a:lnSpc>
              <a:spcBef>
                <a:spcPct val="20000"/>
              </a:spcBef>
              <a:buClr>
                <a:srgbClr val="E66C7D"/>
              </a:buClr>
              <a:buSzPct val="95000"/>
              <a:buFont typeface="Wingdings 2" pitchFamily="18" charset="2"/>
              <a:buChar char=""/>
            </a:pPr>
            <a:r>
              <a:rPr lang="fr-FR" sz="1600" b="1" dirty="0">
                <a:cs typeface="Tahoma" pitchFamily="34" charset="0"/>
              </a:rPr>
              <a:t>Spreads de taux </a:t>
            </a:r>
            <a:r>
              <a:rPr lang="fr-FR" sz="1600" dirty="0">
                <a:cs typeface="Tahoma" pitchFamily="34" charset="0"/>
              </a:rPr>
              <a:t>: différence de rendement entre une obligation High </a:t>
            </a:r>
            <a:r>
              <a:rPr lang="fr-FR" sz="1600" dirty="0" err="1">
                <a:cs typeface="Tahoma" pitchFamily="34" charset="0"/>
              </a:rPr>
              <a:t>Yield</a:t>
            </a:r>
            <a:r>
              <a:rPr lang="fr-FR" sz="1600" dirty="0">
                <a:cs typeface="Tahoma" pitchFamily="34" charset="0"/>
              </a:rPr>
              <a:t> (BBB par exemple) et une obligation d’Etat de même maturité. Un Spread élevé, exprime une faible appétence au risque en raison d’une dégradation de la solvabilité des sociétés émettrices. Cette fuite du risque fait chuter le cours de ces obligations dont le rendement augmente et écarte les spreads. Un spread élevé traduit donc une défiance envers les sociétés privées et s’accompagne donc de faibles cours boursiers.</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57200" y="500063"/>
            <a:ext cx="8229600" cy="785812"/>
          </a:xfrm>
        </p:spPr>
        <p:txBody>
          <a:bodyPr/>
          <a:lstStyle/>
          <a:p>
            <a:pPr eaLnBrk="1" hangingPunct="1"/>
            <a:r>
              <a:rPr lang="fr-FR" sz="2400"/>
              <a:t>Choix des Thèmes : ensemble de valeurs ayant des comportements boursiers homogènes</a:t>
            </a:r>
          </a:p>
        </p:txBody>
      </p:sp>
      <p:sp>
        <p:nvSpPr>
          <p:cNvPr id="152579" name="Rectangle 3"/>
          <p:cNvSpPr>
            <a:spLocks noGrp="1" noChangeArrowheads="1"/>
          </p:cNvSpPr>
          <p:nvPr>
            <p:ph idx="1"/>
          </p:nvPr>
        </p:nvSpPr>
        <p:spPr>
          <a:xfrm>
            <a:off x="457200" y="1428750"/>
            <a:ext cx="8229600" cy="4895850"/>
          </a:xfrm>
        </p:spPr>
        <p:txBody>
          <a:bodyPr/>
          <a:lstStyle/>
          <a:p>
            <a:pPr eaLnBrk="1" hangingPunct="1">
              <a:lnSpc>
                <a:spcPct val="90000"/>
              </a:lnSpc>
            </a:pPr>
            <a:r>
              <a:rPr lang="fr-FR" sz="2000" dirty="0"/>
              <a:t>Les thèmes ont des évolutions, relatives au marché, différentes à chaque phase du cycle économique</a:t>
            </a:r>
          </a:p>
          <a:p>
            <a:pPr eaLnBrk="1" hangingPunct="1">
              <a:lnSpc>
                <a:spcPct val="90000"/>
              </a:lnSpc>
            </a:pPr>
            <a:r>
              <a:rPr lang="fr-FR" sz="2000" dirty="0"/>
              <a:t>Le but est de surperformer le marché dans certaines phases du cycle économique en sur ou sous-pondérant ces thèmes</a:t>
            </a:r>
          </a:p>
          <a:p>
            <a:pPr eaLnBrk="1" hangingPunct="1">
              <a:lnSpc>
                <a:spcPct val="90000"/>
              </a:lnSpc>
            </a:pPr>
            <a:r>
              <a:rPr lang="fr-FR" sz="2000" u="sng" dirty="0" err="1"/>
              <a:t>Growth</a:t>
            </a:r>
            <a:r>
              <a:rPr lang="fr-FR" sz="2000" dirty="0"/>
              <a:t> : Croissance forte du chiffre d’affaire (indépendamment du cycle) (Cap Gemini)</a:t>
            </a:r>
          </a:p>
          <a:p>
            <a:pPr eaLnBrk="1" hangingPunct="1">
              <a:lnSpc>
                <a:spcPct val="90000"/>
              </a:lnSpc>
            </a:pPr>
            <a:r>
              <a:rPr lang="fr-FR" sz="2000" u="sng" dirty="0" err="1"/>
              <a:t>Quality</a:t>
            </a:r>
            <a:r>
              <a:rPr lang="fr-FR" sz="2000" dirty="0"/>
              <a:t> : Taux de rendement fort et régulier (Fort ROE ou ROIC) (L’Oréal)</a:t>
            </a:r>
          </a:p>
          <a:p>
            <a:pPr eaLnBrk="1" hangingPunct="1">
              <a:lnSpc>
                <a:spcPct val="90000"/>
              </a:lnSpc>
            </a:pPr>
            <a:r>
              <a:rPr lang="fr-FR" sz="2000" u="sng" dirty="0" err="1"/>
              <a:t>Cyclical</a:t>
            </a:r>
            <a:r>
              <a:rPr lang="fr-FR" sz="2000" dirty="0"/>
              <a:t> : capacité à générer de la croissance dans une période favorable du cycle (forte volatilité des BNA) (Alcatel, France Telecom)</a:t>
            </a:r>
          </a:p>
          <a:p>
            <a:pPr eaLnBrk="1" hangingPunct="1">
              <a:lnSpc>
                <a:spcPct val="90000"/>
              </a:lnSpc>
            </a:pPr>
            <a:r>
              <a:rPr lang="fr-FR" sz="2000" u="sng" dirty="0"/>
              <a:t>Value</a:t>
            </a:r>
            <a:r>
              <a:rPr lang="fr-FR" sz="2000" dirty="0"/>
              <a:t> (peut recouvrir d’autres thèmes):  valeur sous-évaluée (Faible PER) (Lafarge avec un PER de 5.5)</a:t>
            </a:r>
          </a:p>
          <a:p>
            <a:pPr eaLnBrk="1" hangingPunct="1">
              <a:lnSpc>
                <a:spcPct val="90000"/>
              </a:lnSpc>
            </a:pPr>
            <a:r>
              <a:rPr lang="fr-FR" sz="2000" dirty="0"/>
              <a:t>Outre la difficulté de diagnostiquer correctement la phase du cycle économique, la principale difficulté réside dans la classification des actions dans le bon thème …</a:t>
            </a:r>
          </a:p>
        </p:txBody>
      </p:sp>
      <p:sp>
        <p:nvSpPr>
          <p:cNvPr id="28674" name="Espace réservé du numéro de diapositive 5"/>
          <p:cNvSpPr>
            <a:spLocks noGrp="1"/>
          </p:cNvSpPr>
          <p:nvPr>
            <p:ph type="sldNum" sz="quarter" idx="12"/>
          </p:nvPr>
        </p:nvSpPr>
        <p:spPr/>
        <p:txBody>
          <a:bodyPr/>
          <a:lstStyle/>
          <a:p>
            <a:pPr>
              <a:defRPr/>
            </a:pPr>
            <a:fld id="{1938AE4A-4FF5-4011-B1DA-F84BBAAF0ACE}" type="slidenum">
              <a:rPr lang="fr-FR"/>
              <a:pPr>
                <a:defRPr/>
              </a:pPr>
              <a:t>178</a:t>
            </a:fld>
            <a:endParaRPr lang="fr-FR"/>
          </a:p>
        </p:txBody>
      </p:sp>
      <p:sp>
        <p:nvSpPr>
          <p:cNvPr id="5" name="Espace réservé du pied de page 4"/>
          <p:cNvSpPr>
            <a:spLocks noGrp="1"/>
          </p:cNvSpPr>
          <p:nvPr>
            <p:ph type="ftr" sz="quarter" idx="11"/>
          </p:nvPr>
        </p:nvSpPr>
        <p:spPr>
          <a:xfrm>
            <a:off x="2667000" y="6356350"/>
            <a:ext cx="4724400" cy="365125"/>
          </a:xfrm>
        </p:spPr>
        <p:txBody>
          <a:bodyPr/>
          <a:lstStyle/>
          <a:p>
            <a:pPr>
              <a:defRPr/>
            </a:pPr>
            <a:r>
              <a:rPr lang="fr-FR" dirty="0"/>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a:xfrm>
            <a:off x="457200" y="704850"/>
            <a:ext cx="8229600" cy="742950"/>
          </a:xfrm>
        </p:spPr>
        <p:txBody>
          <a:bodyPr/>
          <a:lstStyle/>
          <a:p>
            <a:r>
              <a:rPr lang="fr-FR" sz="2400" dirty="0"/>
              <a:t>Le comportement de chaque thème est dépendant du cycle économique</a:t>
            </a:r>
          </a:p>
        </p:txBody>
      </p:sp>
      <p:sp>
        <p:nvSpPr>
          <p:cNvPr id="153603" name="Rectangle 3"/>
          <p:cNvSpPr>
            <a:spLocks noGrp="1"/>
          </p:cNvSpPr>
          <p:nvPr>
            <p:ph type="body" idx="1"/>
          </p:nvPr>
        </p:nvSpPr>
        <p:spPr>
          <a:xfrm>
            <a:off x="457200" y="1600200"/>
            <a:ext cx="8229600" cy="4953000"/>
          </a:xfrm>
        </p:spPr>
        <p:txBody>
          <a:bodyPr/>
          <a:lstStyle/>
          <a:p>
            <a:pPr algn="ctr">
              <a:lnSpc>
                <a:spcPct val="90000"/>
              </a:lnSpc>
              <a:buFont typeface="Wingdings 2" pitchFamily="18" charset="2"/>
              <a:buNone/>
            </a:pPr>
            <a:r>
              <a:rPr lang="fr-FR" u="sng" dirty="0"/>
              <a:t>Haut de Cycle</a:t>
            </a:r>
            <a:r>
              <a:rPr lang="fr-FR" dirty="0"/>
              <a:t> : période de croissance</a:t>
            </a:r>
          </a:p>
          <a:p>
            <a:pPr algn="ctr">
              <a:lnSpc>
                <a:spcPct val="90000"/>
              </a:lnSpc>
              <a:buFont typeface="Wingdings 2" pitchFamily="18" charset="2"/>
              <a:buNone/>
            </a:pPr>
            <a:endParaRPr lang="fr-FR" dirty="0"/>
          </a:p>
          <a:p>
            <a:pPr algn="ctr">
              <a:lnSpc>
                <a:spcPct val="90000"/>
              </a:lnSpc>
              <a:buFont typeface="Wingdings 2" pitchFamily="18" charset="2"/>
              <a:buNone/>
            </a:pPr>
            <a:endParaRPr lang="fr-FR" sz="1600" dirty="0">
              <a:solidFill>
                <a:srgbClr val="33CC33"/>
              </a:solidFill>
              <a:latin typeface="Georgia" pitchFamily="18" charset="0"/>
              <a:cs typeface="Arial" charset="0"/>
            </a:endParaRPr>
          </a:p>
          <a:p>
            <a:pPr algn="ctr">
              <a:lnSpc>
                <a:spcPct val="90000"/>
              </a:lnSpc>
              <a:buFont typeface="Wingdings 2" pitchFamily="18" charset="2"/>
              <a:buNone/>
            </a:pPr>
            <a:endParaRPr lang="fr-FR" dirty="0"/>
          </a:p>
          <a:p>
            <a:pPr algn="ctr">
              <a:lnSpc>
                <a:spcPct val="90000"/>
              </a:lnSpc>
              <a:buFont typeface="Wingdings 2" pitchFamily="18" charset="2"/>
              <a:buNone/>
            </a:pPr>
            <a:endParaRPr lang="fr-FR" dirty="0"/>
          </a:p>
          <a:p>
            <a:pPr algn="ctr">
              <a:lnSpc>
                <a:spcPct val="90000"/>
              </a:lnSpc>
              <a:buFont typeface="Wingdings 2" pitchFamily="18" charset="2"/>
              <a:buNone/>
            </a:pPr>
            <a:endParaRPr lang="fr-FR" dirty="0"/>
          </a:p>
          <a:p>
            <a:pPr algn="ctr">
              <a:lnSpc>
                <a:spcPct val="90000"/>
              </a:lnSpc>
              <a:buFont typeface="Wingdings 2" pitchFamily="18" charset="2"/>
              <a:buNone/>
            </a:pPr>
            <a:endParaRPr lang="fr-FR" dirty="0"/>
          </a:p>
          <a:p>
            <a:pPr algn="ctr">
              <a:lnSpc>
                <a:spcPct val="90000"/>
              </a:lnSpc>
              <a:buFont typeface="Wingdings 2" pitchFamily="18" charset="2"/>
              <a:buNone/>
            </a:pPr>
            <a:endParaRPr lang="fr-FR" dirty="0"/>
          </a:p>
          <a:p>
            <a:pPr algn="ctr">
              <a:lnSpc>
                <a:spcPct val="90000"/>
              </a:lnSpc>
              <a:buFont typeface="Wingdings 2" pitchFamily="18" charset="2"/>
              <a:buNone/>
            </a:pPr>
            <a:endParaRPr lang="fr-FR" dirty="0"/>
          </a:p>
          <a:p>
            <a:pPr algn="ctr">
              <a:lnSpc>
                <a:spcPct val="90000"/>
              </a:lnSpc>
              <a:buFont typeface="Wingdings 2" pitchFamily="18" charset="2"/>
              <a:buNone/>
            </a:pPr>
            <a:endParaRPr lang="fr-FR" u="sng" dirty="0"/>
          </a:p>
          <a:p>
            <a:pPr algn="ctr">
              <a:lnSpc>
                <a:spcPct val="90000"/>
              </a:lnSpc>
              <a:buFont typeface="Wingdings 2" pitchFamily="18" charset="2"/>
              <a:buNone/>
            </a:pPr>
            <a:r>
              <a:rPr lang="fr-FR" u="sng" dirty="0"/>
              <a:t>Bas de Cycle</a:t>
            </a:r>
            <a:r>
              <a:rPr lang="fr-FR" dirty="0"/>
              <a:t> : période de récession</a:t>
            </a:r>
          </a:p>
        </p:txBody>
      </p:sp>
      <p:sp>
        <p:nvSpPr>
          <p:cNvPr id="153604" name="Oval 4"/>
          <p:cNvSpPr>
            <a:spLocks noChangeArrowheads="1"/>
          </p:cNvSpPr>
          <p:nvPr/>
        </p:nvSpPr>
        <p:spPr bwMode="auto">
          <a:xfrm>
            <a:off x="2590800" y="2209800"/>
            <a:ext cx="3200400" cy="3048000"/>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153605" name="AutoShape 8"/>
          <p:cNvSpPr>
            <a:spLocks noChangeArrowheads="1"/>
          </p:cNvSpPr>
          <p:nvPr/>
        </p:nvSpPr>
        <p:spPr bwMode="auto">
          <a:xfrm rot="5465823">
            <a:off x="4419600" y="3581400"/>
            <a:ext cx="1828800" cy="304800"/>
          </a:xfrm>
          <a:prstGeom prst="curvedDownArrow">
            <a:avLst>
              <a:gd name="adj1" fmla="val 120000"/>
              <a:gd name="adj2" fmla="val 240000"/>
              <a:gd name="adj3" fmla="val 33333"/>
            </a:avLst>
          </a:prstGeom>
          <a:solidFill>
            <a:schemeClr val="accent1"/>
          </a:solidFill>
          <a:ln w="9525">
            <a:solidFill>
              <a:schemeClr val="tx1"/>
            </a:solidFill>
            <a:miter lim="800000"/>
            <a:headEnd/>
            <a:tailEnd/>
          </a:ln>
        </p:spPr>
        <p:txBody>
          <a:bodyPr wrap="none" anchor="ctr"/>
          <a:lstStyle/>
          <a:p>
            <a:endParaRPr lang="fr-FR"/>
          </a:p>
        </p:txBody>
      </p:sp>
      <p:sp>
        <p:nvSpPr>
          <p:cNvPr id="153606" name="AutoShape 9"/>
          <p:cNvSpPr>
            <a:spLocks noChangeArrowheads="1"/>
          </p:cNvSpPr>
          <p:nvPr/>
        </p:nvSpPr>
        <p:spPr bwMode="auto">
          <a:xfrm rot="-5423206">
            <a:off x="1981200" y="3505200"/>
            <a:ext cx="1828800" cy="304800"/>
          </a:xfrm>
          <a:prstGeom prst="curvedDownArrow">
            <a:avLst>
              <a:gd name="adj1" fmla="val 120000"/>
              <a:gd name="adj2" fmla="val 240000"/>
              <a:gd name="adj3" fmla="val 33333"/>
            </a:avLst>
          </a:prstGeom>
          <a:solidFill>
            <a:schemeClr val="accent1"/>
          </a:solidFill>
          <a:ln w="9525">
            <a:solidFill>
              <a:schemeClr val="tx1"/>
            </a:solidFill>
            <a:miter lim="800000"/>
            <a:headEnd/>
            <a:tailEnd/>
          </a:ln>
        </p:spPr>
        <p:txBody>
          <a:bodyPr vert="eaVert" wrap="none" anchorCtr="1"/>
          <a:lstStyle/>
          <a:p>
            <a:pPr algn="ctr"/>
            <a:endParaRPr lang="fr-FR" sz="1600"/>
          </a:p>
        </p:txBody>
      </p:sp>
      <p:sp>
        <p:nvSpPr>
          <p:cNvPr id="153607" name="Text Box 10"/>
          <p:cNvSpPr txBox="1">
            <a:spLocks noChangeArrowheads="1"/>
          </p:cNvSpPr>
          <p:nvPr/>
        </p:nvSpPr>
        <p:spPr bwMode="auto">
          <a:xfrm>
            <a:off x="2819400" y="34290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200"/>
              <a:t>Cycle haussier</a:t>
            </a:r>
          </a:p>
        </p:txBody>
      </p:sp>
      <p:sp>
        <p:nvSpPr>
          <p:cNvPr id="153608" name="Text Box 11"/>
          <p:cNvSpPr txBox="1">
            <a:spLocks noChangeArrowheads="1"/>
          </p:cNvSpPr>
          <p:nvPr/>
        </p:nvSpPr>
        <p:spPr bwMode="auto">
          <a:xfrm>
            <a:off x="4876800" y="33528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200"/>
              <a:t>Cycle baisser</a:t>
            </a:r>
          </a:p>
        </p:txBody>
      </p:sp>
      <p:sp>
        <p:nvSpPr>
          <p:cNvPr id="153609" name="Text Box 12"/>
          <p:cNvSpPr txBox="1">
            <a:spLocks noChangeArrowheads="1"/>
          </p:cNvSpPr>
          <p:nvPr/>
        </p:nvSpPr>
        <p:spPr bwMode="auto">
          <a:xfrm>
            <a:off x="304800" y="2362200"/>
            <a:ext cx="2438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600">
                <a:solidFill>
                  <a:srgbClr val="33CC33"/>
                </a:solidFill>
                <a:latin typeface="Georgia" pitchFamily="18" charset="0"/>
              </a:rPr>
              <a:t>Croissance des bénéfices </a:t>
            </a:r>
            <a:r>
              <a:rPr lang="fr-FR" sz="1600" b="1">
                <a:latin typeface="Georgia" pitchFamily="18" charset="0"/>
              </a:rPr>
              <a:t>GROWTH</a:t>
            </a:r>
          </a:p>
        </p:txBody>
      </p:sp>
      <p:sp>
        <p:nvSpPr>
          <p:cNvPr id="153610" name="Text Box 13"/>
          <p:cNvSpPr txBox="1">
            <a:spLocks noChangeArrowheads="1"/>
          </p:cNvSpPr>
          <p:nvPr/>
        </p:nvSpPr>
        <p:spPr bwMode="auto">
          <a:xfrm>
            <a:off x="914400" y="3429000"/>
            <a:ext cx="175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400" b="1"/>
              <a:t>Révision positive des estimations</a:t>
            </a:r>
          </a:p>
        </p:txBody>
      </p:sp>
      <p:sp>
        <p:nvSpPr>
          <p:cNvPr id="153611" name="Text Box 14"/>
          <p:cNvSpPr txBox="1">
            <a:spLocks noChangeArrowheads="1"/>
          </p:cNvSpPr>
          <p:nvPr/>
        </p:nvSpPr>
        <p:spPr bwMode="auto">
          <a:xfrm>
            <a:off x="5943600" y="3352800"/>
            <a:ext cx="1905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400" b="1"/>
              <a:t>Révision négative des estimations</a:t>
            </a:r>
          </a:p>
        </p:txBody>
      </p:sp>
      <p:sp>
        <p:nvSpPr>
          <p:cNvPr id="153612" name="Text Box 15"/>
          <p:cNvSpPr txBox="1">
            <a:spLocks noChangeArrowheads="1"/>
          </p:cNvSpPr>
          <p:nvPr/>
        </p:nvSpPr>
        <p:spPr bwMode="auto">
          <a:xfrm>
            <a:off x="6324600" y="2286000"/>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600">
                <a:solidFill>
                  <a:srgbClr val="FF0000"/>
                </a:solidFill>
                <a:latin typeface="Georgia" pitchFamily="18" charset="0"/>
              </a:rPr>
              <a:t>Profit warning</a:t>
            </a:r>
            <a:r>
              <a:rPr lang="fr-FR" sz="1600" b="1">
                <a:latin typeface="Georgia" pitchFamily="18" charset="0"/>
              </a:rPr>
              <a:t/>
            </a:r>
            <a:br>
              <a:rPr lang="fr-FR" sz="1600" b="1">
                <a:latin typeface="Georgia" pitchFamily="18" charset="0"/>
              </a:rPr>
            </a:br>
            <a:r>
              <a:rPr lang="fr-FR" sz="1600" b="1">
                <a:latin typeface="Georgia" pitchFamily="18" charset="0"/>
              </a:rPr>
              <a:t>QUALITY</a:t>
            </a:r>
          </a:p>
        </p:txBody>
      </p:sp>
      <p:sp>
        <p:nvSpPr>
          <p:cNvPr id="153613" name="Text Box 16"/>
          <p:cNvSpPr txBox="1">
            <a:spLocks noChangeArrowheads="1"/>
          </p:cNvSpPr>
          <p:nvPr/>
        </p:nvSpPr>
        <p:spPr bwMode="auto">
          <a:xfrm>
            <a:off x="228600" y="4648200"/>
            <a:ext cx="25908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600">
                <a:solidFill>
                  <a:srgbClr val="33CC33"/>
                </a:solidFill>
                <a:latin typeface="Georgia" pitchFamily="18" charset="0"/>
              </a:rPr>
              <a:t>Bonnes surprise sur les bénéfices</a:t>
            </a:r>
          </a:p>
          <a:p>
            <a:pPr eaLnBrk="1" hangingPunct="1">
              <a:spcBef>
                <a:spcPct val="50000"/>
              </a:spcBef>
            </a:pPr>
            <a:r>
              <a:rPr lang="fr-FR" sz="1600" b="1">
                <a:latin typeface="Georgia" pitchFamily="18" charset="0"/>
              </a:rPr>
              <a:t>CYCLICAL</a:t>
            </a:r>
          </a:p>
        </p:txBody>
      </p:sp>
      <p:sp>
        <p:nvSpPr>
          <p:cNvPr id="153614" name="Text Box 17"/>
          <p:cNvSpPr txBox="1">
            <a:spLocks noChangeArrowheads="1"/>
          </p:cNvSpPr>
          <p:nvPr/>
        </p:nvSpPr>
        <p:spPr bwMode="auto">
          <a:xfrm>
            <a:off x="6248400" y="4800600"/>
            <a:ext cx="2209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600">
                <a:solidFill>
                  <a:srgbClr val="FF0000"/>
                </a:solidFill>
                <a:latin typeface="Georgia" pitchFamily="18" charset="0"/>
              </a:rPr>
              <a:t>Valeurs négligées</a:t>
            </a:r>
          </a:p>
          <a:p>
            <a:pPr eaLnBrk="1" hangingPunct="1">
              <a:spcBef>
                <a:spcPct val="50000"/>
              </a:spcBef>
            </a:pPr>
            <a:r>
              <a:rPr lang="fr-FR" sz="1600" b="1">
                <a:latin typeface="Georgia" pitchFamily="18" charset="0"/>
              </a:rPr>
              <a:t>VALUE</a:t>
            </a:r>
          </a:p>
        </p:txBody>
      </p:sp>
      <p:sp>
        <p:nvSpPr>
          <p:cNvPr id="16" name="Rectangle 1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0D32C-86E0-489C-ADC7-B65A18DF0948}"/>
              </a:ext>
            </a:extLst>
          </p:cNvPr>
          <p:cNvSpPr>
            <a:spLocks noGrp="1"/>
          </p:cNvSpPr>
          <p:nvPr>
            <p:ph type="title"/>
          </p:nvPr>
        </p:nvSpPr>
        <p:spPr>
          <a:xfrm>
            <a:off x="457200" y="332656"/>
            <a:ext cx="8229600" cy="491902"/>
          </a:xfrm>
        </p:spPr>
        <p:style>
          <a:lnRef idx="0">
            <a:schemeClr val="accent5"/>
          </a:lnRef>
          <a:fillRef idx="3">
            <a:schemeClr val="accent5"/>
          </a:fillRef>
          <a:effectRef idx="3">
            <a:schemeClr val="accent5"/>
          </a:effectRef>
          <a:fontRef idx="minor">
            <a:schemeClr val="lt1"/>
          </a:fontRef>
        </p:style>
        <p:txBody>
          <a:bodyPr/>
          <a:lstStyle/>
          <a:p>
            <a:r>
              <a:rPr lang="fr-FR" sz="3200" dirty="0"/>
              <a:t>La diversification</a:t>
            </a:r>
          </a:p>
        </p:txBody>
      </p:sp>
      <p:sp>
        <p:nvSpPr>
          <p:cNvPr id="3" name="Espace réservé du contenu 2">
            <a:extLst>
              <a:ext uri="{FF2B5EF4-FFF2-40B4-BE49-F238E27FC236}">
                <a16:creationId xmlns:a16="http://schemas.microsoft.com/office/drawing/2014/main" id="{0BCC72EB-2B40-4916-B9C8-5A97E8FCE541}"/>
              </a:ext>
            </a:extLst>
          </p:cNvPr>
          <p:cNvSpPr>
            <a:spLocks noGrp="1"/>
          </p:cNvSpPr>
          <p:nvPr>
            <p:ph idx="1"/>
          </p:nvPr>
        </p:nvSpPr>
        <p:spPr>
          <a:xfrm>
            <a:off x="457200" y="824558"/>
            <a:ext cx="8229600" cy="5772794"/>
          </a:xfrm>
        </p:spPr>
        <p:txBody>
          <a:bodyPr/>
          <a:lstStyle/>
          <a:p>
            <a:pPr algn="just"/>
            <a:r>
              <a:rPr lang="fr-FR" sz="1600" dirty="0"/>
              <a:t>Diversifier, c’est donc augmenter le nombre d’actifs dont la corrélation, avec tous les autres actifs déjà en portefeuille, est la plus proche possible de 0. Il devient de plus en plus difficile d’augmenter ainsi le nombre de titres, car plus il y en a dans le portefeuille et plus le portefeuille représente le marché. Or tous les titres sont plus ou moins corrélés au marché. Augmenter le nombre de titres dans son portefeuille, fait tendre son comportement vers celui du marché.</a:t>
            </a:r>
          </a:p>
          <a:p>
            <a:pPr algn="just"/>
            <a:r>
              <a:rPr lang="fr-FR" sz="1600" dirty="0"/>
              <a:t>Le risque du marché ne peut être supprimé. La réduction du risque du portefeuille grâce à la diversification est donc limitée par le </a:t>
            </a:r>
            <a:r>
              <a:rPr lang="fr-FR" sz="1600" dirty="0">
                <a:solidFill>
                  <a:schemeClr val="accent3">
                    <a:lumMod val="75000"/>
                  </a:schemeClr>
                </a:solidFill>
              </a:rPr>
              <a:t>risque du marché, appelé risque systémique</a:t>
            </a:r>
            <a:r>
              <a:rPr lang="fr-FR" sz="1600" dirty="0"/>
              <a:t>. Seul le </a:t>
            </a:r>
            <a:r>
              <a:rPr lang="fr-FR" sz="1600" dirty="0">
                <a:solidFill>
                  <a:schemeClr val="accent3">
                    <a:lumMod val="75000"/>
                  </a:schemeClr>
                </a:solidFill>
              </a:rPr>
              <a:t>risque spécifique</a:t>
            </a:r>
            <a:r>
              <a:rPr lang="fr-FR" sz="1600" dirty="0"/>
              <a:t>, lié à celui des titres, peut être réduit.</a:t>
            </a:r>
          </a:p>
          <a:p>
            <a:r>
              <a:rPr lang="fr-FR" sz="1600" dirty="0"/>
              <a:t> Le risque systémique du portefeuille se mesure par sa corrélation avec le marché (</a:t>
            </a:r>
            <a:r>
              <a:rPr lang="fr-FR" sz="1600" dirty="0" err="1"/>
              <a:t>ie</a:t>
            </a:r>
            <a:r>
              <a:rPr lang="fr-FR" sz="1600" dirty="0"/>
              <a:t> son benchmark).</a:t>
            </a:r>
          </a:p>
          <a:p>
            <a:r>
              <a:rPr lang="fr-FR" sz="1600" dirty="0"/>
              <a:t>Avec un nombre croissant de titres en portefeuille, son risque diminue mais de moins en moins rapidement. Ceci est justement lié au fait que son comportement tend vers celui du marché.</a:t>
            </a:r>
          </a:p>
          <a:p>
            <a:pPr algn="just"/>
            <a:r>
              <a:rPr lang="fr-FR" sz="1600" dirty="0"/>
              <a:t>Heureusement, avec l’augmentation du nombre de titre en portefeuille, la performance diminue plus lentement que le risque.</a:t>
            </a:r>
          </a:p>
          <a:p>
            <a:pPr algn="just"/>
            <a:r>
              <a:rPr lang="fr-FR" sz="1600" dirty="0"/>
              <a:t>Au-delà de 25 titres, les plus décorrèles que possible entre eux, l’usage considère que toute nouvelle augmentation du nombre de titres en portefeuille est contreproductive. En effet, le coût induit (frais de transactions, analyse et suivi des nouveaux titres, …) et la baisse de l’espérance de rendement sont supérieurs au bénéfice tiré de la faible diminution supplémentaire du risque.</a:t>
            </a:r>
          </a:p>
        </p:txBody>
      </p:sp>
      <p:sp>
        <p:nvSpPr>
          <p:cNvPr id="4" name="Espace réservé du pied de page 3">
            <a:extLst>
              <a:ext uri="{FF2B5EF4-FFF2-40B4-BE49-F238E27FC236}">
                <a16:creationId xmlns:a16="http://schemas.microsoft.com/office/drawing/2014/main" id="{20E5F1CE-05F7-4BF5-BB35-655FF972A5D5}"/>
              </a:ext>
            </a:extLst>
          </p:cNvPr>
          <p:cNvSpPr>
            <a:spLocks noGrp="1"/>
          </p:cNvSpPr>
          <p:nvPr>
            <p:ph type="ftr" sz="quarter" idx="11"/>
          </p:nvPr>
        </p:nvSpPr>
        <p:spPr>
          <a:xfrm>
            <a:off x="2667000" y="6525344"/>
            <a:ext cx="4065240" cy="196131"/>
          </a:xfrm>
        </p:spPr>
        <p:txBody>
          <a:bodyPr/>
          <a:lstStyle/>
          <a:p>
            <a:pPr>
              <a:defRPr/>
            </a:pPr>
            <a:r>
              <a:rPr lang="fr-FR" dirty="0"/>
              <a:t>Cours de "Gestion de portefeuille" - Reproduction interdite</a:t>
            </a:r>
          </a:p>
        </p:txBody>
      </p:sp>
      <p:sp>
        <p:nvSpPr>
          <p:cNvPr id="5" name="Espace réservé du numéro de diapositive 4">
            <a:extLst>
              <a:ext uri="{FF2B5EF4-FFF2-40B4-BE49-F238E27FC236}">
                <a16:creationId xmlns:a16="http://schemas.microsoft.com/office/drawing/2014/main" id="{ED83F5AC-5B97-4187-A1BC-6193DEE123D6}"/>
              </a:ext>
            </a:extLst>
          </p:cNvPr>
          <p:cNvSpPr>
            <a:spLocks noGrp="1"/>
          </p:cNvSpPr>
          <p:nvPr>
            <p:ph type="sldNum" sz="quarter" idx="12"/>
          </p:nvPr>
        </p:nvSpPr>
        <p:spPr/>
        <p:txBody>
          <a:bodyPr/>
          <a:lstStyle/>
          <a:p>
            <a:pPr>
              <a:defRPr/>
            </a:pPr>
            <a:fld id="{823D1BAA-D5DA-4B8C-AA74-894AA8119B62}" type="slidenum">
              <a:rPr lang="fr-FR" smtClean="0"/>
              <a:pPr>
                <a:defRPr/>
              </a:pPr>
              <a:t>18</a:t>
            </a:fld>
            <a:endParaRPr lang="fr-FR"/>
          </a:p>
        </p:txBody>
      </p:sp>
    </p:spTree>
    <p:extLst>
      <p:ext uri="{BB962C8B-B14F-4D97-AF65-F5344CB8AC3E}">
        <p14:creationId xmlns:p14="http://schemas.microsoft.com/office/powerpoint/2010/main" val="41535280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395288" y="549275"/>
            <a:ext cx="8229600" cy="506413"/>
          </a:xfrm>
        </p:spPr>
        <p:txBody>
          <a:bodyPr/>
          <a:lstStyle/>
          <a:p>
            <a:pPr eaLnBrk="1" hangingPunct="1"/>
            <a:r>
              <a:rPr lang="fr-FR" sz="3200"/>
              <a:t>Choix des secteurs</a:t>
            </a:r>
          </a:p>
        </p:txBody>
      </p:sp>
      <p:sp>
        <p:nvSpPr>
          <p:cNvPr id="154627" name="Rectangle 3"/>
          <p:cNvSpPr>
            <a:spLocks noGrp="1" noChangeArrowheads="1"/>
          </p:cNvSpPr>
          <p:nvPr>
            <p:ph idx="1"/>
          </p:nvPr>
        </p:nvSpPr>
        <p:spPr>
          <a:xfrm>
            <a:off x="395288" y="1196975"/>
            <a:ext cx="8229600" cy="4389438"/>
          </a:xfrm>
        </p:spPr>
        <p:txBody>
          <a:bodyPr/>
          <a:lstStyle/>
          <a:p>
            <a:pPr eaLnBrk="1" hangingPunct="1"/>
            <a:r>
              <a:rPr lang="fr-FR" sz="2400"/>
              <a:t>La nomenclature compte 37 secteurs économiques</a:t>
            </a:r>
          </a:p>
          <a:p>
            <a:pPr eaLnBrk="1" hangingPunct="1"/>
            <a:endParaRPr lang="fr-FR" sz="2400"/>
          </a:p>
          <a:p>
            <a:pPr eaLnBrk="1" hangingPunct="1"/>
            <a:r>
              <a:rPr lang="fr-FR" sz="2400"/>
              <a:t>De la même manière que pour les thèmes, le gérant sur ou sous-pondère les secteurs en fonction de ses anticipations sur leur évolution relative au marché.</a:t>
            </a:r>
          </a:p>
          <a:p>
            <a:pPr eaLnBrk="1" hangingPunct="1"/>
            <a:endParaRPr lang="fr-FR" sz="2400"/>
          </a:p>
          <a:p>
            <a:pPr eaLnBrk="1" hangingPunct="1"/>
            <a:r>
              <a:rPr lang="fr-FR" sz="2400"/>
              <a:t>Leurs comportements dépend de variables endogènes (Réglementations spécifiques du secteur, sensibilité à une variable comme le pétrole pour l’« Energie ») et de la phase du cycle économique (ex : « Automobiles » en phase de croissance et Immobilier en période de ralentissement)</a:t>
            </a:r>
          </a:p>
        </p:txBody>
      </p:sp>
      <p:sp>
        <p:nvSpPr>
          <p:cNvPr id="29698" name="Espace réservé du numéro de diapositive 5"/>
          <p:cNvSpPr>
            <a:spLocks noGrp="1"/>
          </p:cNvSpPr>
          <p:nvPr>
            <p:ph type="sldNum" sz="quarter" idx="12"/>
          </p:nvPr>
        </p:nvSpPr>
        <p:spPr/>
        <p:txBody>
          <a:bodyPr/>
          <a:lstStyle/>
          <a:p>
            <a:pPr>
              <a:defRPr/>
            </a:pPr>
            <a:fld id="{03C46546-AD71-4165-9199-67FE2D87058F}" type="slidenum">
              <a:rPr lang="fr-FR"/>
              <a:pPr>
                <a:defRPr/>
              </a:pPr>
              <a:t>180</a:t>
            </a:fld>
            <a:endParaRPr lang="fr-FR"/>
          </a:p>
        </p:txBody>
      </p:sp>
      <p:sp>
        <p:nvSpPr>
          <p:cNvPr id="5" name="Espace réservé du pied de page 4"/>
          <p:cNvSpPr>
            <a:spLocks noGrp="1"/>
          </p:cNvSpPr>
          <p:nvPr>
            <p:ph type="ftr" sz="quarter" idx="11"/>
          </p:nvPr>
        </p:nvSpPr>
        <p:spPr>
          <a:xfrm>
            <a:off x="2667000" y="6356350"/>
            <a:ext cx="4038600" cy="365125"/>
          </a:xfrm>
        </p:spPr>
        <p:txBody>
          <a:bodyPr/>
          <a:lstStyle/>
          <a:p>
            <a:pPr>
              <a:defRPr/>
            </a:pPr>
            <a:r>
              <a:rPr lang="fr-FR"/>
              <a:t>Cours de "Gestion de portefeuille" - Reproduction interdite</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914400" y="609600"/>
            <a:ext cx="7793038" cy="609600"/>
          </a:xfrm>
        </p:spPr>
        <p:txBody>
          <a:bodyPr/>
          <a:lstStyle/>
          <a:p>
            <a:pPr eaLnBrk="1" hangingPunct="1"/>
            <a:r>
              <a:rPr lang="fr-FR" sz="3600"/>
              <a:t>Nomenclature</a:t>
            </a:r>
          </a:p>
        </p:txBody>
      </p:sp>
      <p:sp>
        <p:nvSpPr>
          <p:cNvPr id="30722" name="Espace réservé du numéro de diapositive 6"/>
          <p:cNvSpPr>
            <a:spLocks noGrp="1"/>
          </p:cNvSpPr>
          <p:nvPr>
            <p:ph type="sldNum" sz="quarter" idx="12"/>
          </p:nvPr>
        </p:nvSpPr>
        <p:spPr/>
        <p:txBody>
          <a:bodyPr/>
          <a:lstStyle/>
          <a:p>
            <a:pPr>
              <a:defRPr/>
            </a:pPr>
            <a:fld id="{E138E5B0-8361-4CA9-9D68-909DB9EEBB46}" type="slidenum">
              <a:rPr lang="fr-FR"/>
              <a:pPr>
                <a:defRPr/>
              </a:pPr>
              <a:t>181</a:t>
            </a:fld>
            <a:endParaRPr lang="fr-FR"/>
          </a:p>
        </p:txBody>
      </p:sp>
      <p:sp>
        <p:nvSpPr>
          <p:cNvPr id="6" name="Espace réservé du pied de page 5"/>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pic>
        <p:nvPicPr>
          <p:cNvPr id="1556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285875"/>
            <a:ext cx="3929063"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285875"/>
            <a:ext cx="3929062"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250825" y="404813"/>
            <a:ext cx="8229600" cy="506412"/>
          </a:xfrm>
        </p:spPr>
        <p:txBody>
          <a:bodyPr/>
          <a:lstStyle/>
          <a:p>
            <a:pPr eaLnBrk="1" hangingPunct="1"/>
            <a:r>
              <a:rPr lang="fr-FR" sz="2800"/>
              <a:t>Analyse et l’évaluation des actions : le stock picking</a:t>
            </a:r>
          </a:p>
        </p:txBody>
      </p:sp>
      <p:sp>
        <p:nvSpPr>
          <p:cNvPr id="156675" name="Rectangle 3"/>
          <p:cNvSpPr>
            <a:spLocks noGrp="1" noChangeArrowheads="1"/>
          </p:cNvSpPr>
          <p:nvPr>
            <p:ph idx="1"/>
          </p:nvPr>
        </p:nvSpPr>
        <p:spPr>
          <a:xfrm>
            <a:off x="323850" y="1125538"/>
            <a:ext cx="8229600" cy="4387850"/>
          </a:xfrm>
        </p:spPr>
        <p:txBody>
          <a:bodyPr/>
          <a:lstStyle/>
          <a:p>
            <a:pPr eaLnBrk="1" hangingPunct="1">
              <a:lnSpc>
                <a:spcPct val="90000"/>
              </a:lnSpc>
            </a:pPr>
            <a:r>
              <a:rPr lang="fr-FR" sz="2400" dirty="0"/>
              <a:t>L’objectif est d’analyser la situation financière de la société au travers de ratios et d’évaluer leur valeur intrinsèque. Cette analyse, doit permettre de choisir une société d’après des critères objectifs.</a:t>
            </a:r>
          </a:p>
          <a:p>
            <a:pPr eaLnBrk="1" hangingPunct="1">
              <a:lnSpc>
                <a:spcPct val="90000"/>
              </a:lnSpc>
            </a:pPr>
            <a:endParaRPr lang="fr-FR" sz="2400" dirty="0"/>
          </a:p>
          <a:p>
            <a:pPr eaLnBrk="1" hangingPunct="1">
              <a:lnSpc>
                <a:spcPct val="90000"/>
              </a:lnSpc>
            </a:pPr>
            <a:r>
              <a:rPr lang="fr-FR" sz="2400" dirty="0"/>
              <a:t>Nonobstant ces indicateurs, le gérant doit tenir compte des perspectives économiques ainsi que de sa stratégie de développement et d’amélioration de sa rentabilité.</a:t>
            </a:r>
          </a:p>
          <a:p>
            <a:pPr eaLnBrk="1" hangingPunct="1">
              <a:lnSpc>
                <a:spcPct val="90000"/>
              </a:lnSpc>
            </a:pPr>
            <a:endParaRPr lang="fr-FR" sz="2400" dirty="0"/>
          </a:p>
          <a:p>
            <a:pPr eaLnBrk="1" hangingPunct="1">
              <a:lnSpc>
                <a:spcPct val="90000"/>
              </a:lnSpc>
            </a:pPr>
            <a:r>
              <a:rPr lang="fr-FR" sz="2400" dirty="0"/>
              <a:t>Les critères financiers et les perspectives économiques doivent être rapprochés de ceux du secteur : le choix de la valeur à pour but de faire mieux que le secteur !</a:t>
            </a:r>
          </a:p>
        </p:txBody>
      </p:sp>
      <p:sp>
        <p:nvSpPr>
          <p:cNvPr id="32770" name="Espace réservé du numéro de diapositive 5"/>
          <p:cNvSpPr>
            <a:spLocks noGrp="1"/>
          </p:cNvSpPr>
          <p:nvPr>
            <p:ph type="sldNum" sz="quarter" idx="12"/>
          </p:nvPr>
        </p:nvSpPr>
        <p:spPr/>
        <p:txBody>
          <a:bodyPr/>
          <a:lstStyle/>
          <a:p>
            <a:pPr>
              <a:defRPr/>
            </a:pPr>
            <a:fld id="{DAA06790-1DAA-4752-8D74-579126696B32}" type="slidenum">
              <a:rPr lang="fr-FR"/>
              <a:pPr>
                <a:defRPr/>
              </a:pPr>
              <a:t>182</a:t>
            </a:fld>
            <a:endParaRPr lang="fr-FR"/>
          </a:p>
        </p:txBody>
      </p:sp>
      <p:sp>
        <p:nvSpPr>
          <p:cNvPr id="5" name="Espace réservé du pied de page 4"/>
          <p:cNvSpPr>
            <a:spLocks noGrp="1"/>
          </p:cNvSpPr>
          <p:nvPr>
            <p:ph type="ftr" sz="quarter" idx="11"/>
          </p:nvPr>
        </p:nvSpPr>
        <p:spPr>
          <a:xfrm>
            <a:off x="2667000" y="6356350"/>
            <a:ext cx="4038600" cy="365125"/>
          </a:xfrm>
        </p:spPr>
        <p:txBody>
          <a:bodyPr/>
          <a:lstStyle/>
          <a:p>
            <a:pPr>
              <a:defRPr/>
            </a:pPr>
            <a:r>
              <a:rPr lang="fr-FR"/>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85813" y="428625"/>
            <a:ext cx="7162800" cy="617538"/>
          </a:xfrm>
        </p:spPr>
        <p:txBody>
          <a:bodyPr/>
          <a:lstStyle/>
          <a:p>
            <a:pPr eaLnBrk="1" hangingPunct="1"/>
            <a:r>
              <a:rPr lang="fr-FR" sz="2400"/>
              <a:t>Les indicateurs pertinents pour l’actionnaire</a:t>
            </a:r>
          </a:p>
        </p:txBody>
      </p:sp>
      <p:sp>
        <p:nvSpPr>
          <p:cNvPr id="157699" name="Rectangle 3"/>
          <p:cNvSpPr>
            <a:spLocks noGrp="1" noChangeArrowheads="1"/>
          </p:cNvSpPr>
          <p:nvPr>
            <p:ph idx="1"/>
          </p:nvPr>
        </p:nvSpPr>
        <p:spPr>
          <a:xfrm>
            <a:off x="500063" y="1143000"/>
            <a:ext cx="8358187" cy="5429250"/>
          </a:xfrm>
        </p:spPr>
        <p:txBody>
          <a:bodyPr/>
          <a:lstStyle/>
          <a:p>
            <a:pPr eaLnBrk="1" hangingPunct="1">
              <a:lnSpc>
                <a:spcPct val="90000"/>
              </a:lnSpc>
            </a:pPr>
            <a:r>
              <a:rPr lang="fr-FR" sz="2000" u="sng" dirty="0"/>
              <a:t>Goodwill</a:t>
            </a:r>
            <a:r>
              <a:rPr lang="fr-FR" sz="2000" dirty="0"/>
              <a:t> : C’est la survaleur. Elle représente la différence entre le prix d’acquisition d’une société avec la valeur de son actif net comptable. En évaluation d’entreprise elle se calcule comme la somme des futurs « Flux de Trésorerie Disponibles » (FTD) actualisés. S’amortit sur 10 à 15 ans.</a:t>
            </a:r>
          </a:p>
          <a:p>
            <a:pPr eaLnBrk="1" hangingPunct="1">
              <a:lnSpc>
                <a:spcPct val="90000"/>
              </a:lnSpc>
            </a:pPr>
            <a:endParaRPr lang="fr-FR" sz="2000" dirty="0"/>
          </a:p>
          <a:p>
            <a:pPr eaLnBrk="1" hangingPunct="1">
              <a:lnSpc>
                <a:spcPct val="90000"/>
              </a:lnSpc>
            </a:pPr>
            <a:r>
              <a:rPr lang="fr-FR" sz="2000" u="sng" dirty="0"/>
              <a:t>EBITDA</a:t>
            </a:r>
            <a:r>
              <a:rPr lang="fr-FR" sz="2000" dirty="0"/>
              <a:t> : </a:t>
            </a:r>
            <a:r>
              <a:rPr lang="fr-FR" sz="2000" dirty="0" err="1"/>
              <a:t>Earnings</a:t>
            </a:r>
            <a:r>
              <a:rPr lang="fr-FR" sz="2000" dirty="0"/>
              <a:t> </a:t>
            </a:r>
            <a:r>
              <a:rPr lang="fr-FR" sz="2000" dirty="0" err="1"/>
              <a:t>before</a:t>
            </a:r>
            <a:r>
              <a:rPr lang="fr-FR" sz="2000" dirty="0"/>
              <a:t> </a:t>
            </a:r>
            <a:r>
              <a:rPr lang="fr-FR" sz="2000" dirty="0" err="1"/>
              <a:t>interest</a:t>
            </a:r>
            <a:r>
              <a:rPr lang="fr-FR" sz="2000" dirty="0"/>
              <a:t>, </a:t>
            </a:r>
            <a:r>
              <a:rPr lang="fr-FR" sz="2000" dirty="0" err="1"/>
              <a:t>tax</a:t>
            </a:r>
            <a:r>
              <a:rPr lang="fr-FR" sz="2000" dirty="0"/>
              <a:t>, </a:t>
            </a:r>
            <a:r>
              <a:rPr lang="fr-FR" sz="2000" dirty="0" err="1"/>
              <a:t>depreciation</a:t>
            </a:r>
            <a:r>
              <a:rPr lang="fr-FR" sz="2000" dirty="0"/>
              <a:t> and </a:t>
            </a:r>
            <a:r>
              <a:rPr lang="fr-FR" sz="2000" dirty="0" err="1"/>
              <a:t>amortisation</a:t>
            </a:r>
            <a:r>
              <a:rPr lang="fr-FR" sz="2000" dirty="0"/>
              <a:t> = Il s’agit de l’EBE (Excédent Brut d’Exploitation). Contrairement à l’</a:t>
            </a:r>
            <a:r>
              <a:rPr lang="fr-FR" sz="2000" dirty="0" err="1"/>
              <a:t>Ebit</a:t>
            </a:r>
            <a:r>
              <a:rPr lang="fr-FR" sz="2000" dirty="0"/>
              <a:t>, l’</a:t>
            </a:r>
            <a:r>
              <a:rPr lang="fr-FR" sz="2000" dirty="0" err="1"/>
              <a:t>Ebitda</a:t>
            </a:r>
            <a:r>
              <a:rPr lang="fr-FR" sz="2000" dirty="0"/>
              <a:t> n’intègre pas les dotations aux amortissements et aux provisions pour dépréciation d’actif. (dont le goodwill). L’</a:t>
            </a:r>
            <a:r>
              <a:rPr lang="fr-FR" sz="2000" dirty="0" err="1"/>
              <a:t>Ebitda</a:t>
            </a:r>
            <a:r>
              <a:rPr lang="fr-FR" sz="2000" dirty="0"/>
              <a:t> est souvent présenté comme le meilleur indicateur de profitabilité économique.</a:t>
            </a:r>
          </a:p>
          <a:p>
            <a:pPr eaLnBrk="1" hangingPunct="1">
              <a:lnSpc>
                <a:spcPct val="90000"/>
              </a:lnSpc>
            </a:pPr>
            <a:endParaRPr lang="fr-FR" sz="2000" dirty="0"/>
          </a:p>
          <a:p>
            <a:pPr eaLnBrk="1" hangingPunct="1">
              <a:lnSpc>
                <a:spcPct val="90000"/>
              </a:lnSpc>
            </a:pPr>
            <a:r>
              <a:rPr lang="fr-FR" sz="2000" dirty="0"/>
              <a:t>EBIT = EIBTDA- </a:t>
            </a:r>
            <a:r>
              <a:rPr lang="fr-FR" sz="2000" dirty="0" err="1"/>
              <a:t>amortisation</a:t>
            </a:r>
            <a:r>
              <a:rPr lang="fr-FR" sz="2000" dirty="0"/>
              <a:t> of goodwill = résultat d’exploitation, c’est à dire du résultat avant prise en compte des éléments exceptionnels et financiers.</a:t>
            </a:r>
          </a:p>
          <a:p>
            <a:pPr eaLnBrk="1" hangingPunct="1">
              <a:lnSpc>
                <a:spcPct val="90000"/>
              </a:lnSpc>
            </a:pPr>
            <a:endParaRPr lang="fr-FR" sz="2000" dirty="0"/>
          </a:p>
          <a:p>
            <a:pPr eaLnBrk="1" hangingPunct="1">
              <a:lnSpc>
                <a:spcPct val="90000"/>
              </a:lnSpc>
            </a:pPr>
            <a:r>
              <a:rPr lang="fr-FR" sz="2000" u="sng" dirty="0"/>
              <a:t>Net profit</a:t>
            </a:r>
            <a:r>
              <a:rPr lang="fr-FR" sz="2000" dirty="0"/>
              <a:t>  : net profit (</a:t>
            </a:r>
            <a:r>
              <a:rPr lang="fr-FR" sz="2000" dirty="0" err="1"/>
              <a:t>adjusted</a:t>
            </a:r>
            <a:r>
              <a:rPr lang="fr-FR" sz="2000" dirty="0"/>
              <a:t> for </a:t>
            </a:r>
            <a:r>
              <a:rPr lang="fr-FR" sz="2000" dirty="0" err="1"/>
              <a:t>any</a:t>
            </a:r>
            <a:r>
              <a:rPr lang="fr-FR" sz="2000" dirty="0"/>
              <a:t> dilutive </a:t>
            </a:r>
            <a:r>
              <a:rPr lang="fr-FR" sz="2000" dirty="0" err="1"/>
              <a:t>effect</a:t>
            </a:r>
            <a:r>
              <a:rPr lang="fr-FR" sz="2000" dirty="0"/>
              <a:t>), </a:t>
            </a:r>
            <a:r>
              <a:rPr lang="fr-FR" sz="2000" dirty="0" err="1"/>
              <a:t>after</a:t>
            </a:r>
            <a:r>
              <a:rPr lang="fr-FR" sz="2000" dirty="0"/>
              <a:t> </a:t>
            </a:r>
            <a:r>
              <a:rPr lang="fr-FR" sz="2000" dirty="0" err="1"/>
              <a:t>minorities</a:t>
            </a:r>
            <a:r>
              <a:rPr lang="fr-FR" sz="2000" dirty="0"/>
              <a:t> and </a:t>
            </a:r>
            <a:r>
              <a:rPr lang="fr-FR" sz="2000" dirty="0" err="1"/>
              <a:t>preference</a:t>
            </a:r>
            <a:r>
              <a:rPr lang="fr-FR" sz="2000" dirty="0"/>
              <a:t> </a:t>
            </a:r>
            <a:r>
              <a:rPr lang="fr-FR" sz="2000" dirty="0" err="1"/>
              <a:t>dividends</a:t>
            </a:r>
            <a:r>
              <a:rPr lang="fr-FR" sz="2000" dirty="0"/>
              <a:t>, but </a:t>
            </a:r>
            <a:r>
              <a:rPr lang="fr-FR" sz="2000" dirty="0" err="1"/>
              <a:t>before</a:t>
            </a:r>
            <a:r>
              <a:rPr lang="fr-FR" sz="2000" dirty="0"/>
              <a:t> goodwill </a:t>
            </a:r>
            <a:r>
              <a:rPr lang="fr-FR" sz="2000" dirty="0" err="1"/>
              <a:t>amortisation</a:t>
            </a:r>
            <a:endParaRPr lang="fr-FR" sz="2000" dirty="0"/>
          </a:p>
          <a:p>
            <a:pPr eaLnBrk="1" hangingPunct="1">
              <a:lnSpc>
                <a:spcPct val="90000"/>
              </a:lnSpc>
            </a:pPr>
            <a:endParaRPr lang="fr-FR" sz="2000" dirty="0"/>
          </a:p>
        </p:txBody>
      </p:sp>
      <p:sp>
        <p:nvSpPr>
          <p:cNvPr id="33794" name="Espace réservé du numéro de diapositive 5"/>
          <p:cNvSpPr>
            <a:spLocks noGrp="1"/>
          </p:cNvSpPr>
          <p:nvPr>
            <p:ph type="sldNum" sz="quarter" idx="12"/>
          </p:nvPr>
        </p:nvSpPr>
        <p:spPr/>
        <p:txBody>
          <a:bodyPr/>
          <a:lstStyle/>
          <a:p>
            <a:pPr>
              <a:defRPr/>
            </a:pPr>
            <a:fld id="{D900EF4C-6CC3-4E1D-8D65-F70D25D16880}" type="slidenum">
              <a:rPr lang="fr-FR"/>
              <a:pPr>
                <a:defRPr/>
              </a:pPr>
              <a:t>183</a:t>
            </a:fld>
            <a:endParaRPr lang="fr-FR"/>
          </a:p>
        </p:txBody>
      </p:sp>
      <p:sp>
        <p:nvSpPr>
          <p:cNvPr id="5" name="Espace réservé du pied de page 4"/>
          <p:cNvSpPr>
            <a:spLocks noGrp="1"/>
          </p:cNvSpPr>
          <p:nvPr>
            <p:ph type="ftr" sz="quarter" idx="11"/>
          </p:nvPr>
        </p:nvSpPr>
        <p:spPr>
          <a:xfrm>
            <a:off x="2667000" y="6356350"/>
            <a:ext cx="4267200" cy="365125"/>
          </a:xfrm>
        </p:spPr>
        <p:txBody>
          <a:bodyPr/>
          <a:lstStyle/>
          <a:p>
            <a:pPr>
              <a:defRPr/>
            </a:pPr>
            <a:r>
              <a:rPr lang="fr-FR"/>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re 1"/>
          <p:cNvSpPr>
            <a:spLocks noGrp="1"/>
          </p:cNvSpPr>
          <p:nvPr>
            <p:ph type="title"/>
          </p:nvPr>
        </p:nvSpPr>
        <p:spPr>
          <a:xfrm>
            <a:off x="395288" y="476250"/>
            <a:ext cx="8229600" cy="509588"/>
          </a:xfrm>
        </p:spPr>
        <p:txBody>
          <a:bodyPr/>
          <a:lstStyle/>
          <a:p>
            <a:r>
              <a:rPr lang="fr-FR" sz="2400"/>
              <a:t>Les indicateurs pertinents pour l’actionnaire</a:t>
            </a:r>
          </a:p>
        </p:txBody>
      </p:sp>
      <p:sp>
        <p:nvSpPr>
          <p:cNvPr id="158723" name="Espace réservé du contenu 2"/>
          <p:cNvSpPr>
            <a:spLocks noGrp="1"/>
          </p:cNvSpPr>
          <p:nvPr>
            <p:ph idx="1"/>
          </p:nvPr>
        </p:nvSpPr>
        <p:spPr>
          <a:xfrm>
            <a:off x="457200" y="1285875"/>
            <a:ext cx="8229600" cy="5038725"/>
          </a:xfrm>
        </p:spPr>
        <p:txBody>
          <a:bodyPr/>
          <a:lstStyle/>
          <a:p>
            <a:r>
              <a:rPr lang="fr-FR" sz="2000" u="sng" dirty="0"/>
              <a:t>Cash flow</a:t>
            </a:r>
            <a:r>
              <a:rPr lang="fr-FR" sz="2000" dirty="0"/>
              <a:t> : cash flow </a:t>
            </a:r>
            <a:r>
              <a:rPr lang="fr-FR" sz="2000" dirty="0" err="1"/>
              <a:t>after</a:t>
            </a:r>
            <a:r>
              <a:rPr lang="fr-FR" sz="2000" dirty="0"/>
              <a:t> </a:t>
            </a:r>
            <a:r>
              <a:rPr lang="fr-FR" sz="2000" dirty="0" err="1"/>
              <a:t>interest</a:t>
            </a:r>
            <a:r>
              <a:rPr lang="fr-FR" sz="2000" dirty="0"/>
              <a:t> and </a:t>
            </a:r>
            <a:r>
              <a:rPr lang="fr-FR" sz="2000" dirty="0" err="1"/>
              <a:t>tax</a:t>
            </a:r>
            <a:r>
              <a:rPr lang="fr-FR" sz="2000" dirty="0"/>
              <a:t> = Appelé également Marge brute d’autofinancement, le Cash flow représente les ressources d’une entreprise disponibles pour l’investissement ou le remboursement de ses dettes. Il équivaut au bénéfice net après impôt et avant éléments exceptionnels, augmenté de la dotation aux amortissements et de la dotation aux provisions. Il permet de mesurer le cash utilisé ou procuré par les activités régulières d’une société. Il mesure ainsi sa capacité à générer des flux de bénéfices hors activités exceptionnelles et non récurrentes.</a:t>
            </a:r>
          </a:p>
          <a:p>
            <a:endParaRPr lang="fr-FR" sz="2000" dirty="0"/>
          </a:p>
          <a:p>
            <a:pPr eaLnBrk="1" hangingPunct="1">
              <a:lnSpc>
                <a:spcPct val="90000"/>
              </a:lnSpc>
            </a:pPr>
            <a:r>
              <a:rPr lang="fr-FR" sz="2000" u="sng" dirty="0"/>
              <a:t>EPS</a:t>
            </a:r>
            <a:r>
              <a:rPr lang="fr-FR" sz="2000" dirty="0"/>
              <a:t> : </a:t>
            </a:r>
            <a:r>
              <a:rPr lang="fr-FR" sz="2000" dirty="0" err="1"/>
              <a:t>Earnings</a:t>
            </a:r>
            <a:r>
              <a:rPr lang="fr-FR" sz="2000" dirty="0"/>
              <a:t> Per Share = net profit </a:t>
            </a:r>
            <a:r>
              <a:rPr lang="fr-FR" sz="2000" dirty="0" err="1"/>
              <a:t>divided</a:t>
            </a:r>
            <a:r>
              <a:rPr lang="fr-FR" sz="2000" dirty="0"/>
              <a:t> by the </a:t>
            </a:r>
            <a:r>
              <a:rPr lang="fr-FR" sz="2000" dirty="0" err="1"/>
              <a:t>weighted</a:t>
            </a:r>
            <a:r>
              <a:rPr lang="fr-FR" sz="2000" dirty="0"/>
              <a:t> </a:t>
            </a:r>
            <a:r>
              <a:rPr lang="fr-FR" sz="2000" dirty="0" err="1"/>
              <a:t>average</a:t>
            </a:r>
            <a:r>
              <a:rPr lang="fr-FR" sz="2000" dirty="0"/>
              <a:t> of </a:t>
            </a:r>
            <a:r>
              <a:rPr lang="fr-FR" sz="2000" dirty="0" err="1"/>
              <a:t>shares</a:t>
            </a:r>
            <a:r>
              <a:rPr lang="fr-FR" sz="2000" dirty="0"/>
              <a:t> in </a:t>
            </a:r>
            <a:r>
              <a:rPr lang="fr-FR" sz="2000" dirty="0" err="1"/>
              <a:t>issuer</a:t>
            </a:r>
            <a:endParaRPr lang="fr-FR" sz="2000" dirty="0"/>
          </a:p>
          <a:p>
            <a:pPr eaLnBrk="1" hangingPunct="1">
              <a:lnSpc>
                <a:spcPct val="90000"/>
              </a:lnSpc>
            </a:pPr>
            <a:endParaRPr lang="fr-FR" sz="2000" dirty="0"/>
          </a:p>
          <a:p>
            <a:pPr eaLnBrk="1" hangingPunct="1">
              <a:lnSpc>
                <a:spcPct val="90000"/>
              </a:lnSpc>
            </a:pPr>
            <a:r>
              <a:rPr lang="fr-FR" sz="2000" u="sng" dirty="0"/>
              <a:t>EPS </a:t>
            </a:r>
            <a:r>
              <a:rPr lang="fr-FR" sz="2000" u="sng" dirty="0" err="1"/>
              <a:t>growth</a:t>
            </a:r>
            <a:r>
              <a:rPr lang="fr-FR" sz="2000" dirty="0"/>
              <a:t> : </a:t>
            </a:r>
            <a:r>
              <a:rPr lang="fr-FR" sz="2000" dirty="0" err="1"/>
              <a:t>annual</a:t>
            </a:r>
            <a:r>
              <a:rPr lang="fr-FR" sz="2000" dirty="0"/>
              <a:t> change in EPS</a:t>
            </a:r>
          </a:p>
          <a:p>
            <a:endParaRPr lang="fr-FR" sz="2000" dirty="0"/>
          </a:p>
          <a:p>
            <a:endParaRPr lang="fr-FR" dirty="0"/>
          </a:p>
        </p:txBody>
      </p:sp>
      <p:sp>
        <p:nvSpPr>
          <p:cNvPr id="4" name="Espace réservé du pied de page 3"/>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EB854175-CF63-45AA-BE92-EB829D90F377}" type="slidenum">
              <a:rPr lang="fr-FR" smtClean="0"/>
              <a:pPr>
                <a:defRPr/>
              </a:pPr>
              <a:t>184</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395288" y="476250"/>
            <a:ext cx="8229600" cy="317500"/>
          </a:xfrm>
        </p:spPr>
        <p:txBody>
          <a:bodyPr/>
          <a:lstStyle/>
          <a:p>
            <a:pPr eaLnBrk="1" hangingPunct="1"/>
            <a:r>
              <a:rPr lang="fr-FR" sz="2400"/>
              <a:t>Les indicateurs pertinents pour l’actionnaire</a:t>
            </a:r>
          </a:p>
        </p:txBody>
      </p:sp>
      <p:sp>
        <p:nvSpPr>
          <p:cNvPr id="159747" name="Rectangle 3"/>
          <p:cNvSpPr>
            <a:spLocks noGrp="1" noChangeArrowheads="1"/>
          </p:cNvSpPr>
          <p:nvPr>
            <p:ph idx="1"/>
          </p:nvPr>
        </p:nvSpPr>
        <p:spPr>
          <a:xfrm>
            <a:off x="395288" y="981075"/>
            <a:ext cx="8391525" cy="5184775"/>
          </a:xfrm>
        </p:spPr>
        <p:txBody>
          <a:bodyPr/>
          <a:lstStyle/>
          <a:p>
            <a:pPr eaLnBrk="1" hangingPunct="1">
              <a:lnSpc>
                <a:spcPct val="90000"/>
              </a:lnSpc>
            </a:pPr>
            <a:r>
              <a:rPr lang="fr-FR" sz="2000" u="sng" dirty="0"/>
              <a:t>DPS</a:t>
            </a:r>
            <a:r>
              <a:rPr lang="fr-FR" sz="2000" dirty="0"/>
              <a:t> : </a:t>
            </a:r>
            <a:r>
              <a:rPr lang="fr-FR" sz="2000" dirty="0" err="1"/>
              <a:t>Dividends</a:t>
            </a:r>
            <a:r>
              <a:rPr lang="fr-FR" sz="2000" dirty="0"/>
              <a:t> Per Share</a:t>
            </a:r>
          </a:p>
          <a:p>
            <a:pPr eaLnBrk="1" hangingPunct="1">
              <a:lnSpc>
                <a:spcPct val="90000"/>
              </a:lnSpc>
            </a:pPr>
            <a:endParaRPr lang="fr-FR" sz="800" u="sng" dirty="0"/>
          </a:p>
          <a:p>
            <a:pPr eaLnBrk="1" hangingPunct="1"/>
            <a:r>
              <a:rPr lang="fr-FR" sz="2000" u="sng" dirty="0"/>
              <a:t>ROE</a:t>
            </a:r>
            <a:r>
              <a:rPr lang="fr-FR" sz="2000" dirty="0"/>
              <a:t> : Return On </a:t>
            </a:r>
            <a:r>
              <a:rPr lang="fr-FR" sz="2000" dirty="0" err="1"/>
              <a:t>Equities</a:t>
            </a:r>
            <a:r>
              <a:rPr lang="fr-FR" sz="2000" dirty="0"/>
              <a:t> = Net profit </a:t>
            </a:r>
            <a:r>
              <a:rPr lang="fr-FR" sz="2000" dirty="0" err="1"/>
              <a:t>divided</a:t>
            </a:r>
            <a:r>
              <a:rPr lang="fr-FR" sz="2000" dirty="0"/>
              <a:t> by </a:t>
            </a:r>
            <a:r>
              <a:rPr lang="fr-FR" sz="2000" dirty="0" err="1"/>
              <a:t>shareholder’s</a:t>
            </a:r>
            <a:r>
              <a:rPr lang="fr-FR" sz="2000" dirty="0"/>
              <a:t> </a:t>
            </a:r>
            <a:r>
              <a:rPr lang="fr-FR" sz="2000" dirty="0" err="1"/>
              <a:t>funds</a:t>
            </a:r>
            <a:r>
              <a:rPr lang="fr-FR" sz="2000" dirty="0"/>
              <a:t>. Résultat net sur capitaux propres.</a:t>
            </a:r>
          </a:p>
          <a:p>
            <a:pPr eaLnBrk="1" hangingPunct="1"/>
            <a:endParaRPr lang="fr-FR" sz="800" dirty="0"/>
          </a:p>
          <a:p>
            <a:pPr eaLnBrk="1" hangingPunct="1"/>
            <a:r>
              <a:rPr lang="fr-FR" sz="2000" u="sng" dirty="0"/>
              <a:t>PE</a:t>
            </a:r>
            <a:r>
              <a:rPr lang="fr-FR" sz="2000" dirty="0"/>
              <a:t> : Price </a:t>
            </a:r>
            <a:r>
              <a:rPr lang="fr-FR" sz="2000" dirty="0" err="1"/>
              <a:t>Earnings</a:t>
            </a:r>
            <a:r>
              <a:rPr lang="fr-FR" sz="2000" dirty="0"/>
              <a:t> = </a:t>
            </a:r>
            <a:r>
              <a:rPr lang="fr-FR" sz="2000" dirty="0" err="1"/>
              <a:t>Current</a:t>
            </a:r>
            <a:r>
              <a:rPr lang="fr-FR" sz="2000" dirty="0"/>
              <a:t> </a:t>
            </a:r>
            <a:r>
              <a:rPr lang="fr-FR" sz="2000" dirty="0" err="1"/>
              <a:t>price</a:t>
            </a:r>
            <a:r>
              <a:rPr lang="fr-FR" sz="2000" dirty="0"/>
              <a:t> </a:t>
            </a:r>
            <a:r>
              <a:rPr lang="fr-FR" sz="2000" dirty="0" err="1"/>
              <a:t>divided</a:t>
            </a:r>
            <a:r>
              <a:rPr lang="fr-FR" sz="2000" dirty="0"/>
              <a:t> by Net profit</a:t>
            </a:r>
          </a:p>
          <a:p>
            <a:pPr eaLnBrk="1" hangingPunct="1"/>
            <a:endParaRPr lang="fr-FR" sz="700" dirty="0"/>
          </a:p>
          <a:p>
            <a:pPr eaLnBrk="1" hangingPunct="1"/>
            <a:r>
              <a:rPr lang="fr-FR" sz="2000" u="sng" dirty="0"/>
              <a:t>PE </a:t>
            </a:r>
            <a:r>
              <a:rPr lang="fr-FR" sz="2000" u="sng" dirty="0" err="1"/>
              <a:t>rel</a:t>
            </a:r>
            <a:r>
              <a:rPr lang="fr-FR" sz="2000" dirty="0"/>
              <a:t> = PE </a:t>
            </a:r>
            <a:r>
              <a:rPr lang="fr-FR" sz="2000" dirty="0" err="1"/>
              <a:t>expressed</a:t>
            </a:r>
            <a:r>
              <a:rPr lang="fr-FR" sz="2000" dirty="0"/>
              <a:t> relative to FTSE </a:t>
            </a:r>
            <a:r>
              <a:rPr lang="fr-FR" sz="2000" dirty="0" err="1"/>
              <a:t>Eurotop</a:t>
            </a:r>
            <a:r>
              <a:rPr lang="fr-FR" sz="2000" dirty="0"/>
              <a:t> 300</a:t>
            </a:r>
          </a:p>
          <a:p>
            <a:pPr eaLnBrk="1" hangingPunct="1"/>
            <a:endParaRPr lang="fr-FR" sz="800" dirty="0"/>
          </a:p>
          <a:p>
            <a:pPr eaLnBrk="1" hangingPunct="1"/>
            <a:r>
              <a:rPr lang="fr-FR" sz="2000" u="sng" dirty="0" err="1"/>
              <a:t>Yield</a:t>
            </a:r>
            <a:r>
              <a:rPr lang="fr-FR" sz="2000" dirty="0"/>
              <a:t> : Gross </a:t>
            </a:r>
            <a:r>
              <a:rPr lang="fr-FR" sz="2000" dirty="0" err="1"/>
              <a:t>Dividend</a:t>
            </a:r>
            <a:r>
              <a:rPr lang="fr-FR" sz="2000" dirty="0"/>
              <a:t> </a:t>
            </a:r>
            <a:r>
              <a:rPr lang="fr-FR" sz="2000" dirty="0" err="1"/>
              <a:t>divided</a:t>
            </a:r>
            <a:r>
              <a:rPr lang="fr-FR" sz="2000" dirty="0"/>
              <a:t> by the </a:t>
            </a:r>
            <a:r>
              <a:rPr lang="fr-FR" sz="2000" dirty="0" err="1"/>
              <a:t>current</a:t>
            </a:r>
            <a:r>
              <a:rPr lang="fr-FR" sz="2000" dirty="0"/>
              <a:t> </a:t>
            </a:r>
            <a:r>
              <a:rPr lang="fr-FR" sz="2000" dirty="0" err="1"/>
              <a:t>share</a:t>
            </a:r>
            <a:r>
              <a:rPr lang="fr-FR" sz="2000" dirty="0"/>
              <a:t> </a:t>
            </a:r>
            <a:r>
              <a:rPr lang="fr-FR" sz="2000" dirty="0" err="1"/>
              <a:t>price</a:t>
            </a:r>
            <a:endParaRPr lang="fr-FR" sz="2000" dirty="0"/>
          </a:p>
          <a:p>
            <a:pPr eaLnBrk="1" hangingPunct="1"/>
            <a:endParaRPr lang="fr-FR" sz="500" dirty="0"/>
          </a:p>
          <a:p>
            <a:pPr eaLnBrk="1" hangingPunct="1"/>
            <a:r>
              <a:rPr lang="fr-FR" sz="2000" u="sng" dirty="0" err="1"/>
              <a:t>Yield</a:t>
            </a:r>
            <a:r>
              <a:rPr lang="fr-FR" sz="2000" u="sng" dirty="0"/>
              <a:t> </a:t>
            </a:r>
            <a:r>
              <a:rPr lang="fr-FR" sz="2000" u="sng" dirty="0" err="1"/>
              <a:t>rel</a:t>
            </a:r>
            <a:r>
              <a:rPr lang="fr-FR" sz="2000" dirty="0"/>
              <a:t> : </a:t>
            </a:r>
            <a:r>
              <a:rPr lang="fr-FR" sz="2000" dirty="0" err="1"/>
              <a:t>Yield</a:t>
            </a:r>
            <a:r>
              <a:rPr lang="fr-FR" sz="2000" dirty="0"/>
              <a:t> </a:t>
            </a:r>
            <a:r>
              <a:rPr lang="fr-FR" sz="2000" dirty="0" err="1"/>
              <a:t>divided</a:t>
            </a:r>
            <a:r>
              <a:rPr lang="fr-FR" sz="2000" dirty="0"/>
              <a:t> by the </a:t>
            </a:r>
            <a:r>
              <a:rPr lang="fr-FR" sz="2000" dirty="0" err="1"/>
              <a:t>aggregated</a:t>
            </a:r>
            <a:r>
              <a:rPr lang="fr-FR" sz="2000" dirty="0"/>
              <a:t> </a:t>
            </a:r>
            <a:r>
              <a:rPr lang="fr-FR" sz="2000" dirty="0" err="1"/>
              <a:t>yield</a:t>
            </a:r>
            <a:r>
              <a:rPr lang="fr-FR" sz="2000" dirty="0"/>
              <a:t> of stocks in the publication</a:t>
            </a:r>
          </a:p>
          <a:p>
            <a:pPr eaLnBrk="1" hangingPunct="1"/>
            <a:endParaRPr lang="fr-FR" sz="600" dirty="0"/>
          </a:p>
          <a:p>
            <a:pPr eaLnBrk="1" hangingPunct="1"/>
            <a:r>
              <a:rPr lang="fr-FR" sz="1800" u="sng" dirty="0"/>
              <a:t>EV</a:t>
            </a:r>
            <a:r>
              <a:rPr lang="fr-FR" sz="1800" dirty="0"/>
              <a:t> : </a:t>
            </a:r>
            <a:r>
              <a:rPr lang="fr-FR" sz="1800" dirty="0" err="1"/>
              <a:t>Equities</a:t>
            </a:r>
            <a:r>
              <a:rPr lang="fr-FR" sz="1800" dirty="0"/>
              <a:t> Value = </a:t>
            </a:r>
            <a:r>
              <a:rPr lang="fr-FR" sz="1800" dirty="0" err="1"/>
              <a:t>Market</a:t>
            </a:r>
            <a:r>
              <a:rPr lang="fr-FR" sz="1800" dirty="0"/>
              <a:t> capitalisation plus </a:t>
            </a:r>
            <a:r>
              <a:rPr lang="fr-FR" sz="1800" dirty="0" err="1"/>
              <a:t>debt</a:t>
            </a:r>
            <a:r>
              <a:rPr lang="fr-FR" sz="1800" dirty="0"/>
              <a:t> </a:t>
            </a:r>
            <a:r>
              <a:rPr lang="fr-FR" sz="1800" dirty="0" err="1"/>
              <a:t>less</a:t>
            </a:r>
            <a:r>
              <a:rPr lang="fr-FR" sz="1800" dirty="0"/>
              <a:t> the </a:t>
            </a:r>
            <a:r>
              <a:rPr lang="fr-FR" sz="1800" dirty="0" err="1"/>
              <a:t>realisable</a:t>
            </a:r>
            <a:r>
              <a:rPr lang="fr-FR" sz="1800" dirty="0"/>
              <a:t> value of non </a:t>
            </a:r>
            <a:r>
              <a:rPr lang="fr-FR" sz="1800" dirty="0" err="1"/>
              <a:t>core</a:t>
            </a:r>
            <a:r>
              <a:rPr lang="fr-FR" sz="1800" dirty="0"/>
              <a:t> </a:t>
            </a:r>
            <a:r>
              <a:rPr lang="fr-FR" sz="1800" dirty="0" err="1"/>
              <a:t>assets</a:t>
            </a:r>
            <a:r>
              <a:rPr lang="fr-FR" sz="1800" dirty="0"/>
              <a:t> = Valeur de l’entreprise = </a:t>
            </a:r>
            <a:r>
              <a:rPr lang="fr-FR" sz="1800" dirty="0" err="1"/>
              <a:t>Capi</a:t>
            </a:r>
            <a:r>
              <a:rPr lang="fr-FR" sz="1800" dirty="0"/>
              <a:t> Boursière + endettement financier</a:t>
            </a:r>
          </a:p>
          <a:p>
            <a:pPr eaLnBrk="1" hangingPunct="1"/>
            <a:endParaRPr lang="fr-FR" sz="700" dirty="0"/>
          </a:p>
          <a:p>
            <a:pPr eaLnBrk="1" hangingPunct="1"/>
            <a:r>
              <a:rPr lang="fr-FR" sz="1800" dirty="0"/>
              <a:t>IC = </a:t>
            </a:r>
            <a:r>
              <a:rPr lang="fr-FR" sz="1800" dirty="0" err="1"/>
              <a:t>invested</a:t>
            </a:r>
            <a:r>
              <a:rPr lang="fr-FR" sz="1800" dirty="0"/>
              <a:t> Capital = </a:t>
            </a:r>
            <a:r>
              <a:rPr lang="fr-FR" sz="1800" dirty="0" err="1"/>
              <a:t>Immo</a:t>
            </a:r>
            <a:r>
              <a:rPr lang="fr-FR" sz="1800" dirty="0"/>
              <a:t> + Goodwill + BFRE (créances d’</a:t>
            </a:r>
            <a:r>
              <a:rPr lang="fr-FR" sz="1800" dirty="0" err="1"/>
              <a:t>exploi</a:t>
            </a:r>
            <a:r>
              <a:rPr lang="fr-FR" sz="1800" dirty="0"/>
              <a:t> – dettes </a:t>
            </a:r>
            <a:r>
              <a:rPr lang="fr-FR" sz="1800" dirty="0" err="1"/>
              <a:t>exploi</a:t>
            </a:r>
            <a:r>
              <a:rPr lang="fr-FR" sz="1800" dirty="0"/>
              <a:t>) = capitaux propres + dettes financières</a:t>
            </a:r>
            <a:endParaRPr lang="fr-FR" sz="2000" dirty="0"/>
          </a:p>
        </p:txBody>
      </p:sp>
      <p:sp>
        <p:nvSpPr>
          <p:cNvPr id="34818" name="Espace réservé du numéro de diapositive 5"/>
          <p:cNvSpPr>
            <a:spLocks noGrp="1"/>
          </p:cNvSpPr>
          <p:nvPr>
            <p:ph type="sldNum" sz="quarter" idx="12"/>
          </p:nvPr>
        </p:nvSpPr>
        <p:spPr/>
        <p:txBody>
          <a:bodyPr/>
          <a:lstStyle/>
          <a:p>
            <a:pPr>
              <a:defRPr/>
            </a:pPr>
            <a:fld id="{1DA2D510-BCD0-489E-B44F-63F6FDCFF00E}" type="slidenum">
              <a:rPr lang="fr-FR"/>
              <a:pPr>
                <a:defRPr/>
              </a:pPr>
              <a:t>185</a:t>
            </a:fld>
            <a:endParaRPr lang="fr-FR"/>
          </a:p>
        </p:txBody>
      </p:sp>
      <p:sp>
        <p:nvSpPr>
          <p:cNvPr id="5" name="Espace réservé du pied de page 4"/>
          <p:cNvSpPr>
            <a:spLocks noGrp="1"/>
          </p:cNvSpPr>
          <p:nvPr>
            <p:ph type="ftr" sz="quarter" idx="11"/>
          </p:nvPr>
        </p:nvSpPr>
        <p:spPr>
          <a:xfrm>
            <a:off x="2667000" y="6356350"/>
            <a:ext cx="3962400"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395288" y="404813"/>
            <a:ext cx="8229600" cy="388937"/>
          </a:xfrm>
        </p:spPr>
        <p:txBody>
          <a:bodyPr/>
          <a:lstStyle/>
          <a:p>
            <a:pPr eaLnBrk="1" hangingPunct="1"/>
            <a:r>
              <a:rPr lang="fr-FR" sz="2400"/>
              <a:t>Les indicateurs pertinents pour l’actionnaire</a:t>
            </a:r>
          </a:p>
        </p:txBody>
      </p:sp>
      <p:sp>
        <p:nvSpPr>
          <p:cNvPr id="134147" name="Rectangle 3"/>
          <p:cNvSpPr>
            <a:spLocks noGrp="1" noChangeArrowheads="1"/>
          </p:cNvSpPr>
          <p:nvPr>
            <p:ph idx="1"/>
          </p:nvPr>
        </p:nvSpPr>
        <p:spPr>
          <a:xfrm>
            <a:off x="457200" y="836613"/>
            <a:ext cx="8229600" cy="5487987"/>
          </a:xfrm>
        </p:spPr>
        <p:txBody>
          <a:bodyPr/>
          <a:lstStyle/>
          <a:p>
            <a:pPr eaLnBrk="1" hangingPunct="1">
              <a:lnSpc>
                <a:spcPct val="90000"/>
              </a:lnSpc>
              <a:defRPr/>
            </a:pPr>
            <a:r>
              <a:rPr lang="fr-FR" sz="2000" dirty="0"/>
              <a:t>VE/IC = valorisation par le marché des capitaux investis = Prix/Actif Net Comptable</a:t>
            </a:r>
          </a:p>
          <a:p>
            <a:pPr eaLnBrk="1" hangingPunct="1">
              <a:lnSpc>
                <a:spcPct val="90000"/>
              </a:lnSpc>
              <a:defRPr/>
            </a:pPr>
            <a:endParaRPr lang="fr-FR" sz="500" dirty="0"/>
          </a:p>
          <a:p>
            <a:pPr eaLnBrk="1" hangingPunct="1">
              <a:lnSpc>
                <a:spcPct val="90000"/>
              </a:lnSpc>
              <a:defRPr/>
            </a:pPr>
            <a:r>
              <a:rPr lang="fr-FR" sz="2000" dirty="0"/>
              <a:t>NOPLAT (Net operating Profit </a:t>
            </a:r>
            <a:r>
              <a:rPr lang="fr-FR" sz="2000" dirty="0" err="1"/>
              <a:t>less</a:t>
            </a:r>
            <a:r>
              <a:rPr lang="fr-FR" sz="2000" dirty="0"/>
              <a:t> </a:t>
            </a:r>
            <a:r>
              <a:rPr lang="fr-FR" sz="2000" dirty="0" err="1"/>
              <a:t>adjusted</a:t>
            </a:r>
            <a:r>
              <a:rPr lang="fr-FR" sz="2000" dirty="0"/>
              <a:t> </a:t>
            </a:r>
            <a:r>
              <a:rPr lang="fr-FR" sz="2000" dirty="0" err="1"/>
              <a:t>tax</a:t>
            </a:r>
            <a:r>
              <a:rPr lang="fr-FR" sz="2000" dirty="0"/>
              <a:t>) = Résultat opérationnel Net = Résultat Exploitation net de l’impôt théorique (l’impôt réel étant payé en tenant compte du résultat financier et exceptionnel)</a:t>
            </a:r>
          </a:p>
          <a:p>
            <a:pPr eaLnBrk="1" hangingPunct="1">
              <a:lnSpc>
                <a:spcPct val="90000"/>
              </a:lnSpc>
              <a:defRPr/>
            </a:pPr>
            <a:endParaRPr lang="fr-FR" sz="600" dirty="0"/>
          </a:p>
          <a:p>
            <a:pPr eaLnBrk="1" hangingPunct="1">
              <a:lnSpc>
                <a:spcPct val="90000"/>
              </a:lnSpc>
              <a:defRPr/>
            </a:pPr>
            <a:r>
              <a:rPr lang="fr-FR" sz="2000" u="sng" dirty="0"/>
              <a:t>ROIC</a:t>
            </a:r>
            <a:r>
              <a:rPr lang="fr-FR" sz="2000" dirty="0"/>
              <a:t> : Return On </a:t>
            </a:r>
            <a:r>
              <a:rPr lang="fr-FR" sz="2000" dirty="0" err="1"/>
              <a:t>Invested</a:t>
            </a:r>
            <a:r>
              <a:rPr lang="fr-FR" sz="2000" dirty="0"/>
              <a:t> Capital =NOPLAT/IC</a:t>
            </a:r>
          </a:p>
          <a:p>
            <a:pPr eaLnBrk="1" hangingPunct="1">
              <a:lnSpc>
                <a:spcPct val="90000"/>
              </a:lnSpc>
              <a:defRPr/>
            </a:pPr>
            <a:endParaRPr lang="fr-FR" sz="1050" dirty="0"/>
          </a:p>
          <a:p>
            <a:pPr eaLnBrk="1" hangingPunct="1">
              <a:lnSpc>
                <a:spcPct val="90000"/>
              </a:lnSpc>
              <a:defRPr/>
            </a:pPr>
            <a:r>
              <a:rPr lang="fr-FR" sz="2000" dirty="0"/>
              <a:t>CE : Capitaux Employés =Capitaux Propres + Provisions + Dette Financière</a:t>
            </a:r>
          </a:p>
          <a:p>
            <a:pPr eaLnBrk="1" hangingPunct="1">
              <a:lnSpc>
                <a:spcPct val="90000"/>
              </a:lnSpc>
              <a:defRPr/>
            </a:pPr>
            <a:endParaRPr lang="fr-FR" sz="600" dirty="0"/>
          </a:p>
          <a:p>
            <a:pPr eaLnBrk="1" hangingPunct="1">
              <a:lnSpc>
                <a:spcPct val="90000"/>
              </a:lnSpc>
              <a:defRPr/>
            </a:pPr>
            <a:r>
              <a:rPr lang="fr-FR" sz="2000" u="sng" dirty="0"/>
              <a:t>ROCE</a:t>
            </a:r>
            <a:r>
              <a:rPr lang="fr-FR" sz="2000" dirty="0"/>
              <a:t> : Net </a:t>
            </a:r>
            <a:r>
              <a:rPr lang="fr-FR" sz="2000" dirty="0" err="1"/>
              <a:t>after</a:t>
            </a:r>
            <a:r>
              <a:rPr lang="fr-FR" sz="2000" dirty="0"/>
              <a:t> </a:t>
            </a:r>
            <a:r>
              <a:rPr lang="fr-FR" sz="2000" dirty="0" err="1"/>
              <a:t>tax</a:t>
            </a:r>
            <a:r>
              <a:rPr lang="fr-FR" sz="2000" dirty="0"/>
              <a:t> operating and </a:t>
            </a:r>
            <a:r>
              <a:rPr lang="fr-FR" sz="2000" dirty="0" err="1"/>
              <a:t>investment</a:t>
            </a:r>
            <a:r>
              <a:rPr lang="fr-FR" sz="2000" dirty="0"/>
              <a:t> </a:t>
            </a:r>
            <a:r>
              <a:rPr lang="fr-FR" sz="2000" dirty="0" err="1"/>
              <a:t>income</a:t>
            </a:r>
            <a:r>
              <a:rPr lang="fr-FR" sz="2000" dirty="0"/>
              <a:t> </a:t>
            </a:r>
            <a:r>
              <a:rPr lang="fr-FR" sz="2000" dirty="0" err="1"/>
              <a:t>divided</a:t>
            </a:r>
            <a:r>
              <a:rPr lang="fr-FR" sz="2000" dirty="0"/>
              <a:t> by </a:t>
            </a:r>
            <a:r>
              <a:rPr lang="fr-FR" sz="2000" dirty="0" err="1"/>
              <a:t>shareholder’s</a:t>
            </a:r>
            <a:r>
              <a:rPr lang="fr-FR" sz="2000" dirty="0"/>
              <a:t> </a:t>
            </a:r>
            <a:r>
              <a:rPr lang="fr-FR" sz="2000" dirty="0" err="1"/>
              <a:t>funds</a:t>
            </a:r>
            <a:r>
              <a:rPr lang="fr-FR" sz="2000" dirty="0"/>
              <a:t> plus </a:t>
            </a:r>
            <a:r>
              <a:rPr lang="fr-FR" sz="2000" dirty="0" err="1"/>
              <a:t>debt</a:t>
            </a:r>
            <a:r>
              <a:rPr lang="fr-FR" sz="2000" dirty="0"/>
              <a:t> = NOPLAT / CE</a:t>
            </a:r>
          </a:p>
          <a:p>
            <a:pPr eaLnBrk="1" hangingPunct="1">
              <a:lnSpc>
                <a:spcPct val="90000"/>
              </a:lnSpc>
              <a:defRPr/>
            </a:pPr>
            <a:endParaRPr lang="fr-FR" sz="800" dirty="0"/>
          </a:p>
          <a:p>
            <a:pPr eaLnBrk="1" hangingPunct="1">
              <a:lnSpc>
                <a:spcPct val="90000"/>
              </a:lnSpc>
              <a:defRPr/>
            </a:pPr>
            <a:r>
              <a:rPr lang="fr-FR" sz="2000" dirty="0"/>
              <a:t>BVPS = Book Value Per </a:t>
            </a:r>
            <a:r>
              <a:rPr lang="fr-FR" sz="2000" dirty="0" err="1"/>
              <a:t>Share</a:t>
            </a:r>
            <a:r>
              <a:rPr lang="fr-FR" sz="2000" dirty="0"/>
              <a:t> = ANC par titre. Appelé également « Fonds propres » ou « Situation nette », l’Actif net désigne l'ensemble composé du capital et des réserves (formées par l'accumulation de bénéfices non distribués). Il est exprimé par action. </a:t>
            </a:r>
          </a:p>
          <a:p>
            <a:pPr eaLnBrk="1" hangingPunct="1">
              <a:lnSpc>
                <a:spcPct val="90000"/>
              </a:lnSpc>
              <a:defRPr/>
            </a:pPr>
            <a:endParaRPr lang="fr-FR" sz="700" dirty="0"/>
          </a:p>
          <a:p>
            <a:pPr eaLnBrk="1" hangingPunct="1">
              <a:lnSpc>
                <a:spcPct val="90000"/>
              </a:lnSpc>
              <a:defRPr/>
            </a:pPr>
            <a:r>
              <a:rPr lang="fr-FR" sz="2000" dirty="0"/>
              <a:t>Book = ANC= Actif Net Comptable</a:t>
            </a:r>
            <a:endParaRPr lang="fr-FR" sz="2400" u="sng" dirty="0"/>
          </a:p>
          <a:p>
            <a:pPr eaLnBrk="1" hangingPunct="1">
              <a:lnSpc>
                <a:spcPct val="90000"/>
              </a:lnSpc>
              <a:defRPr/>
            </a:pPr>
            <a:endParaRPr lang="fr-FR" sz="1800" dirty="0"/>
          </a:p>
          <a:p>
            <a:pPr eaLnBrk="1" hangingPunct="1">
              <a:lnSpc>
                <a:spcPct val="90000"/>
              </a:lnSpc>
              <a:defRPr/>
            </a:pPr>
            <a:endParaRPr lang="fr-FR" sz="1800" dirty="0"/>
          </a:p>
          <a:p>
            <a:pPr eaLnBrk="1" hangingPunct="1">
              <a:lnSpc>
                <a:spcPct val="90000"/>
              </a:lnSpc>
              <a:defRPr/>
            </a:pPr>
            <a:endParaRPr lang="fr-FR" sz="1800" dirty="0"/>
          </a:p>
          <a:p>
            <a:pPr eaLnBrk="1" hangingPunct="1">
              <a:lnSpc>
                <a:spcPct val="90000"/>
              </a:lnSpc>
              <a:defRPr/>
            </a:pPr>
            <a:endParaRPr lang="fr-FR" sz="1800" dirty="0"/>
          </a:p>
          <a:p>
            <a:pPr eaLnBrk="1" hangingPunct="1">
              <a:lnSpc>
                <a:spcPct val="90000"/>
              </a:lnSpc>
              <a:defRPr/>
            </a:pPr>
            <a:endParaRPr lang="fr-FR" sz="1800" dirty="0"/>
          </a:p>
        </p:txBody>
      </p:sp>
      <p:sp>
        <p:nvSpPr>
          <p:cNvPr id="35842" name="Espace réservé du numéro de diapositive 5"/>
          <p:cNvSpPr>
            <a:spLocks noGrp="1"/>
          </p:cNvSpPr>
          <p:nvPr>
            <p:ph type="sldNum" sz="quarter" idx="12"/>
          </p:nvPr>
        </p:nvSpPr>
        <p:spPr/>
        <p:txBody>
          <a:bodyPr/>
          <a:lstStyle/>
          <a:p>
            <a:pPr>
              <a:defRPr/>
            </a:pPr>
            <a:fld id="{4D74EFFF-0456-4AEB-AABE-41D2CA9F3747}" type="slidenum">
              <a:rPr lang="fr-FR"/>
              <a:pPr>
                <a:defRPr/>
              </a:pPr>
              <a:t>186</a:t>
            </a:fld>
            <a:endParaRPr lang="fr-FR"/>
          </a:p>
        </p:txBody>
      </p:sp>
      <p:sp>
        <p:nvSpPr>
          <p:cNvPr id="5" name="Espace réservé du pied de page 4"/>
          <p:cNvSpPr>
            <a:spLocks noGrp="1"/>
          </p:cNvSpPr>
          <p:nvPr>
            <p:ph type="ftr" sz="quarter" idx="11"/>
          </p:nvPr>
        </p:nvSpPr>
        <p:spPr>
          <a:xfrm>
            <a:off x="2667000" y="6356350"/>
            <a:ext cx="4267200" cy="365125"/>
          </a:xfrm>
        </p:spPr>
        <p:txBody>
          <a:bodyPr/>
          <a:lstStyle/>
          <a:p>
            <a:pPr>
              <a:defRPr/>
            </a:pPr>
            <a:r>
              <a:rPr lang="fr-FR"/>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re 1"/>
          <p:cNvSpPr>
            <a:spLocks noGrp="1"/>
          </p:cNvSpPr>
          <p:nvPr>
            <p:ph type="title"/>
          </p:nvPr>
        </p:nvSpPr>
        <p:spPr>
          <a:xfrm>
            <a:off x="428625" y="428625"/>
            <a:ext cx="8229600" cy="581025"/>
          </a:xfrm>
        </p:spPr>
        <p:txBody>
          <a:bodyPr/>
          <a:lstStyle/>
          <a:p>
            <a:r>
              <a:rPr lang="fr-FR" sz="3200"/>
              <a:t>Quelques outils d’évaluation des actions</a:t>
            </a:r>
          </a:p>
        </p:txBody>
      </p:sp>
      <p:sp>
        <p:nvSpPr>
          <p:cNvPr id="161795" name="Espace réservé du contenu 2"/>
          <p:cNvSpPr>
            <a:spLocks noGrp="1"/>
          </p:cNvSpPr>
          <p:nvPr>
            <p:ph idx="1"/>
          </p:nvPr>
        </p:nvSpPr>
        <p:spPr>
          <a:xfrm>
            <a:off x="251520" y="1000125"/>
            <a:ext cx="8640960" cy="5525219"/>
          </a:xfrm>
        </p:spPr>
        <p:txBody>
          <a:bodyPr/>
          <a:lstStyle/>
          <a:p>
            <a:r>
              <a:rPr lang="fr-FR" sz="1600" dirty="0"/>
              <a:t>Evaluation pas la méthode des multiples : la valeur d’une entreprise s’estime par un multiple du PER, de l’EBE, ..</a:t>
            </a:r>
          </a:p>
          <a:p>
            <a:r>
              <a:rPr lang="fr-FR" sz="1600" dirty="0"/>
              <a:t>Gordon Shapiro : la valeur d’une entreprise (VE) est la somme actualisée de ses dividendes futurs. Ces derniers sont supposés croître tous les ans d'un même taux (g). La valeur de l'action est égale au rapport du prochain dividende sur la différence entre le taux de rentabilité exigé (i) et le taux de croissance à l'infini du dividende par action.</a:t>
            </a:r>
            <a:br>
              <a:rPr lang="fr-FR" sz="1600" dirty="0"/>
            </a:br>
            <a:r>
              <a:rPr lang="fr-FR" sz="1600" dirty="0"/>
              <a:t>i = « Cout Moyen Pondéré du Capital ».</a:t>
            </a:r>
            <a:br>
              <a:rPr lang="fr-FR" sz="1600" dirty="0"/>
            </a:br>
            <a:r>
              <a:rPr lang="fr-FR" sz="1600" dirty="0"/>
              <a:t>VE = D1/(i-g) </a:t>
            </a:r>
          </a:p>
          <a:p>
            <a:pPr algn="just"/>
            <a:r>
              <a:rPr lang="fr-FR" sz="1600" dirty="0"/>
              <a:t>Méthode d’actualisation des flux de liquidités disponibles (FTD)</a:t>
            </a:r>
          </a:p>
          <a:p>
            <a:pPr lvl="1"/>
            <a:r>
              <a:rPr lang="fr-FR" sz="1600" dirty="0"/>
              <a:t>VE = </a:t>
            </a:r>
            <a:r>
              <a:rPr lang="fr-FR" sz="1600" dirty="0">
                <a:sym typeface="Symbol" pitchFamily="18" charset="2"/>
              </a:rPr>
              <a:t> </a:t>
            </a:r>
            <a:r>
              <a:rPr lang="fr-FR" sz="1600" u="sng" dirty="0" err="1">
                <a:sym typeface="Symbol" pitchFamily="18" charset="2"/>
              </a:rPr>
              <a:t>FTDt</a:t>
            </a:r>
            <a:r>
              <a:rPr lang="fr-FR" sz="1600" u="sng" dirty="0">
                <a:sym typeface="Symbol" pitchFamily="18" charset="2"/>
              </a:rPr>
              <a:t> </a:t>
            </a:r>
            <a:r>
              <a:rPr lang="fr-FR" sz="1600" dirty="0">
                <a:sym typeface="Symbol" pitchFamily="18" charset="2"/>
              </a:rPr>
              <a:t>+      </a:t>
            </a:r>
            <a:r>
              <a:rPr lang="fr-FR" sz="1600" u="sng" dirty="0">
                <a:sym typeface="Symbol" pitchFamily="18" charset="2"/>
              </a:rPr>
              <a:t>VT	</a:t>
            </a:r>
            <a:r>
              <a:rPr lang="fr-FR" sz="1600" dirty="0">
                <a:sym typeface="Symbol" pitchFamily="18" charset="2"/>
              </a:rPr>
              <a:t>	avec</a:t>
            </a:r>
          </a:p>
          <a:p>
            <a:pPr>
              <a:buFont typeface="Wingdings 2" pitchFamily="18" charset="2"/>
              <a:buNone/>
            </a:pPr>
            <a:r>
              <a:rPr lang="fr-FR" sz="1400" dirty="0">
                <a:sym typeface="Symbol" pitchFamily="18" charset="2"/>
              </a:rPr>
              <a:t>		    (1+cmpc)</a:t>
            </a:r>
            <a:r>
              <a:rPr lang="fr-FR" sz="1400" baseline="30000" dirty="0">
                <a:sym typeface="Symbol" pitchFamily="18" charset="2"/>
              </a:rPr>
              <a:t> </a:t>
            </a:r>
            <a:r>
              <a:rPr lang="fr-FR" sz="1400" dirty="0">
                <a:sym typeface="Symbol" pitchFamily="18" charset="2"/>
              </a:rPr>
              <a:t>   </a:t>
            </a:r>
            <a:r>
              <a:rPr lang="fr-FR" sz="1400" baseline="30000" dirty="0">
                <a:sym typeface="Symbol" pitchFamily="18" charset="2"/>
              </a:rPr>
              <a:t> </a:t>
            </a:r>
            <a:r>
              <a:rPr lang="fr-FR" sz="1400" dirty="0">
                <a:sym typeface="Symbol" pitchFamily="18" charset="2"/>
              </a:rPr>
              <a:t>(1+cmpc)</a:t>
            </a:r>
            <a:r>
              <a:rPr lang="fr-FR" sz="1400" baseline="30000" dirty="0">
                <a:sym typeface="Symbol" pitchFamily="18" charset="2"/>
              </a:rPr>
              <a:t>n</a:t>
            </a:r>
          </a:p>
          <a:p>
            <a:pPr lvl="1"/>
            <a:r>
              <a:rPr lang="fr-FR" sz="1400" dirty="0" err="1">
                <a:sym typeface="Symbol" pitchFamily="18" charset="2"/>
              </a:rPr>
              <a:t>Vcp</a:t>
            </a:r>
            <a:r>
              <a:rPr lang="fr-FR" sz="1400" dirty="0">
                <a:sym typeface="Symbol" pitchFamily="18" charset="2"/>
              </a:rPr>
              <a:t> = valeur des capitaux propres = VE – </a:t>
            </a:r>
            <a:r>
              <a:rPr lang="fr-FR" sz="1400" dirty="0" err="1">
                <a:sym typeface="Symbol" pitchFamily="18" charset="2"/>
              </a:rPr>
              <a:t>Vd</a:t>
            </a:r>
            <a:endParaRPr lang="fr-FR" sz="1400" dirty="0">
              <a:sym typeface="Symbol" pitchFamily="18" charset="2"/>
            </a:endParaRPr>
          </a:p>
          <a:p>
            <a:pPr lvl="1"/>
            <a:r>
              <a:rPr lang="fr-FR" sz="1400" dirty="0">
                <a:sym typeface="Symbol" pitchFamily="18" charset="2"/>
              </a:rPr>
              <a:t>VT la valeur terminale = </a:t>
            </a:r>
            <a:r>
              <a:rPr lang="fr-FR" sz="1400" dirty="0" err="1">
                <a:sym typeface="Symbol" pitchFamily="18" charset="2"/>
              </a:rPr>
              <a:t>FTDn</a:t>
            </a:r>
            <a:r>
              <a:rPr lang="fr-FR" sz="1400" dirty="0">
                <a:sym typeface="Symbol" pitchFamily="18" charset="2"/>
              </a:rPr>
              <a:t>/(</a:t>
            </a:r>
            <a:r>
              <a:rPr lang="fr-FR" sz="1400" dirty="0" err="1">
                <a:sym typeface="Symbol" pitchFamily="18" charset="2"/>
              </a:rPr>
              <a:t>cmpc</a:t>
            </a:r>
            <a:r>
              <a:rPr lang="fr-FR" sz="1400" dirty="0">
                <a:sym typeface="Symbol" pitchFamily="18" charset="2"/>
              </a:rPr>
              <a:t> – g)</a:t>
            </a:r>
          </a:p>
          <a:p>
            <a:pPr lvl="1"/>
            <a:r>
              <a:rPr lang="fr-FR" sz="1400" dirty="0" err="1">
                <a:sym typeface="Symbol" pitchFamily="18" charset="2"/>
              </a:rPr>
              <a:t>Vd</a:t>
            </a:r>
            <a:r>
              <a:rPr lang="fr-FR" sz="1400" dirty="0">
                <a:sym typeface="Symbol" pitchFamily="18" charset="2"/>
              </a:rPr>
              <a:t> la valeur de la dette financière</a:t>
            </a:r>
          </a:p>
          <a:p>
            <a:pPr lvl="1"/>
            <a:r>
              <a:rPr lang="fr-FR" sz="1400" dirty="0">
                <a:sym typeface="Symbol" pitchFamily="18" charset="2"/>
              </a:rPr>
              <a:t>Les Flux de trésoreries disponibles récurrents, c’est-à-dire d’exploitation hors activité financière et exceptionnelle, correspondent aux cash flow futurs.</a:t>
            </a:r>
            <a:endParaRPr lang="fr-FR" sz="2000" dirty="0"/>
          </a:p>
          <a:p>
            <a:r>
              <a:rPr lang="fr-FR" sz="1600" dirty="0"/>
              <a:t>VE = ANC + GW : La valeur de marché d’une société est la somme de l’Actif Net Comptable Corrigé et du Goodwill. </a:t>
            </a:r>
          </a:p>
          <a:p>
            <a:pPr lvl="1"/>
            <a:r>
              <a:rPr lang="fr-FR" sz="1400" dirty="0"/>
              <a:t>VE = (Résultat net qui rémunère les actionnaires + intérêts qui rémunèrent les créanciers) net d’impôt / CMCP</a:t>
            </a:r>
          </a:p>
          <a:p>
            <a:pPr lvl="1"/>
            <a:r>
              <a:rPr lang="fr-FR" sz="1400" dirty="0" err="1"/>
              <a:t>Vcp</a:t>
            </a:r>
            <a:r>
              <a:rPr lang="fr-FR" sz="1400" dirty="0"/>
              <a:t> = VE – dette financière</a:t>
            </a:r>
            <a:endParaRPr lang="fr-FR" sz="1600" dirty="0"/>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3E690EC3-1CF6-445E-886C-8A751058AA68}" type="slidenum">
              <a:rPr lang="fr-FR" smtClean="0"/>
              <a:pPr>
                <a:defRPr/>
              </a:pPr>
              <a:t>187</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re 1"/>
          <p:cNvSpPr>
            <a:spLocks noGrp="1"/>
          </p:cNvSpPr>
          <p:nvPr>
            <p:ph type="title"/>
          </p:nvPr>
        </p:nvSpPr>
        <p:spPr>
          <a:xfrm>
            <a:off x="428625" y="357188"/>
            <a:ext cx="8229600" cy="581025"/>
          </a:xfrm>
        </p:spPr>
        <p:txBody>
          <a:bodyPr/>
          <a:lstStyle/>
          <a:p>
            <a:r>
              <a:rPr lang="fr-FR" sz="3200"/>
              <a:t>Illustration avec Lafarge : évaluer et interpréter</a:t>
            </a:r>
          </a:p>
        </p:txBody>
      </p:sp>
      <p:sp>
        <p:nvSpPr>
          <p:cNvPr id="162819" name="Espace réservé du contenu 2"/>
          <p:cNvSpPr>
            <a:spLocks noGrp="1"/>
          </p:cNvSpPr>
          <p:nvPr>
            <p:ph idx="1"/>
          </p:nvPr>
        </p:nvSpPr>
        <p:spPr>
          <a:xfrm>
            <a:off x="457200" y="1071563"/>
            <a:ext cx="8472488" cy="5253037"/>
          </a:xfrm>
        </p:spPr>
        <p:txBody>
          <a:bodyPr/>
          <a:lstStyle/>
          <a:p>
            <a:r>
              <a:rPr lang="fr-FR" sz="1600"/>
              <a:t>Leader mondial de la production et de la commercialisation de matériaux de construction.</a:t>
            </a:r>
          </a:p>
        </p:txBody>
      </p:sp>
      <p:sp>
        <p:nvSpPr>
          <p:cNvPr id="4" name="Espace réservé du pied de page 3"/>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5200AD5F-6E28-49EA-8D66-4630ADD5AEF1}" type="slidenum">
              <a:rPr lang="fr-FR" smtClean="0"/>
              <a:pPr>
                <a:defRPr/>
              </a:pPr>
              <a:t>188</a:t>
            </a:fld>
            <a:endParaRPr lang="fr-FR"/>
          </a:p>
        </p:txBody>
      </p:sp>
      <p:pic>
        <p:nvPicPr>
          <p:cNvPr id="1628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428750"/>
            <a:ext cx="6858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re 1"/>
          <p:cNvSpPr>
            <a:spLocks noGrp="1"/>
          </p:cNvSpPr>
          <p:nvPr>
            <p:ph type="title"/>
          </p:nvPr>
        </p:nvSpPr>
        <p:spPr>
          <a:xfrm>
            <a:off x="428625" y="500063"/>
            <a:ext cx="8229600" cy="581025"/>
          </a:xfrm>
        </p:spPr>
        <p:txBody>
          <a:bodyPr/>
          <a:lstStyle/>
          <a:p>
            <a:r>
              <a:rPr lang="fr-FR" sz="3600"/>
              <a:t>Solutions</a:t>
            </a:r>
          </a:p>
        </p:txBody>
      </p:sp>
      <p:sp>
        <p:nvSpPr>
          <p:cNvPr id="163843" name="Espace réservé du contenu 2"/>
          <p:cNvSpPr>
            <a:spLocks noGrp="1"/>
          </p:cNvSpPr>
          <p:nvPr>
            <p:ph idx="1"/>
          </p:nvPr>
        </p:nvSpPr>
        <p:spPr>
          <a:xfrm>
            <a:off x="428625" y="1071563"/>
            <a:ext cx="8229600" cy="5181600"/>
          </a:xfrm>
        </p:spPr>
        <p:txBody>
          <a:bodyPr/>
          <a:lstStyle/>
          <a:p>
            <a:r>
              <a:rPr lang="fr-FR" sz="2000" dirty="0"/>
              <a:t>Informations complémentaires : nombre de titres = 285 345 000, dette financière = 16 884 millions €, frais financiers = 847 000 K€.</a:t>
            </a:r>
          </a:p>
          <a:p>
            <a:r>
              <a:rPr lang="fr-FR" sz="2000" dirty="0"/>
              <a:t>Coût de la dette = 847 000 K€ / 16 884 Millions € = 5%</a:t>
            </a:r>
          </a:p>
          <a:p>
            <a:r>
              <a:rPr lang="fr-FR" sz="2000" dirty="0"/>
              <a:t>Dette / action = 59.17 €</a:t>
            </a:r>
          </a:p>
          <a:p>
            <a:r>
              <a:rPr lang="fr-FR" sz="2000" dirty="0"/>
              <a:t>Par simplification le coût des capitaux propres retenus est le rendement du titre. Le MEDAF permettrait de le calculer plus précisément.</a:t>
            </a:r>
          </a:p>
          <a:p>
            <a:r>
              <a:rPr lang="fr-FR" sz="2000" dirty="0"/>
              <a:t>CMPC  = (4.19%*57.8+0.67*5%*59.17)/(57.8+59.17) = 3.77%</a:t>
            </a:r>
          </a:p>
          <a:p>
            <a:r>
              <a:rPr lang="fr-FR" sz="2000" dirty="0"/>
              <a:t>ANC par action = 57.8 €</a:t>
            </a:r>
          </a:p>
          <a:p>
            <a:r>
              <a:rPr lang="fr-FR" sz="2000" dirty="0"/>
              <a:t>Gordon Shapiro = 2 / (4.19% - 0) = 47.73€</a:t>
            </a:r>
          </a:p>
          <a:p>
            <a:r>
              <a:rPr lang="fr-FR" sz="2000" dirty="0"/>
              <a:t>Actualisation des FTD :</a:t>
            </a:r>
          </a:p>
          <a:p>
            <a:pPr lvl="1"/>
            <a:r>
              <a:rPr lang="fr-FR" sz="1800" dirty="0"/>
              <a:t>VE = 9.56/1.0377+8.75/1.0377²+ VT/1.0377² = 233.8 </a:t>
            </a:r>
            <a:br>
              <a:rPr lang="fr-FR" sz="1800" dirty="0"/>
            </a:br>
            <a:r>
              <a:rPr lang="fr-FR" sz="1800" dirty="0"/>
              <a:t>avec VT = 8.75/(3.77%-0) = 232.05</a:t>
            </a:r>
          </a:p>
          <a:p>
            <a:pPr lvl="1"/>
            <a:r>
              <a:rPr lang="fr-FR" sz="1800" dirty="0" err="1"/>
              <a:t>Vcp</a:t>
            </a:r>
            <a:r>
              <a:rPr lang="fr-FR" sz="1800" dirty="0"/>
              <a:t> = 233.8 – 59.17 = 174.63</a:t>
            </a:r>
          </a:p>
          <a:p>
            <a:endParaRPr lang="fr-FR" sz="2000" dirty="0"/>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535C7663-001D-43E3-9E67-24901E6592D2}" type="slidenum">
              <a:rPr lang="fr-FR" smtClean="0"/>
              <a:pPr>
                <a:defRPr/>
              </a:pPr>
              <a:t>189</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0D32C-86E0-489C-ADC7-B65A18DF0948}"/>
              </a:ext>
            </a:extLst>
          </p:cNvPr>
          <p:cNvSpPr>
            <a:spLocks noGrp="1"/>
          </p:cNvSpPr>
          <p:nvPr>
            <p:ph type="title"/>
          </p:nvPr>
        </p:nvSpPr>
        <p:spPr>
          <a:xfrm>
            <a:off x="457200" y="332656"/>
            <a:ext cx="8229600" cy="491902"/>
          </a:xfrm>
        </p:spPr>
        <p:style>
          <a:lnRef idx="0">
            <a:schemeClr val="accent5"/>
          </a:lnRef>
          <a:fillRef idx="3">
            <a:schemeClr val="accent5"/>
          </a:fillRef>
          <a:effectRef idx="3">
            <a:schemeClr val="accent5"/>
          </a:effectRef>
          <a:fontRef idx="minor">
            <a:schemeClr val="lt1"/>
          </a:fontRef>
        </p:style>
        <p:txBody>
          <a:bodyPr/>
          <a:lstStyle/>
          <a:p>
            <a:r>
              <a:rPr lang="fr-FR" sz="3200" dirty="0"/>
              <a:t>La diversification</a:t>
            </a:r>
          </a:p>
        </p:txBody>
      </p:sp>
      <p:sp>
        <p:nvSpPr>
          <p:cNvPr id="4" name="Espace réservé du pied de page 3">
            <a:extLst>
              <a:ext uri="{FF2B5EF4-FFF2-40B4-BE49-F238E27FC236}">
                <a16:creationId xmlns:a16="http://schemas.microsoft.com/office/drawing/2014/main" id="{20E5F1CE-05F7-4BF5-BB35-655FF972A5D5}"/>
              </a:ext>
            </a:extLst>
          </p:cNvPr>
          <p:cNvSpPr>
            <a:spLocks noGrp="1"/>
          </p:cNvSpPr>
          <p:nvPr>
            <p:ph type="ftr" sz="quarter" idx="11"/>
          </p:nvPr>
        </p:nvSpPr>
        <p:spPr>
          <a:xfrm>
            <a:off x="2667000" y="6525344"/>
            <a:ext cx="4065240" cy="196131"/>
          </a:xfrm>
        </p:spPr>
        <p:txBody>
          <a:bodyPr/>
          <a:lstStyle/>
          <a:p>
            <a:pPr>
              <a:defRPr/>
            </a:pPr>
            <a:r>
              <a:rPr lang="fr-FR" dirty="0"/>
              <a:t>Cours de "Gestion de portefeuille" - Reproduction interdite</a:t>
            </a:r>
          </a:p>
        </p:txBody>
      </p:sp>
      <p:sp>
        <p:nvSpPr>
          <p:cNvPr id="5" name="Espace réservé du numéro de diapositive 4">
            <a:extLst>
              <a:ext uri="{FF2B5EF4-FFF2-40B4-BE49-F238E27FC236}">
                <a16:creationId xmlns:a16="http://schemas.microsoft.com/office/drawing/2014/main" id="{ED83F5AC-5B97-4187-A1BC-6193DEE123D6}"/>
              </a:ext>
            </a:extLst>
          </p:cNvPr>
          <p:cNvSpPr>
            <a:spLocks noGrp="1"/>
          </p:cNvSpPr>
          <p:nvPr>
            <p:ph type="sldNum" sz="quarter" idx="12"/>
          </p:nvPr>
        </p:nvSpPr>
        <p:spPr/>
        <p:txBody>
          <a:bodyPr/>
          <a:lstStyle/>
          <a:p>
            <a:pPr>
              <a:defRPr/>
            </a:pPr>
            <a:fld id="{823D1BAA-D5DA-4B8C-AA74-894AA8119B62}" type="slidenum">
              <a:rPr lang="fr-FR" smtClean="0"/>
              <a:pPr>
                <a:defRPr/>
              </a:pPr>
              <a:t>19</a:t>
            </a:fld>
            <a:endParaRPr lang="fr-FR"/>
          </a:p>
        </p:txBody>
      </p:sp>
      <p:grpSp>
        <p:nvGrpSpPr>
          <p:cNvPr id="10" name="Groupe 9">
            <a:extLst>
              <a:ext uri="{FF2B5EF4-FFF2-40B4-BE49-F238E27FC236}">
                <a16:creationId xmlns:a16="http://schemas.microsoft.com/office/drawing/2014/main" id="{A74529FB-8449-4DD8-8A61-B436A329BD6B}"/>
              </a:ext>
            </a:extLst>
          </p:cNvPr>
          <p:cNvGrpSpPr/>
          <p:nvPr/>
        </p:nvGrpSpPr>
        <p:grpSpPr>
          <a:xfrm>
            <a:off x="1115616" y="1124744"/>
            <a:ext cx="6809184" cy="4824536"/>
            <a:chOff x="1115616" y="1124744"/>
            <a:chExt cx="6809184" cy="4824536"/>
          </a:xfrm>
        </p:grpSpPr>
        <p:pic>
          <p:nvPicPr>
            <p:cNvPr id="6" name="Image 5" descr="https://d3i3cp443mmogz.cloudfront.net/public/guides/diversification-portefeuille-risque.png">
              <a:extLst>
                <a:ext uri="{FF2B5EF4-FFF2-40B4-BE49-F238E27FC236}">
                  <a16:creationId xmlns:a16="http://schemas.microsoft.com/office/drawing/2014/main" id="{F4DF2217-528F-4362-B818-87413DB345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24744"/>
              <a:ext cx="6809184" cy="4824536"/>
            </a:xfrm>
            <a:prstGeom prst="rect">
              <a:avLst/>
            </a:prstGeom>
            <a:noFill/>
            <a:ln>
              <a:noFill/>
            </a:ln>
          </p:spPr>
        </p:pic>
        <p:grpSp>
          <p:nvGrpSpPr>
            <p:cNvPr id="7" name="Groupe 6">
              <a:extLst>
                <a:ext uri="{FF2B5EF4-FFF2-40B4-BE49-F238E27FC236}">
                  <a16:creationId xmlns:a16="http://schemas.microsoft.com/office/drawing/2014/main" id="{9D978CAC-C1ED-4F9D-8C41-C4F4BAD33917}"/>
                </a:ext>
              </a:extLst>
            </p:cNvPr>
            <p:cNvGrpSpPr/>
            <p:nvPr/>
          </p:nvGrpSpPr>
          <p:grpSpPr>
            <a:xfrm>
              <a:off x="5940152" y="3861048"/>
              <a:ext cx="1512168" cy="1728192"/>
              <a:chOff x="0" y="0"/>
              <a:chExt cx="981075" cy="1323975"/>
            </a:xfrm>
          </p:grpSpPr>
          <p:cxnSp>
            <p:nvCxnSpPr>
              <p:cNvPr id="8" name="Connecteur droit avec flèche 7">
                <a:extLst>
                  <a:ext uri="{FF2B5EF4-FFF2-40B4-BE49-F238E27FC236}">
                    <a16:creationId xmlns:a16="http://schemas.microsoft.com/office/drawing/2014/main" id="{B27288E7-28CD-449C-AE48-D068034A541A}"/>
                  </a:ext>
                </a:extLst>
              </p:cNvPr>
              <p:cNvCxnSpPr/>
              <p:nvPr/>
            </p:nvCxnSpPr>
            <p:spPr>
              <a:xfrm>
                <a:off x="0" y="0"/>
                <a:ext cx="0" cy="13239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Zone de texte 3">
                <a:extLst>
                  <a:ext uri="{FF2B5EF4-FFF2-40B4-BE49-F238E27FC236}">
                    <a16:creationId xmlns:a16="http://schemas.microsoft.com/office/drawing/2014/main" id="{A9720101-3FC1-4E31-A296-16D231D5F0FB}"/>
                  </a:ext>
                </a:extLst>
              </p:cNvPr>
              <p:cNvSpPr txBox="1"/>
              <p:nvPr/>
            </p:nvSpPr>
            <p:spPr>
              <a:xfrm>
                <a:off x="95250" y="295275"/>
                <a:ext cx="885825" cy="466725"/>
              </a:xfrm>
              <a:prstGeom prst="rect">
                <a:avLst/>
              </a:prstGeom>
              <a:solidFill>
                <a:schemeClr val="lt1"/>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fr-FR" sz="1100">
                    <a:ln>
                      <a:noFill/>
                    </a:ln>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Risque systémique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spTree>
    <p:extLst>
      <p:ext uri="{BB962C8B-B14F-4D97-AF65-F5344CB8AC3E}">
        <p14:creationId xmlns:p14="http://schemas.microsoft.com/office/powerpoint/2010/main" val="33127003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re 1"/>
          <p:cNvSpPr>
            <a:spLocks noGrp="1"/>
          </p:cNvSpPr>
          <p:nvPr>
            <p:ph type="title"/>
          </p:nvPr>
        </p:nvSpPr>
        <p:spPr>
          <a:xfrm>
            <a:off x="395288" y="620713"/>
            <a:ext cx="8229600" cy="509587"/>
          </a:xfrm>
        </p:spPr>
        <p:txBody>
          <a:bodyPr/>
          <a:lstStyle/>
          <a:p>
            <a:r>
              <a:rPr lang="fr-FR" sz="3600"/>
              <a:t>Solutions</a:t>
            </a:r>
          </a:p>
        </p:txBody>
      </p:sp>
      <p:sp>
        <p:nvSpPr>
          <p:cNvPr id="164867" name="Espace réservé du contenu 2"/>
          <p:cNvSpPr>
            <a:spLocks noGrp="1"/>
          </p:cNvSpPr>
          <p:nvPr>
            <p:ph idx="1"/>
          </p:nvPr>
        </p:nvSpPr>
        <p:spPr>
          <a:xfrm>
            <a:off x="457200" y="1143000"/>
            <a:ext cx="8229600" cy="5181600"/>
          </a:xfrm>
        </p:spPr>
        <p:txBody>
          <a:bodyPr/>
          <a:lstStyle/>
          <a:p>
            <a:r>
              <a:rPr lang="fr-FR" sz="2400"/>
              <a:t>VE = (résultat par action + intérêts par action) net d’impôts / cmpc</a:t>
            </a:r>
          </a:p>
          <a:p>
            <a:pPr lvl="1"/>
            <a:r>
              <a:rPr lang="fr-FR" sz="2000"/>
              <a:t>VE = ((4.52+2.96)*.67) / 3.77% = 5.01 / 3.77% = 133.05</a:t>
            </a:r>
          </a:p>
          <a:p>
            <a:pPr lvl="1"/>
            <a:r>
              <a:rPr lang="fr-FR" sz="2000"/>
              <a:t>Vcp = VE – Vd = 133.05 – 59.17 = 73.88 €</a:t>
            </a:r>
          </a:p>
          <a:p>
            <a:pPr lvl="1"/>
            <a:r>
              <a:rPr lang="fr-FR" sz="2000"/>
              <a:t>GW = 73.88 – ANC = 73.88 – 57.8 = 16.08 €</a:t>
            </a:r>
          </a:p>
          <a:p>
            <a:r>
              <a:rPr lang="fr-FR" sz="2400"/>
              <a:t>Le 11/05/2009, date de l’évaluation, le cours était de 44 .5 € à comparer à l’ANC de 57.8 € et à la fourchette de valorisation comprise entre 53.04 € et 174 €</a:t>
            </a:r>
          </a:p>
          <a:p>
            <a:r>
              <a:rPr lang="fr-FR" sz="2400"/>
              <a:t>A noter un rendement de 4.19% a comparer au 1% du taux monétaire</a:t>
            </a:r>
          </a:p>
          <a:p>
            <a:r>
              <a:rPr lang="fr-FR" sz="2400"/>
              <a:t>Le 2 juillet 2007, le cours était de 116 €</a:t>
            </a:r>
          </a:p>
          <a:p>
            <a:r>
              <a:rPr lang="fr-FR" sz="2400"/>
              <a:t>Le 09/11/2009, le cours est de 57.5 €, soit + 30%</a:t>
            </a:r>
          </a:p>
          <a:p>
            <a:endParaRPr lang="fr-FR"/>
          </a:p>
          <a:p>
            <a:endParaRPr lang="fr-FR"/>
          </a:p>
        </p:txBody>
      </p:sp>
      <p:sp>
        <p:nvSpPr>
          <p:cNvPr id="4" name="Espace réservé du pied de page 3"/>
          <p:cNvSpPr>
            <a:spLocks noGrp="1"/>
          </p:cNvSpPr>
          <p:nvPr>
            <p:ph type="ftr" sz="quarter" idx="11"/>
          </p:nvPr>
        </p:nvSpPr>
        <p:spPr>
          <a:xfrm>
            <a:off x="2667000" y="6356350"/>
            <a:ext cx="440531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9D5B67A1-A31B-466B-8D35-AECE90EF0806}" type="slidenum">
              <a:rPr lang="fr-FR" smtClean="0"/>
              <a:pPr>
                <a:defRPr/>
              </a:pPr>
              <a:t>190</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IV: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tactique et choix des actifs</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re 1"/>
          <p:cNvSpPr>
            <a:spLocks noGrp="1"/>
          </p:cNvSpPr>
          <p:nvPr>
            <p:ph type="title"/>
          </p:nvPr>
        </p:nvSpPr>
        <p:spPr/>
        <p:txBody>
          <a:bodyPr/>
          <a:lstStyle/>
          <a:p>
            <a:r>
              <a:rPr lang="fr-FR"/>
              <a:t>V- Analyse Technique</a:t>
            </a:r>
          </a:p>
        </p:txBody>
      </p:sp>
      <p:sp>
        <p:nvSpPr>
          <p:cNvPr id="4" name="Espace réservé du pied de page 3"/>
          <p:cNvSpPr>
            <a:spLocks noGrp="1"/>
          </p:cNvSpPr>
          <p:nvPr>
            <p:ph type="ftr" sz="quarter" idx="11"/>
          </p:nvPr>
        </p:nvSpPr>
        <p:spPr>
          <a:xfrm>
            <a:off x="2667000" y="6356350"/>
            <a:ext cx="46196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DBC46499-6FF9-4139-906F-CE87842D9B3B}" type="slidenum">
              <a:rPr lang="fr-FR" smtClean="0"/>
              <a:pPr>
                <a:defRPr/>
              </a:pPr>
              <a:t>191</a:t>
            </a:fld>
            <a:endParaRPr lang="fr-FR"/>
          </a:p>
        </p:txBody>
      </p:sp>
      <p:graphicFrame>
        <p:nvGraphicFramePr>
          <p:cNvPr id="165893" name="Espace réservé du contenu 7">
            <a:hlinkClick r:id="" action="ppaction://ole?verb=0"/>
          </p:cNvPr>
          <p:cNvGraphicFramePr>
            <a:graphicFrameLocks noGrp="1" noChangeAspect="1"/>
          </p:cNvGraphicFramePr>
          <p:nvPr>
            <p:ph idx="1"/>
          </p:nvPr>
        </p:nvGraphicFramePr>
        <p:xfrm>
          <a:off x="3500438" y="3225800"/>
          <a:ext cx="1528762" cy="1290638"/>
        </p:xfrm>
        <a:graphic>
          <a:graphicData uri="http://schemas.openxmlformats.org/presentationml/2006/ole">
            <mc:AlternateContent xmlns:mc="http://schemas.openxmlformats.org/markup-compatibility/2006">
              <mc:Choice xmlns:v="urn:schemas-microsoft-com:vml" Requires="v">
                <p:oleObj spid="_x0000_s166223" name="Présentation" showAsIcon="1" r:id="rId4" imgW="914400" imgH="771525" progId="PowerPoint.Show.12">
                  <p:embed/>
                </p:oleObj>
              </mc:Choice>
              <mc:Fallback>
                <p:oleObj name="Présentation" showAsIcon="1" r:id="rId4" imgW="914400" imgH="771525" progId="PowerPoint.Show.12">
                  <p:embed/>
                  <p:pic>
                    <p:nvPicPr>
                      <p:cNvPr id="0" name="Espace réservé du contenu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438" y="3225800"/>
                        <a:ext cx="1528762"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a:xfrm>
            <a:off x="457200" y="704850"/>
            <a:ext cx="8229600" cy="509588"/>
          </a:xfrm>
        </p:spPr>
        <p:txBody>
          <a:bodyPr/>
          <a:lstStyle/>
          <a:p>
            <a:r>
              <a:rPr lang="fr-FR" sz="2800"/>
              <a:t>Gestion de portefeuille pour « compte de tiers » et processus d’allocation optimisée </a:t>
            </a:r>
          </a:p>
        </p:txBody>
      </p:sp>
      <p:sp>
        <p:nvSpPr>
          <p:cNvPr id="4" name="Espace réservé du pied de page 3"/>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DFE8B2E3-1F8A-41C9-89CC-B59D30D3B9F8}" type="slidenum">
              <a:rPr lang="fr-FR" smtClean="0"/>
              <a:pPr>
                <a:defRPr/>
              </a:pPr>
              <a:t>2</a:t>
            </a:fld>
            <a:endParaRPr lang="fr-FR"/>
          </a:p>
        </p:txBody>
      </p:sp>
      <p:grpSp>
        <p:nvGrpSpPr>
          <p:cNvPr id="3077" name="Group 25"/>
          <p:cNvGrpSpPr>
            <a:grpSpLocks noGrp="1"/>
          </p:cNvGrpSpPr>
          <p:nvPr/>
        </p:nvGrpSpPr>
        <p:grpSpPr bwMode="auto">
          <a:xfrm>
            <a:off x="457200" y="1214438"/>
            <a:ext cx="8229600" cy="5110162"/>
            <a:chOff x="768" y="1056"/>
            <a:chExt cx="4752" cy="3120"/>
          </a:xfrm>
        </p:grpSpPr>
        <p:grpSp>
          <p:nvGrpSpPr>
            <p:cNvPr id="3078" name="Group 24"/>
            <p:cNvGrpSpPr>
              <a:grpSpLocks/>
            </p:cNvGrpSpPr>
            <p:nvPr/>
          </p:nvGrpSpPr>
          <p:grpSpPr bwMode="auto">
            <a:xfrm>
              <a:off x="768" y="1056"/>
              <a:ext cx="4752" cy="3120"/>
              <a:chOff x="1008" y="1056"/>
              <a:chExt cx="4752" cy="3120"/>
            </a:xfrm>
          </p:grpSpPr>
          <p:sp>
            <p:nvSpPr>
              <p:cNvPr id="3080" name="AutoShape 2"/>
              <p:cNvSpPr>
                <a:spLocks noChangeArrowheads="1"/>
              </p:cNvSpPr>
              <p:nvPr/>
            </p:nvSpPr>
            <p:spPr bwMode="auto">
              <a:xfrm rot="10800000">
                <a:off x="1008" y="1056"/>
                <a:ext cx="4752" cy="312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fr-FR"/>
              </a:p>
            </p:txBody>
          </p:sp>
          <p:sp>
            <p:nvSpPr>
              <p:cNvPr id="3081" name="Text Box 5"/>
              <p:cNvSpPr txBox="1">
                <a:spLocks noChangeArrowheads="1"/>
              </p:cNvSpPr>
              <p:nvPr/>
            </p:nvSpPr>
            <p:spPr bwMode="auto">
              <a:xfrm>
                <a:off x="2448" y="1056"/>
                <a:ext cx="20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Environnement réglementaire</a:t>
                </a:r>
              </a:p>
            </p:txBody>
          </p:sp>
          <p:sp>
            <p:nvSpPr>
              <p:cNvPr id="3082" name="Text Box 6"/>
              <p:cNvSpPr txBox="1">
                <a:spLocks noChangeArrowheads="1"/>
              </p:cNvSpPr>
              <p:nvPr/>
            </p:nvSpPr>
            <p:spPr bwMode="auto">
              <a:xfrm>
                <a:off x="2208" y="1296"/>
                <a:ext cx="25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Organisation des marchés financiers</a:t>
                </a:r>
              </a:p>
            </p:txBody>
          </p:sp>
          <p:sp>
            <p:nvSpPr>
              <p:cNvPr id="3083" name="Text Box 7"/>
              <p:cNvSpPr txBox="1">
                <a:spLocks noChangeArrowheads="1"/>
              </p:cNvSpPr>
              <p:nvPr/>
            </p:nvSpPr>
            <p:spPr bwMode="auto">
              <a:xfrm>
                <a:off x="2688" y="1824"/>
                <a:ext cx="14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Portefeuille optimal</a:t>
                </a:r>
              </a:p>
            </p:txBody>
          </p:sp>
          <p:sp>
            <p:nvSpPr>
              <p:cNvPr id="3084" name="Text Box 8"/>
              <p:cNvSpPr txBox="1">
                <a:spLocks noChangeArrowheads="1"/>
              </p:cNvSpPr>
              <p:nvPr/>
            </p:nvSpPr>
            <p:spPr bwMode="auto">
              <a:xfrm>
                <a:off x="2064" y="1584"/>
                <a:ext cx="29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Univers d’investissement (classes d’actifs)</a:t>
                </a:r>
              </a:p>
            </p:txBody>
          </p:sp>
          <p:sp>
            <p:nvSpPr>
              <p:cNvPr id="3085" name="Text Box 9"/>
              <p:cNvSpPr txBox="1">
                <a:spLocks noChangeArrowheads="1"/>
              </p:cNvSpPr>
              <p:nvPr/>
            </p:nvSpPr>
            <p:spPr bwMode="auto">
              <a:xfrm>
                <a:off x="1872" y="2064"/>
                <a:ext cx="3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Analyse des fondamentaux macroéconomique</a:t>
                </a:r>
              </a:p>
            </p:txBody>
          </p:sp>
          <p:sp>
            <p:nvSpPr>
              <p:cNvPr id="3086" name="Text Box 11"/>
              <p:cNvSpPr txBox="1">
                <a:spLocks noChangeArrowheads="1"/>
              </p:cNvSpPr>
              <p:nvPr/>
            </p:nvSpPr>
            <p:spPr bwMode="auto">
              <a:xfrm>
                <a:off x="2640" y="2352"/>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Allocation tactique</a:t>
                </a:r>
              </a:p>
            </p:txBody>
          </p:sp>
          <p:sp>
            <p:nvSpPr>
              <p:cNvPr id="3087" name="Text Box 12"/>
              <p:cNvSpPr txBox="1">
                <a:spLocks noChangeArrowheads="1"/>
              </p:cNvSpPr>
              <p:nvPr/>
            </p:nvSpPr>
            <p:spPr bwMode="auto">
              <a:xfrm>
                <a:off x="2784" y="2640"/>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2000"/>
                  <a:t>Stock Picking</a:t>
                </a:r>
              </a:p>
            </p:txBody>
          </p:sp>
          <p:sp>
            <p:nvSpPr>
              <p:cNvPr id="3088" name="Text Box 13"/>
              <p:cNvSpPr txBox="1">
                <a:spLocks noChangeArrowheads="1"/>
              </p:cNvSpPr>
              <p:nvPr/>
            </p:nvSpPr>
            <p:spPr bwMode="auto">
              <a:xfrm>
                <a:off x="2688" y="2976"/>
                <a:ext cx="13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algn="ctr" eaLnBrk="1" hangingPunct="1">
                  <a:spcBef>
                    <a:spcPct val="50000"/>
                  </a:spcBef>
                </a:pPr>
                <a:r>
                  <a:rPr lang="fr-FR" sz="2000"/>
                  <a:t>Timing : Analyse technique</a:t>
                </a:r>
              </a:p>
            </p:txBody>
          </p:sp>
          <p:sp>
            <p:nvSpPr>
              <p:cNvPr id="3089" name="Line 17"/>
              <p:cNvSpPr>
                <a:spLocks noChangeShapeType="1"/>
              </p:cNvSpPr>
              <p:nvPr/>
            </p:nvSpPr>
            <p:spPr bwMode="auto">
              <a:xfrm>
                <a:off x="2496" y="2976"/>
                <a:ext cx="17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sp>
            <p:nvSpPr>
              <p:cNvPr id="3090" name="Line 19"/>
              <p:cNvSpPr>
                <a:spLocks noChangeShapeType="1"/>
              </p:cNvSpPr>
              <p:nvPr/>
            </p:nvSpPr>
            <p:spPr bwMode="auto">
              <a:xfrm>
                <a:off x="1968" y="2352"/>
                <a:ext cx="28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sp>
            <p:nvSpPr>
              <p:cNvPr id="3091" name="Line 20"/>
              <p:cNvSpPr>
                <a:spLocks noChangeShapeType="1"/>
              </p:cNvSpPr>
              <p:nvPr/>
            </p:nvSpPr>
            <p:spPr bwMode="auto">
              <a:xfrm>
                <a:off x="1776" y="2064"/>
                <a:ext cx="32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sp>
            <p:nvSpPr>
              <p:cNvPr id="3092" name="Line 21"/>
              <p:cNvSpPr>
                <a:spLocks noChangeShapeType="1"/>
              </p:cNvSpPr>
              <p:nvPr/>
            </p:nvSpPr>
            <p:spPr bwMode="auto">
              <a:xfrm>
                <a:off x="1584" y="1824"/>
                <a:ext cx="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sp>
            <p:nvSpPr>
              <p:cNvPr id="3093" name="Line 22"/>
              <p:cNvSpPr>
                <a:spLocks noChangeShapeType="1"/>
              </p:cNvSpPr>
              <p:nvPr/>
            </p:nvSpPr>
            <p:spPr bwMode="auto">
              <a:xfrm>
                <a:off x="1392" y="1536"/>
                <a:ext cx="3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sp>
            <p:nvSpPr>
              <p:cNvPr id="3094" name="Line 23"/>
              <p:cNvSpPr>
                <a:spLocks noChangeShapeType="1"/>
              </p:cNvSpPr>
              <p:nvPr/>
            </p:nvSpPr>
            <p:spPr bwMode="auto">
              <a:xfrm>
                <a:off x="1200" y="1296"/>
                <a:ext cx="43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grpSp>
        <p:sp>
          <p:nvSpPr>
            <p:cNvPr id="3079" name="Line 18"/>
            <p:cNvSpPr>
              <a:spLocks noChangeShapeType="1"/>
            </p:cNvSpPr>
            <p:nvPr/>
          </p:nvSpPr>
          <p:spPr bwMode="auto">
            <a:xfrm>
              <a:off x="1968" y="2640"/>
              <a:ext cx="23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fr-F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04850"/>
            <a:ext cx="8229600" cy="509588"/>
          </a:xfrm>
        </p:spPr>
        <p:txBody>
          <a:bodyPr/>
          <a:lstStyle/>
          <a:p>
            <a:pPr eaLnBrk="1" hangingPunct="1"/>
            <a:r>
              <a:rPr lang="fr-FR" sz="3200"/>
              <a:t>La construction d’un portefeuille optimal</a:t>
            </a:r>
          </a:p>
        </p:txBody>
      </p:sp>
      <p:sp>
        <p:nvSpPr>
          <p:cNvPr id="18435" name="Rectangle 3"/>
          <p:cNvSpPr>
            <a:spLocks noGrp="1" noChangeArrowheads="1"/>
          </p:cNvSpPr>
          <p:nvPr>
            <p:ph idx="1"/>
          </p:nvPr>
        </p:nvSpPr>
        <p:spPr>
          <a:xfrm>
            <a:off x="457200" y="1428750"/>
            <a:ext cx="8229600" cy="4895850"/>
          </a:xfrm>
        </p:spPr>
        <p:txBody>
          <a:bodyPr/>
          <a:lstStyle/>
          <a:p>
            <a:pPr eaLnBrk="1" hangingPunct="1">
              <a:lnSpc>
                <a:spcPct val="80000"/>
              </a:lnSpc>
            </a:pPr>
            <a:r>
              <a:rPr lang="fr-FR" sz="2800" dirty="0"/>
              <a:t>L’objectif est de déterminer un portefeuille optimal capable de battre le benchmark : rentabilité maximisée pour un risque minimisé.</a:t>
            </a:r>
          </a:p>
          <a:p>
            <a:pPr eaLnBrk="1" hangingPunct="1">
              <a:lnSpc>
                <a:spcPct val="80000"/>
              </a:lnSpc>
            </a:pPr>
            <a:endParaRPr lang="fr-FR" sz="2800" dirty="0"/>
          </a:p>
          <a:p>
            <a:pPr eaLnBrk="1" hangingPunct="1">
              <a:lnSpc>
                <a:spcPct val="80000"/>
              </a:lnSpc>
            </a:pPr>
            <a:r>
              <a:rPr lang="fr-FR" sz="2800" dirty="0"/>
              <a:t>En théorie : à chaque client, un degré d’aversion pour le risque =&gt; à chaque client un benchmark.</a:t>
            </a:r>
          </a:p>
          <a:p>
            <a:pPr eaLnBrk="1" hangingPunct="1">
              <a:lnSpc>
                <a:spcPct val="80000"/>
              </a:lnSpc>
            </a:pPr>
            <a:endParaRPr lang="fr-FR" sz="2800" dirty="0"/>
          </a:p>
          <a:p>
            <a:pPr eaLnBrk="1" hangingPunct="1">
              <a:lnSpc>
                <a:spcPct val="80000"/>
              </a:lnSpc>
            </a:pPr>
            <a:r>
              <a:rPr lang="fr-FR" sz="2800" dirty="0"/>
              <a:t>En pratique c’est impossible : les clients sont classifier par catégorie de niveau de risque. A ces catégories sont associés quelques benchmarks qui se rapprochent le plus proche possible de leur degré d’aversion.</a:t>
            </a:r>
          </a:p>
          <a:p>
            <a:pPr eaLnBrk="1" hangingPunct="1">
              <a:lnSpc>
                <a:spcPct val="80000"/>
              </a:lnSpc>
            </a:pPr>
            <a:r>
              <a:rPr lang="fr-FR" sz="2800" dirty="0"/>
              <a:t>Le modèle de H. </a:t>
            </a:r>
            <a:r>
              <a:rPr lang="fr-FR" sz="2800" dirty="0" err="1"/>
              <a:t>Markowitz</a:t>
            </a:r>
            <a:r>
              <a:rPr lang="fr-FR" sz="2800" dirty="0"/>
              <a:t> </a:t>
            </a:r>
            <a:endParaRPr lang="fr-FR" sz="2400" dirty="0"/>
          </a:p>
          <a:p>
            <a:pPr eaLnBrk="1" hangingPunct="1">
              <a:lnSpc>
                <a:spcPct val="80000"/>
              </a:lnSpc>
            </a:pPr>
            <a:endParaRPr lang="fr-FR" sz="2400" dirty="0"/>
          </a:p>
          <a:p>
            <a:pPr eaLnBrk="1" hangingPunct="1">
              <a:buFont typeface="Wingdings" pitchFamily="2" charset="2"/>
              <a:buNone/>
            </a:pPr>
            <a:endParaRPr lang="fr-FR" sz="2400" dirty="0"/>
          </a:p>
        </p:txBody>
      </p:sp>
      <p:sp>
        <p:nvSpPr>
          <p:cNvPr id="6146" name="Espace réservé du numéro de diapositive 5"/>
          <p:cNvSpPr>
            <a:spLocks noGrp="1"/>
          </p:cNvSpPr>
          <p:nvPr>
            <p:ph type="sldNum" sz="quarter" idx="12"/>
          </p:nvPr>
        </p:nvSpPr>
        <p:spPr/>
        <p:txBody>
          <a:bodyPr/>
          <a:lstStyle/>
          <a:p>
            <a:pPr>
              <a:defRPr/>
            </a:pPr>
            <a:fld id="{D68FE005-4396-4DAA-9B1D-C57EE068C8FD}" type="slidenum">
              <a:rPr lang="fr-FR"/>
              <a:pPr>
                <a:defRPr/>
              </a:pPr>
              <a:t>20</a:t>
            </a:fld>
            <a:endParaRPr lang="fr-FR"/>
          </a:p>
        </p:txBody>
      </p:sp>
      <p:sp>
        <p:nvSpPr>
          <p:cNvPr id="5" name="Espace réservé du pied de page 4"/>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9" name="Rectangle 8"/>
          <p:cNvSpPr/>
          <p:nvPr/>
        </p:nvSpPr>
        <p:spPr>
          <a:xfrm>
            <a:off x="1979712" y="0"/>
            <a:ext cx="716428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1 - Construction d’un portefeuille optimal</a:t>
            </a:r>
          </a:p>
        </p:txBody>
      </p:sp>
      <p:graphicFrame>
        <p:nvGraphicFramePr>
          <p:cNvPr id="18439" name="Object 8">
            <a:hlinkClick r:id="" action="ppaction://ole?verb=0"/>
          </p:cNvPr>
          <p:cNvGraphicFramePr>
            <a:graphicFrameLocks noChangeAspect="1"/>
          </p:cNvGraphicFramePr>
          <p:nvPr>
            <p:extLst>
              <p:ext uri="{D42A27DB-BD31-4B8C-83A1-F6EECF244321}">
                <p14:modId xmlns:p14="http://schemas.microsoft.com/office/powerpoint/2010/main" val="2275659078"/>
              </p:ext>
            </p:extLst>
          </p:nvPr>
        </p:nvGraphicFramePr>
        <p:xfrm>
          <a:off x="7267575" y="5524500"/>
          <a:ext cx="1419225" cy="1196975"/>
        </p:xfrm>
        <a:graphic>
          <a:graphicData uri="http://schemas.openxmlformats.org/presentationml/2006/ole">
            <mc:AlternateContent xmlns:mc="http://schemas.openxmlformats.org/markup-compatibility/2006">
              <mc:Choice xmlns:v="urn:schemas-microsoft-com:vml" Requires="v">
                <p:oleObj spid="_x0000_s18776" name="Presentation" showAsIcon="1" r:id="rId4" imgW="914400" imgH="771480" progId="PowerPoint.Show.12">
                  <p:embed/>
                </p:oleObj>
              </mc:Choice>
              <mc:Fallback>
                <p:oleObj name="Presentation" showAsIcon="1" r:id="rId4" imgW="914400" imgH="771480" progId="PowerPoint.Show.12">
                  <p:embed/>
                  <p:pic>
                    <p:nvPicPr>
                      <p:cNvPr id="0" name="Object 8"/>
                      <p:cNvPicPr>
                        <a:picLocks noChangeAspect="1" noChangeArrowheads="1"/>
                      </p:cNvPicPr>
                      <p:nvPr/>
                    </p:nvPicPr>
                    <p:blipFill>
                      <a:blip r:embed="rId5"/>
                      <a:srcRect/>
                      <a:stretch>
                        <a:fillRect/>
                      </a:stretch>
                    </p:blipFill>
                    <p:spPr bwMode="auto">
                      <a:xfrm>
                        <a:off x="7267575" y="5524500"/>
                        <a:ext cx="1419225"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FR" sz="3200"/>
              <a:t>2) Allocation tactique : une gestion « Top-Down » pour battre le Benchmark</a:t>
            </a:r>
          </a:p>
        </p:txBody>
      </p:sp>
      <p:sp>
        <p:nvSpPr>
          <p:cNvPr id="19459" name="Rectangle 3"/>
          <p:cNvSpPr>
            <a:spLocks noGrp="1" noChangeArrowheads="1"/>
          </p:cNvSpPr>
          <p:nvPr>
            <p:ph idx="1"/>
          </p:nvPr>
        </p:nvSpPr>
        <p:spPr/>
        <p:txBody>
          <a:bodyPr/>
          <a:lstStyle/>
          <a:p>
            <a:pPr eaLnBrk="1" hangingPunct="1"/>
            <a:r>
              <a:rPr lang="fr-FR" sz="2400" u="sng"/>
              <a:t>Top Down</a:t>
            </a:r>
            <a:r>
              <a:rPr lang="fr-FR" sz="2400"/>
              <a:t> : l’analyse se fait à partir des variables fondamentales la macro-économie vers la micro-économie. Elle se fait en 3 étapes.</a:t>
            </a:r>
          </a:p>
          <a:p>
            <a:pPr eaLnBrk="1" hangingPunct="1"/>
            <a:r>
              <a:rPr lang="fr-FR" sz="2400" u="sng"/>
              <a:t>Bottom Up</a:t>
            </a:r>
            <a:r>
              <a:rPr lang="fr-FR" sz="2400"/>
              <a:t> : l’analyse se fait d’abord au sein de la société. C’est du stock-picking. Seule la qualité de la société ou de l’emprunt est retenue, indépendamment du cycle économique, du secteur, de la zone géographique</a:t>
            </a:r>
          </a:p>
        </p:txBody>
      </p:sp>
      <p:sp>
        <p:nvSpPr>
          <p:cNvPr id="8194" name="Espace réservé du numéro de diapositive 5"/>
          <p:cNvSpPr>
            <a:spLocks noGrp="1"/>
          </p:cNvSpPr>
          <p:nvPr>
            <p:ph type="sldNum" sz="quarter" idx="12"/>
          </p:nvPr>
        </p:nvSpPr>
        <p:spPr/>
        <p:txBody>
          <a:bodyPr/>
          <a:lstStyle/>
          <a:p>
            <a:pPr>
              <a:defRPr/>
            </a:pPr>
            <a:fld id="{6337215D-222D-4E42-99DF-E974B635DDEB}" type="slidenum">
              <a:rPr lang="fr-FR"/>
              <a:pPr>
                <a:defRPr/>
              </a:pPr>
              <a:t>21</a:t>
            </a:fld>
            <a:endParaRPr lang="fr-FR"/>
          </a:p>
        </p:txBody>
      </p:sp>
      <p:sp>
        <p:nvSpPr>
          <p:cNvPr id="5" name="Espace réservé du pied de page 4"/>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7" name="Rectangle 6"/>
          <p:cNvSpPr/>
          <p:nvPr/>
        </p:nvSpPr>
        <p:spPr>
          <a:xfrm>
            <a:off x="251520" y="0"/>
            <a:ext cx="6300192"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2 - Une gestion « Top-Down »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95288" y="620713"/>
            <a:ext cx="8229600" cy="939800"/>
          </a:xfrm>
        </p:spPr>
        <p:txBody>
          <a:bodyPr/>
          <a:lstStyle/>
          <a:p>
            <a:pPr eaLnBrk="1" hangingPunct="1"/>
            <a:r>
              <a:rPr lang="fr-FR" sz="2800"/>
              <a:t>Les prises de positions actives par rapport au Benchmark : anticiper le cycle économique par l’approche Top-Down</a:t>
            </a:r>
          </a:p>
        </p:txBody>
      </p:sp>
      <p:sp>
        <p:nvSpPr>
          <p:cNvPr id="20483" name="Rectangle 3"/>
          <p:cNvSpPr>
            <a:spLocks noGrp="1" noChangeArrowheads="1"/>
          </p:cNvSpPr>
          <p:nvPr>
            <p:ph idx="1"/>
          </p:nvPr>
        </p:nvSpPr>
        <p:spPr>
          <a:xfrm>
            <a:off x="395288" y="1773238"/>
            <a:ext cx="8229600" cy="4608512"/>
          </a:xfrm>
        </p:spPr>
        <p:txBody>
          <a:bodyPr/>
          <a:lstStyle/>
          <a:p>
            <a:pPr eaLnBrk="1" hangingPunct="1">
              <a:lnSpc>
                <a:spcPct val="90000"/>
              </a:lnSpc>
            </a:pPr>
            <a:r>
              <a:rPr lang="fr-FR" sz="2400" u="sng"/>
              <a:t>Définitions</a:t>
            </a:r>
            <a:r>
              <a:rPr lang="fr-FR" sz="2400"/>
              <a:t> :</a:t>
            </a:r>
          </a:p>
          <a:p>
            <a:pPr lvl="1" eaLnBrk="1" hangingPunct="1">
              <a:lnSpc>
                <a:spcPct val="90000"/>
              </a:lnSpc>
            </a:pPr>
            <a:r>
              <a:rPr lang="fr-FR" sz="2000" u="sng"/>
              <a:t>3 Classes d’actifs</a:t>
            </a:r>
            <a:r>
              <a:rPr lang="fr-FR" sz="2000"/>
              <a:t> : Actions, Obligations et Monétaire.</a:t>
            </a:r>
          </a:p>
          <a:p>
            <a:pPr lvl="1" eaLnBrk="1" hangingPunct="1">
              <a:lnSpc>
                <a:spcPct val="90000"/>
              </a:lnSpc>
            </a:pPr>
            <a:r>
              <a:rPr lang="fr-FR" sz="2000" u="sng"/>
              <a:t>Poche</a:t>
            </a:r>
            <a:r>
              <a:rPr lang="fr-FR" sz="2000"/>
              <a:t> = sous-ensemble d’une classe d’actif : les poches actions FR et US sont des poches de la classe d’actifs « Actions ».</a:t>
            </a:r>
            <a:endParaRPr lang="fr-FR" sz="2000" u="sng"/>
          </a:p>
          <a:p>
            <a:pPr eaLnBrk="1" hangingPunct="1">
              <a:lnSpc>
                <a:spcPct val="90000"/>
              </a:lnSpc>
            </a:pPr>
            <a:r>
              <a:rPr lang="fr-FR" sz="2400" u="sng"/>
              <a:t>Première étape</a:t>
            </a:r>
            <a:r>
              <a:rPr lang="fr-FR" sz="2400"/>
              <a:t> : sur/sous pondération des grandes classes d’actifs et des poches par rapport au benchmark, en fonction du scénario économique global (établi par le comité global mondial).</a:t>
            </a:r>
          </a:p>
          <a:p>
            <a:pPr eaLnBrk="1" hangingPunct="1">
              <a:lnSpc>
                <a:spcPct val="90000"/>
              </a:lnSpc>
            </a:pPr>
            <a:r>
              <a:rPr lang="fr-FR" sz="2400" u="sng"/>
              <a:t>Deuxième étape</a:t>
            </a:r>
            <a:r>
              <a:rPr lang="fr-FR" sz="2400"/>
              <a:t> : allocation géographique/choix des secteur et thèmes et stratégie de change (couverture EUR/USD par ex.)</a:t>
            </a:r>
          </a:p>
          <a:p>
            <a:pPr eaLnBrk="1" hangingPunct="1">
              <a:lnSpc>
                <a:spcPct val="90000"/>
              </a:lnSpc>
            </a:pPr>
            <a:r>
              <a:rPr lang="fr-FR" sz="2400" u="sng"/>
              <a:t>Troisième étape</a:t>
            </a:r>
            <a:r>
              <a:rPr lang="fr-FR" sz="2400"/>
              <a:t> : sélection des titres pour chaque classe d’actifs et chaque poche (Voir §IV)</a:t>
            </a:r>
          </a:p>
        </p:txBody>
      </p:sp>
      <p:sp>
        <p:nvSpPr>
          <p:cNvPr id="9218" name="Espace réservé du numéro de diapositive 5"/>
          <p:cNvSpPr>
            <a:spLocks noGrp="1"/>
          </p:cNvSpPr>
          <p:nvPr>
            <p:ph type="sldNum" sz="quarter" idx="12"/>
          </p:nvPr>
        </p:nvSpPr>
        <p:spPr/>
        <p:txBody>
          <a:bodyPr/>
          <a:lstStyle/>
          <a:p>
            <a:pPr>
              <a:defRPr/>
            </a:pPr>
            <a:fld id="{CA48C4E5-BA54-4825-9D43-C2DF5A1401A9}" type="slidenum">
              <a:rPr lang="fr-FR"/>
              <a:pPr>
                <a:defRPr/>
              </a:pPr>
              <a:t>22</a:t>
            </a:fld>
            <a:endParaRPr lang="fr-FR"/>
          </a:p>
        </p:txBody>
      </p:sp>
      <p:sp>
        <p:nvSpPr>
          <p:cNvPr id="5" name="Espace réservé du pied de page 4"/>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6" name="Rectangle 5"/>
          <p:cNvSpPr/>
          <p:nvPr/>
        </p:nvSpPr>
        <p:spPr>
          <a:xfrm>
            <a:off x="107504" y="64095"/>
            <a:ext cx="6300192"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2 - Une gestion « Top-Down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04800" y="649287"/>
            <a:ext cx="8229600" cy="581025"/>
          </a:xfrm>
        </p:spPr>
        <p:txBody>
          <a:bodyPr/>
          <a:lstStyle/>
          <a:p>
            <a:pPr eaLnBrk="1" hangingPunct="1"/>
            <a:r>
              <a:rPr lang="fr-FR" sz="3200" dirty="0"/>
              <a:t>3) Mesures de la performance et contraintes de gestion</a:t>
            </a:r>
          </a:p>
        </p:txBody>
      </p:sp>
      <p:sp>
        <p:nvSpPr>
          <p:cNvPr id="11267" name="Rectangle 3"/>
          <p:cNvSpPr>
            <a:spLocks noGrp="1" noChangeArrowheads="1"/>
          </p:cNvSpPr>
          <p:nvPr>
            <p:ph idx="1"/>
          </p:nvPr>
        </p:nvSpPr>
        <p:spPr>
          <a:xfrm>
            <a:off x="642938" y="1428750"/>
            <a:ext cx="8272462" cy="4438650"/>
          </a:xfrm>
        </p:spPr>
        <p:txBody>
          <a:bodyPr>
            <a:normAutofit/>
          </a:bodyPr>
          <a:lstStyle/>
          <a:p>
            <a:pPr marL="190500" indent="-190500" eaLnBrk="1" fontAlgn="auto" hangingPunct="1">
              <a:lnSpc>
                <a:spcPct val="90000"/>
              </a:lnSpc>
              <a:spcAft>
                <a:spcPts val="0"/>
              </a:spcAft>
              <a:buClr>
                <a:schemeClr val="accent3"/>
              </a:buClr>
              <a:buFont typeface="Wingdings 2"/>
              <a:buChar char=""/>
              <a:defRPr/>
            </a:pPr>
            <a:r>
              <a:rPr lang="fr-FR" sz="2000" dirty="0"/>
              <a:t>Pour battre le benchmark, des positions divergentes de ce dernier sont prises, mais dans certaines limites pour ne pas s’éloigner de l’objectif de gestion = les </a:t>
            </a:r>
            <a:r>
              <a:rPr lang="fr-FR" sz="2000" u="sng" dirty="0"/>
              <a:t>contraintes</a:t>
            </a:r>
            <a:r>
              <a:rPr lang="fr-FR" sz="2000" dirty="0"/>
              <a:t>.</a:t>
            </a:r>
          </a:p>
          <a:p>
            <a:pPr marL="190500" indent="-190500" eaLnBrk="1" fontAlgn="auto" hangingPunct="1">
              <a:lnSpc>
                <a:spcPct val="90000"/>
              </a:lnSpc>
              <a:spcAft>
                <a:spcPts val="0"/>
              </a:spcAft>
              <a:buClr>
                <a:schemeClr val="accent3"/>
              </a:buClr>
              <a:buFont typeface="Wingdings 2"/>
              <a:buChar char=""/>
              <a:defRPr/>
            </a:pPr>
            <a:endParaRPr lang="fr-FR" sz="2000" dirty="0"/>
          </a:p>
          <a:p>
            <a:pPr marL="274320" indent="-274320" eaLnBrk="1" fontAlgn="auto" hangingPunct="1">
              <a:lnSpc>
                <a:spcPct val="90000"/>
              </a:lnSpc>
              <a:spcAft>
                <a:spcPts val="0"/>
              </a:spcAft>
              <a:buClr>
                <a:schemeClr val="accent3"/>
              </a:buClr>
              <a:buFont typeface="Wingdings 2"/>
              <a:buChar char=""/>
              <a:defRPr/>
            </a:pPr>
            <a:r>
              <a:rPr lang="fr-FR" sz="2000" u="sng" dirty="0"/>
              <a:t>Univers de gestion</a:t>
            </a:r>
            <a:r>
              <a:rPr lang="fr-FR" sz="2000" dirty="0"/>
              <a:t> = ensemble des actifs qui peuvent faire partie du portefeuille. Il est plus large que celui déterminé stricto-sensu par le benchmark.</a:t>
            </a:r>
          </a:p>
          <a:p>
            <a:pPr marL="640080" lvl="1" indent="-246888" eaLnBrk="1" fontAlgn="auto" hangingPunct="1">
              <a:lnSpc>
                <a:spcPct val="90000"/>
              </a:lnSpc>
              <a:spcAft>
                <a:spcPts val="0"/>
              </a:spcAft>
              <a:buFont typeface="Wingdings 2"/>
              <a:buChar char=""/>
              <a:defRPr/>
            </a:pPr>
            <a:r>
              <a:rPr lang="fr-FR" sz="1800" dirty="0"/>
              <a:t>Géographique : France, international, marchés émergents ?</a:t>
            </a:r>
          </a:p>
          <a:p>
            <a:pPr marL="640080" lvl="1" indent="-246888" eaLnBrk="1" fontAlgn="auto" hangingPunct="1">
              <a:lnSpc>
                <a:spcPct val="90000"/>
              </a:lnSpc>
              <a:spcAft>
                <a:spcPts val="0"/>
              </a:spcAft>
              <a:buFont typeface="Wingdings 2"/>
              <a:buChar char=""/>
              <a:defRPr/>
            </a:pPr>
            <a:r>
              <a:rPr lang="fr-FR" sz="1800" dirty="0"/>
              <a:t>Classe d’actifs : Actions, produits de taux, produits dérivés ?</a:t>
            </a:r>
          </a:p>
          <a:p>
            <a:pPr marL="640080" lvl="1" indent="-246888" eaLnBrk="1" fontAlgn="auto" hangingPunct="1">
              <a:lnSpc>
                <a:spcPct val="90000"/>
              </a:lnSpc>
              <a:spcAft>
                <a:spcPts val="0"/>
              </a:spcAft>
              <a:buFont typeface="Wingdings 2"/>
              <a:buChar char=""/>
              <a:defRPr/>
            </a:pPr>
            <a:endParaRPr lang="fr-FR" sz="1800" dirty="0"/>
          </a:p>
          <a:p>
            <a:pPr marL="273367" indent="-246888" eaLnBrk="1" fontAlgn="auto" hangingPunct="1">
              <a:lnSpc>
                <a:spcPct val="90000"/>
              </a:lnSpc>
              <a:spcAft>
                <a:spcPts val="0"/>
              </a:spcAft>
              <a:buFont typeface="Wingdings 2"/>
              <a:buChar char=""/>
              <a:defRPr/>
            </a:pPr>
            <a:r>
              <a:rPr lang="fr-FR" sz="1800" u="sng" dirty="0"/>
              <a:t>Limites d’intervention</a:t>
            </a:r>
            <a:r>
              <a:rPr lang="fr-FR" sz="1800" dirty="0"/>
              <a:t> = respect des bornes minimales et/ou maximales pour chaque classe d’actifs (Actions, Obligations, Monétaire). Elles sont compatibles avec la </a:t>
            </a:r>
            <a:r>
              <a:rPr lang="fr-FR" sz="1800" dirty="0" err="1"/>
              <a:t>tracking</a:t>
            </a:r>
            <a:r>
              <a:rPr lang="fr-FR" sz="1800" dirty="0"/>
              <a:t>.</a:t>
            </a:r>
          </a:p>
          <a:p>
            <a:pPr marL="640080" lvl="1" indent="-246888" eaLnBrk="1" fontAlgn="auto" hangingPunct="1">
              <a:lnSpc>
                <a:spcPct val="90000"/>
              </a:lnSpc>
              <a:spcAft>
                <a:spcPts val="0"/>
              </a:spcAft>
              <a:buFont typeface="Wingdings 2"/>
              <a:buChar char=""/>
              <a:defRPr/>
            </a:pPr>
            <a:endParaRPr lang="fr-FR" sz="1500" dirty="0"/>
          </a:p>
          <a:p>
            <a:pPr marL="190500" indent="-190500" eaLnBrk="1" fontAlgn="auto" hangingPunct="1">
              <a:lnSpc>
                <a:spcPct val="90000"/>
              </a:lnSpc>
              <a:spcAft>
                <a:spcPts val="0"/>
              </a:spcAft>
              <a:buClr>
                <a:schemeClr val="accent3"/>
              </a:buClr>
              <a:buFont typeface="Wingdings 2"/>
              <a:buChar char=""/>
              <a:defRPr/>
            </a:pPr>
            <a:endParaRPr lang="fr-FR" sz="2000" dirty="0"/>
          </a:p>
        </p:txBody>
      </p:sp>
      <p:sp>
        <p:nvSpPr>
          <p:cNvPr id="10242" name="Espace réservé du numéro de diapositive 5"/>
          <p:cNvSpPr>
            <a:spLocks noGrp="1"/>
          </p:cNvSpPr>
          <p:nvPr>
            <p:ph type="sldNum" sz="quarter" idx="12"/>
          </p:nvPr>
        </p:nvSpPr>
        <p:spPr/>
        <p:txBody>
          <a:bodyPr/>
          <a:lstStyle/>
          <a:p>
            <a:pPr>
              <a:defRPr/>
            </a:pPr>
            <a:fld id="{CB488A55-579F-4EFD-AA32-BCB36930E1B9}" type="slidenum">
              <a:rPr lang="fr-FR"/>
              <a:pPr>
                <a:defRPr/>
              </a:pPr>
              <a:t>23</a:t>
            </a:fld>
            <a:endParaRPr lang="fr-FR"/>
          </a:p>
        </p:txBody>
      </p:sp>
      <p:sp>
        <p:nvSpPr>
          <p:cNvPr id="21509" name="Text Box 4"/>
          <p:cNvSpPr txBox="1">
            <a:spLocks noChangeArrowheads="1"/>
          </p:cNvSpPr>
          <p:nvPr/>
        </p:nvSpPr>
        <p:spPr bwMode="auto">
          <a:xfrm>
            <a:off x="1371600" y="4648200"/>
            <a:ext cx="687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endParaRPr lang="fr-FR"/>
          </a:p>
        </p:txBody>
      </p:sp>
      <p:sp>
        <p:nvSpPr>
          <p:cNvPr id="21510" name="Text Box 5"/>
          <p:cNvSpPr txBox="1">
            <a:spLocks noChangeArrowheads="1"/>
          </p:cNvSpPr>
          <p:nvPr/>
        </p:nvSpPr>
        <p:spPr bwMode="auto">
          <a:xfrm>
            <a:off x="1371600" y="44958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endParaRPr lang="fr-FR"/>
          </a:p>
        </p:txBody>
      </p:sp>
      <p:sp>
        <p:nvSpPr>
          <p:cNvPr id="7" name="Espace réservé du pied de page 6"/>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374064"/>
            <a:ext cx="8229600" cy="438150"/>
          </a:xfrm>
        </p:spPr>
        <p:txBody>
          <a:bodyPr/>
          <a:lstStyle/>
          <a:p>
            <a:pPr eaLnBrk="1" hangingPunct="1"/>
            <a:r>
              <a:rPr lang="fr-FR" sz="2800" dirty="0"/>
              <a:t>Les contraintes : Univers de gestion, </a:t>
            </a:r>
            <a:r>
              <a:rPr lang="fr-FR" sz="2800" dirty="0" err="1"/>
              <a:t>Tracking</a:t>
            </a:r>
            <a:r>
              <a:rPr lang="fr-FR" sz="2800" dirty="0"/>
              <a:t> </a:t>
            </a:r>
            <a:r>
              <a:rPr lang="fr-FR" sz="2800" dirty="0" err="1"/>
              <a:t>error</a:t>
            </a:r>
            <a:endParaRPr lang="fr-FR" sz="2800" dirty="0"/>
          </a:p>
        </p:txBody>
      </p:sp>
      <mc:AlternateContent xmlns:mc="http://schemas.openxmlformats.org/markup-compatibility/2006" xmlns:a14="http://schemas.microsoft.com/office/drawing/2010/main">
        <mc:Choice Requires="a14">
          <p:sp>
            <p:nvSpPr>
              <p:cNvPr id="11268" name="Rectangle 3"/>
              <p:cNvSpPr>
                <a:spLocks noGrp="1" noChangeArrowheads="1"/>
              </p:cNvSpPr>
              <p:nvPr>
                <p:ph idx="1"/>
              </p:nvPr>
            </p:nvSpPr>
            <p:spPr>
              <a:xfrm>
                <a:off x="457200" y="869575"/>
                <a:ext cx="8497887" cy="5238750"/>
              </a:xfrm>
            </p:spPr>
            <p:txBody>
              <a:bodyPr>
                <a:normAutofit fontScale="85000" lnSpcReduction="20000"/>
              </a:bodyPr>
              <a:lstStyle/>
              <a:p>
                <a:pPr marL="274320" indent="-274320" eaLnBrk="1" fontAlgn="auto" hangingPunct="1">
                  <a:lnSpc>
                    <a:spcPct val="90000"/>
                  </a:lnSpc>
                  <a:spcAft>
                    <a:spcPts val="0"/>
                  </a:spcAft>
                  <a:buClr>
                    <a:schemeClr val="accent3"/>
                  </a:buClr>
                  <a:buFont typeface="Wingdings 2"/>
                  <a:buChar char=""/>
                  <a:defRPr/>
                </a:pPr>
                <a:r>
                  <a:rPr lang="fr-FR" sz="2000" dirty="0"/>
                  <a:t>Tracking </a:t>
                </a:r>
                <a:r>
                  <a:rPr lang="fr-FR" sz="2000" dirty="0" err="1"/>
                  <a:t>error</a:t>
                </a:r>
                <a:r>
                  <a:rPr lang="fr-FR" sz="2000" dirty="0"/>
                  <a:t>  = mesure le risque relatif du portefeuille par rapport a la  référence.</a:t>
                </a:r>
              </a:p>
              <a:p>
                <a:pPr marL="640080" lvl="1" indent="-246888" eaLnBrk="1" fontAlgn="auto" hangingPunct="1">
                  <a:lnSpc>
                    <a:spcPct val="90000"/>
                  </a:lnSpc>
                  <a:spcAft>
                    <a:spcPts val="0"/>
                  </a:spcAft>
                  <a:buFont typeface="Wingdings 2"/>
                  <a:buChar char=""/>
                  <a:defRPr/>
                </a:pPr>
                <a:r>
                  <a:rPr lang="fr-FR" sz="2000" dirty="0"/>
                  <a:t>Soit </a:t>
                </a:r>
                <a14:m>
                  <m:oMath xmlns:m="http://schemas.openxmlformats.org/officeDocument/2006/math">
                    <m:sSub>
                      <m:sSubPr>
                        <m:ctrlPr>
                          <a:rPr lang="fr-FR" sz="2000" i="1">
                            <a:latin typeface="Cambria Math" panose="02040503050406030204" pitchFamily="18" charset="0"/>
                          </a:rPr>
                        </m:ctrlPr>
                      </m:sSubPr>
                      <m:e>
                        <m:r>
                          <a:rPr lang="fr-FR" sz="2000">
                            <a:latin typeface="Cambria Math" panose="02040503050406030204" pitchFamily="18" charset="0"/>
                          </a:rPr>
                          <m:t>𝑋</m:t>
                        </m:r>
                      </m:e>
                      <m:sub>
                        <m:r>
                          <a:rPr lang="fr-FR" sz="2000">
                            <a:latin typeface="Cambria Math" panose="02040503050406030204" pitchFamily="18" charset="0"/>
                          </a:rPr>
                          <m:t>𝑡</m:t>
                        </m:r>
                      </m:sub>
                    </m:sSub>
                    <m:r>
                      <a:rPr lang="fr-FR" sz="2000">
                        <a:latin typeface="Cambria Math" panose="02040503050406030204" pitchFamily="18" charset="0"/>
                      </a:rPr>
                      <m:t>=</m:t>
                    </m:r>
                    <m:d>
                      <m:dPr>
                        <m:ctrlPr>
                          <a:rPr lang="fr-FR" sz="2000" i="1">
                            <a:latin typeface="Cambria Math" panose="02040503050406030204" pitchFamily="18" charset="0"/>
                          </a:rPr>
                        </m:ctrlPr>
                      </m:dPr>
                      <m:e>
                        <m:sSubSup>
                          <m:sSubSupPr>
                            <m:ctrlPr>
                              <a:rPr lang="fr-FR" sz="2000" i="1">
                                <a:latin typeface="Cambria Math" panose="02040503050406030204" pitchFamily="18" charset="0"/>
                              </a:rPr>
                            </m:ctrlPr>
                          </m:sSubSupPr>
                          <m:e>
                            <m:r>
                              <a:rPr lang="fr-FR" sz="2000">
                                <a:latin typeface="Cambria Math" panose="02040503050406030204" pitchFamily="18" charset="0"/>
                              </a:rPr>
                              <m:t>𝑅</m:t>
                            </m:r>
                          </m:e>
                          <m:sub>
                            <m:r>
                              <a:rPr lang="fr-FR" sz="2000">
                                <a:latin typeface="Cambria Math" panose="02040503050406030204" pitchFamily="18" charset="0"/>
                              </a:rPr>
                              <m:t>𝑡</m:t>
                            </m:r>
                          </m:sub>
                          <m:sup>
                            <m:r>
                              <a:rPr lang="fr-FR" sz="2000">
                                <a:latin typeface="Cambria Math" panose="02040503050406030204" pitchFamily="18" charset="0"/>
                              </a:rPr>
                              <m:t>𝑝</m:t>
                            </m:r>
                          </m:sup>
                        </m:sSubSup>
                        <m:r>
                          <a:rPr lang="fr-FR" sz="2000">
                            <a:latin typeface="Cambria Math" panose="02040503050406030204" pitchFamily="18" charset="0"/>
                          </a:rPr>
                          <m:t>−</m:t>
                        </m:r>
                        <m:sSubSup>
                          <m:sSubSupPr>
                            <m:ctrlPr>
                              <a:rPr lang="fr-FR" sz="2000" i="1">
                                <a:latin typeface="Cambria Math" panose="02040503050406030204" pitchFamily="18" charset="0"/>
                              </a:rPr>
                            </m:ctrlPr>
                          </m:sSubSupPr>
                          <m:e>
                            <m:r>
                              <a:rPr lang="fr-FR" sz="2000">
                                <a:latin typeface="Cambria Math" panose="02040503050406030204" pitchFamily="18" charset="0"/>
                              </a:rPr>
                              <m:t>𝑅</m:t>
                            </m:r>
                          </m:e>
                          <m:sub>
                            <m:r>
                              <a:rPr lang="fr-FR" sz="2000">
                                <a:latin typeface="Cambria Math" panose="02040503050406030204" pitchFamily="18" charset="0"/>
                              </a:rPr>
                              <m:t>𝑡</m:t>
                            </m:r>
                          </m:sub>
                          <m:sup>
                            <m:r>
                              <a:rPr lang="fr-FR" sz="2000">
                                <a:latin typeface="Cambria Math" panose="02040503050406030204" pitchFamily="18" charset="0"/>
                              </a:rPr>
                              <m:t>𝑏</m:t>
                            </m:r>
                          </m:sup>
                        </m:sSubSup>
                      </m:e>
                    </m:d>
                  </m:oMath>
                </a14:m>
                <a:r>
                  <a:rPr lang="fr-FR" sz="2000" dirty="0"/>
                  <a:t> avec </a:t>
                </a:r>
                <a14:m>
                  <m:oMath xmlns:m="http://schemas.openxmlformats.org/officeDocument/2006/math">
                    <m:sSubSup>
                      <m:sSubSupPr>
                        <m:ctrlPr>
                          <a:rPr lang="fr-FR" sz="2000" i="1">
                            <a:latin typeface="Cambria Math" panose="02040503050406030204" pitchFamily="18" charset="0"/>
                          </a:rPr>
                        </m:ctrlPr>
                      </m:sSubSupPr>
                      <m:e>
                        <m:r>
                          <a:rPr lang="fr-FR" sz="2000">
                            <a:latin typeface="Cambria Math" panose="02040503050406030204" pitchFamily="18" charset="0"/>
                          </a:rPr>
                          <m:t>𝑅</m:t>
                        </m:r>
                      </m:e>
                      <m:sub>
                        <m:r>
                          <a:rPr lang="fr-FR" sz="2000">
                            <a:latin typeface="Cambria Math" panose="02040503050406030204" pitchFamily="18" charset="0"/>
                          </a:rPr>
                          <m:t>𝑡</m:t>
                        </m:r>
                      </m:sub>
                      <m:sup>
                        <m:r>
                          <a:rPr lang="fr-FR" sz="2000">
                            <a:latin typeface="Cambria Math" panose="02040503050406030204" pitchFamily="18" charset="0"/>
                          </a:rPr>
                          <m:t>𝑝</m:t>
                        </m:r>
                      </m:sup>
                    </m:sSubSup>
                  </m:oMath>
                </a14:m>
                <a:r>
                  <a:rPr lang="fr-FR" sz="2000" dirty="0"/>
                  <a:t> les rendements du portefeuille à la semaine t; </a:t>
                </a:r>
                <a14:m>
                  <m:oMath xmlns:m="http://schemas.openxmlformats.org/officeDocument/2006/math">
                    <m:sSubSup>
                      <m:sSubSupPr>
                        <m:ctrlPr>
                          <a:rPr lang="fr-FR" sz="2000" i="1">
                            <a:latin typeface="Cambria Math" panose="02040503050406030204" pitchFamily="18" charset="0"/>
                          </a:rPr>
                        </m:ctrlPr>
                      </m:sSubSupPr>
                      <m:e>
                        <m:r>
                          <a:rPr lang="fr-FR" sz="2000">
                            <a:latin typeface="Cambria Math" panose="02040503050406030204" pitchFamily="18" charset="0"/>
                          </a:rPr>
                          <m:t>𝑅</m:t>
                        </m:r>
                      </m:e>
                      <m:sub>
                        <m:r>
                          <a:rPr lang="fr-FR" sz="2000">
                            <a:latin typeface="Cambria Math" panose="02040503050406030204" pitchFamily="18" charset="0"/>
                          </a:rPr>
                          <m:t>𝑡</m:t>
                        </m:r>
                      </m:sub>
                      <m:sup>
                        <m:r>
                          <a:rPr lang="fr-FR" sz="2000">
                            <a:latin typeface="Cambria Math" panose="02040503050406030204" pitchFamily="18" charset="0"/>
                          </a:rPr>
                          <m:t>𝑏</m:t>
                        </m:r>
                      </m:sup>
                    </m:sSubSup>
                  </m:oMath>
                </a14:m>
                <a:r>
                  <a:rPr lang="fr-FR" sz="2000" dirty="0"/>
                  <a:t> les rendements du benchmark à la semaine t. </a:t>
                </a:r>
                <a14:m>
                  <m:oMath xmlns:m="http://schemas.openxmlformats.org/officeDocument/2006/math">
                    <m:sSub>
                      <m:sSubPr>
                        <m:ctrlPr>
                          <a:rPr lang="fr-FR" sz="2000" i="1">
                            <a:latin typeface="Cambria Math" panose="02040503050406030204" pitchFamily="18" charset="0"/>
                          </a:rPr>
                        </m:ctrlPr>
                      </m:sSubPr>
                      <m:e>
                        <m:r>
                          <a:rPr lang="fr-FR" sz="2000">
                            <a:latin typeface="Cambria Math" panose="02040503050406030204" pitchFamily="18" charset="0"/>
                          </a:rPr>
                          <m:t>𝑋</m:t>
                        </m:r>
                      </m:e>
                      <m:sub>
                        <m:r>
                          <a:rPr lang="fr-FR" sz="2000">
                            <a:latin typeface="Cambria Math" panose="02040503050406030204" pitchFamily="18" charset="0"/>
                          </a:rPr>
                          <m:t>𝑡</m:t>
                        </m:r>
                      </m:sub>
                    </m:sSub>
                  </m:oMath>
                </a14:m>
                <a:r>
                  <a:rPr lang="fr-FR" sz="2000" dirty="0"/>
                  <a:t> est donc une variable aléatoire représentant la différence de rentabilité entre le portefeuille et celle du benchmark à la semaine t.</a:t>
                </a:r>
              </a:p>
              <a:p>
                <a:pPr marL="640080" lvl="1" indent="-246888" eaLnBrk="1" fontAlgn="auto" hangingPunct="1">
                  <a:lnSpc>
                    <a:spcPct val="90000"/>
                  </a:lnSpc>
                  <a:spcAft>
                    <a:spcPts val="0"/>
                  </a:spcAft>
                  <a:buFont typeface="Wingdings 2"/>
                  <a:buChar char=""/>
                  <a:defRPr/>
                </a:pPr>
                <a:r>
                  <a:rPr lang="fr-FR" sz="2000" dirty="0"/>
                  <a:t> La </a:t>
                </a:r>
                <a:r>
                  <a:rPr lang="fr-FR" sz="2000" dirty="0" err="1"/>
                  <a:t>tracking</a:t>
                </a:r>
                <a:r>
                  <a:rPr lang="fr-FR" sz="2000" dirty="0"/>
                  <a:t> </a:t>
                </a:r>
                <a:r>
                  <a:rPr lang="fr-FR" sz="2000" dirty="0" err="1"/>
                  <a:t>error</a:t>
                </a:r>
                <a:r>
                  <a:rPr lang="fr-FR" sz="2000" dirty="0"/>
                  <a:t> est notée  </a:t>
                </a:r>
                <a:r>
                  <a:rPr lang="fr-FR" sz="2000" dirty="0">
                    <a:sym typeface="Symbol" pitchFamily="18" charset="2"/>
                  </a:rPr>
                  <a:t> = </a:t>
                </a:r>
                <a14:m>
                  <m:oMath xmlns:m="http://schemas.openxmlformats.org/officeDocument/2006/math">
                    <m:rad>
                      <m:radPr>
                        <m:degHide m:val="on"/>
                        <m:ctrlPr>
                          <a:rPr lang="fr-FR" sz="2000" i="1">
                            <a:latin typeface="Cambria Math" panose="02040503050406030204" pitchFamily="18" charset="0"/>
                            <a:sym typeface="Symbol" pitchFamily="18" charset="2"/>
                          </a:rPr>
                        </m:ctrlPr>
                      </m:radPr>
                      <m:deg/>
                      <m:e>
                        <m:nary>
                          <m:naryPr>
                            <m:chr m:val="∑"/>
                            <m:ctrlPr>
                              <a:rPr lang="fr-FR" sz="2000" i="1">
                                <a:latin typeface="Cambria Math" panose="02040503050406030204" pitchFamily="18" charset="0"/>
                                <a:sym typeface="Symbol" pitchFamily="18" charset="2"/>
                              </a:rPr>
                            </m:ctrlPr>
                          </m:naryPr>
                          <m:sub>
                            <m:r>
                              <m:rPr>
                                <m:brk m:alnAt="23"/>
                              </m:rPr>
                              <a:rPr lang="fr-FR" sz="2000">
                                <a:latin typeface="Cambria Math" panose="02040503050406030204" pitchFamily="18" charset="0"/>
                                <a:sym typeface="Symbol" pitchFamily="18" charset="2"/>
                              </a:rPr>
                              <m:t>𝑡</m:t>
                            </m:r>
                            <m:r>
                              <a:rPr lang="fr-FR" sz="2000">
                                <a:latin typeface="Cambria Math" panose="02040503050406030204" pitchFamily="18" charset="0"/>
                                <a:sym typeface="Symbol" pitchFamily="18" charset="2"/>
                              </a:rPr>
                              <m:t>=1</m:t>
                            </m:r>
                          </m:sub>
                          <m:sup>
                            <m:r>
                              <a:rPr lang="fr-FR" sz="2000">
                                <a:latin typeface="Cambria Math" panose="02040503050406030204" pitchFamily="18" charset="0"/>
                                <a:sym typeface="Symbol" pitchFamily="18" charset="2"/>
                              </a:rPr>
                              <m:t>𝑛</m:t>
                            </m:r>
                          </m:sup>
                          <m:e>
                            <m:sSup>
                              <m:sSupPr>
                                <m:ctrlPr>
                                  <a:rPr lang="fr-FR" sz="2000" i="1">
                                    <a:latin typeface="Cambria Math" panose="02040503050406030204" pitchFamily="18" charset="0"/>
                                    <a:sym typeface="Symbol" pitchFamily="18" charset="2"/>
                                  </a:rPr>
                                </m:ctrlPr>
                              </m:sSupPr>
                              <m:e>
                                <m:d>
                                  <m:dPr>
                                    <m:ctrlPr>
                                      <a:rPr lang="fr-FR" sz="2000" i="1">
                                        <a:latin typeface="Cambria Math" panose="02040503050406030204" pitchFamily="18" charset="0"/>
                                        <a:sym typeface="Symbol" pitchFamily="18" charset="2"/>
                                      </a:rPr>
                                    </m:ctrlPr>
                                  </m:dPr>
                                  <m:e>
                                    <m:sSub>
                                      <m:sSubPr>
                                        <m:ctrlPr>
                                          <a:rPr lang="fr-FR" sz="2000" i="1">
                                            <a:latin typeface="Cambria Math" panose="02040503050406030204" pitchFamily="18" charset="0"/>
                                            <a:sym typeface="Symbol" pitchFamily="18" charset="2"/>
                                          </a:rPr>
                                        </m:ctrlPr>
                                      </m:sSubPr>
                                      <m:e>
                                        <m:r>
                                          <a:rPr lang="fr-FR" sz="2000">
                                            <a:latin typeface="Cambria Math" panose="02040503050406030204" pitchFamily="18" charset="0"/>
                                            <a:sym typeface="Symbol" pitchFamily="18" charset="2"/>
                                          </a:rPr>
                                          <m:t>𝑋</m:t>
                                        </m:r>
                                      </m:e>
                                      <m:sub>
                                        <m:r>
                                          <a:rPr lang="fr-FR" sz="2000">
                                            <a:latin typeface="Cambria Math" panose="02040503050406030204" pitchFamily="18" charset="0"/>
                                            <a:sym typeface="Symbol" pitchFamily="18" charset="2"/>
                                          </a:rPr>
                                          <m:t>𝑡</m:t>
                                        </m:r>
                                      </m:sub>
                                    </m:sSub>
                                    <m:r>
                                      <a:rPr lang="fr-FR" sz="2000">
                                        <a:latin typeface="Cambria Math" panose="02040503050406030204" pitchFamily="18" charset="0"/>
                                        <a:sym typeface="Symbol" pitchFamily="18" charset="2"/>
                                      </a:rPr>
                                      <m:t>−</m:t>
                                    </m:r>
                                    <m:bar>
                                      <m:barPr>
                                        <m:pos m:val="top"/>
                                        <m:ctrlPr>
                                          <a:rPr lang="fr-FR" sz="2000" i="1">
                                            <a:latin typeface="Cambria Math" panose="02040503050406030204" pitchFamily="18" charset="0"/>
                                            <a:sym typeface="Symbol" pitchFamily="18" charset="2"/>
                                          </a:rPr>
                                        </m:ctrlPr>
                                      </m:barPr>
                                      <m:e>
                                        <m:r>
                                          <a:rPr lang="fr-FR" sz="2000">
                                            <a:latin typeface="Cambria Math" panose="02040503050406030204" pitchFamily="18" charset="0"/>
                                            <a:sym typeface="Symbol" pitchFamily="18" charset="2"/>
                                          </a:rPr>
                                          <m:t>𝑋</m:t>
                                        </m:r>
                                      </m:e>
                                    </m:bar>
                                  </m:e>
                                </m:d>
                              </m:e>
                              <m:sup>
                                <m:r>
                                  <a:rPr lang="fr-FR" sz="2000">
                                    <a:latin typeface="Cambria Math" panose="02040503050406030204" pitchFamily="18" charset="0"/>
                                    <a:sym typeface="Symbol" pitchFamily="18" charset="2"/>
                                  </a:rPr>
                                  <m:t>2</m:t>
                                </m:r>
                              </m:sup>
                            </m:sSup>
                            <m:r>
                              <a:rPr lang="fr-FR" sz="2000">
                                <a:latin typeface="Cambria Math" panose="02040503050406030204" pitchFamily="18" charset="0"/>
                                <a:sym typeface="Symbol" pitchFamily="18" charset="2"/>
                              </a:rPr>
                              <m:t>/</m:t>
                            </m:r>
                            <m:r>
                              <a:rPr lang="fr-FR" sz="2000">
                                <a:latin typeface="Cambria Math" panose="02040503050406030204" pitchFamily="18" charset="0"/>
                                <a:sym typeface="Symbol" pitchFamily="18" charset="2"/>
                              </a:rPr>
                              <m:t>𝑛</m:t>
                            </m:r>
                          </m:e>
                        </m:nary>
                      </m:e>
                    </m:rad>
                  </m:oMath>
                </a14:m>
                <a:endParaRPr lang="fr-FR" sz="2000" dirty="0"/>
              </a:p>
              <a:p>
                <a:pPr marL="640080" lvl="1" indent="-246888" eaLnBrk="1" fontAlgn="auto" hangingPunct="1">
                  <a:lnSpc>
                    <a:spcPct val="90000"/>
                  </a:lnSpc>
                  <a:spcAft>
                    <a:spcPts val="0"/>
                  </a:spcAft>
                  <a:buFont typeface="Wingdings 2"/>
                  <a:buChar char=""/>
                  <a:defRPr/>
                </a:pPr>
                <a:r>
                  <a:rPr lang="fr-FR" sz="2000" dirty="0"/>
                  <a:t>Plusieurs expressions possibles :</a:t>
                </a:r>
              </a:p>
              <a:p>
                <a:pPr marL="914717" lvl="2" indent="-246888" eaLnBrk="1" fontAlgn="auto" hangingPunct="1">
                  <a:lnSpc>
                    <a:spcPct val="90000"/>
                  </a:lnSpc>
                  <a:spcAft>
                    <a:spcPts val="0"/>
                  </a:spcAft>
                  <a:buFont typeface="Wingdings 2"/>
                  <a:buChar char=""/>
                  <a:defRPr/>
                </a:pPr>
                <a:r>
                  <a:rPr lang="fr-FR" sz="2000" dirty="0"/>
                  <a:t>Ecart-type des différences de rentabilités hebdomadaires entre le portefeuille et celles du benchmark, mesurées sur 3 ou 5 ans.</a:t>
                </a:r>
              </a:p>
              <a:p>
                <a:pPr marL="914717" lvl="2" indent="-246888" eaLnBrk="1" fontAlgn="auto" hangingPunct="1">
                  <a:lnSpc>
                    <a:spcPct val="90000"/>
                  </a:lnSpc>
                  <a:spcAft>
                    <a:spcPts val="0"/>
                  </a:spcAft>
                  <a:buFont typeface="Wingdings 2"/>
                  <a:buChar char=""/>
                  <a:defRPr/>
                </a:pPr>
                <a:r>
                  <a:rPr lang="fr-FR" sz="2000" dirty="0"/>
                  <a:t>Moyenne des écarts à la moyenne des différences de rentabilités entre le portefeuille et le benchmark.</a:t>
                </a:r>
              </a:p>
              <a:p>
                <a:pPr marL="914717" lvl="2" indent="-246888" eaLnBrk="1" fontAlgn="auto" hangingPunct="1">
                  <a:lnSpc>
                    <a:spcPct val="90000"/>
                  </a:lnSpc>
                  <a:spcAft>
                    <a:spcPts val="0"/>
                  </a:spcAft>
                  <a:buFont typeface="Wingdings 2"/>
                  <a:buChar char=""/>
                  <a:defRPr/>
                </a:pPr>
                <a:r>
                  <a:rPr lang="fr-FR" sz="2000" dirty="0"/>
                  <a:t>Mesure la dispersion des sur(sous) performances hebdomadaires du portefeuille sur le benchmark.</a:t>
                </a:r>
              </a:p>
              <a:p>
                <a:pPr marL="640080" lvl="1" indent="-246888" eaLnBrk="1" fontAlgn="auto" hangingPunct="1">
                  <a:lnSpc>
                    <a:spcPct val="90000"/>
                  </a:lnSpc>
                  <a:spcAft>
                    <a:spcPts val="0"/>
                  </a:spcAft>
                  <a:buFont typeface="Wingdings 2"/>
                  <a:buChar char=""/>
                  <a:defRPr/>
                </a:pPr>
                <a:r>
                  <a:rPr lang="fr-FR" sz="2000" dirty="0"/>
                  <a:t>Plus la </a:t>
                </a:r>
                <a:r>
                  <a:rPr lang="fr-FR" sz="2000" dirty="0" err="1"/>
                  <a:t>Tracking-error</a:t>
                </a:r>
                <a:r>
                  <a:rPr lang="fr-FR" sz="2000" dirty="0"/>
                  <a:t> d'un fonds est bas, plus le fonds ressemble à son indice de référence.</a:t>
                </a:r>
                <a:endParaRPr lang="fr-FR" sz="2000" dirty="0">
                  <a:sym typeface="Symbol" pitchFamily="18" charset="2"/>
                </a:endParaRPr>
              </a:p>
              <a:p>
                <a:pPr marL="640080" lvl="1" indent="-246888" eaLnBrk="1" fontAlgn="auto" hangingPunct="1">
                  <a:lnSpc>
                    <a:spcPct val="90000"/>
                  </a:lnSpc>
                  <a:spcAft>
                    <a:spcPts val="0"/>
                  </a:spcAft>
                  <a:buFont typeface="Wingdings 2"/>
                  <a:buChar char=""/>
                  <a:defRPr/>
                </a:pPr>
                <a:r>
                  <a:rPr lang="fr-FR" sz="2000" dirty="0"/>
                  <a:t>A chaque objectif d’investissement, un benchmark et un mandat de gestion =&gt; donc un univers de gestion, une </a:t>
                </a:r>
                <a:r>
                  <a:rPr lang="fr-FR" sz="2000" dirty="0" err="1"/>
                  <a:t>tracking</a:t>
                </a:r>
                <a:r>
                  <a:rPr lang="fr-FR" sz="2000" dirty="0"/>
                  <a:t> </a:t>
                </a:r>
                <a:r>
                  <a:rPr lang="fr-FR" sz="2000" dirty="0" err="1"/>
                  <a:t>error</a:t>
                </a:r>
                <a:r>
                  <a:rPr lang="fr-FR" sz="2000" dirty="0"/>
                  <a:t> et des limites d’interventions.</a:t>
                </a:r>
              </a:p>
              <a:p>
                <a:pPr marL="640080" lvl="1" indent="-246888" eaLnBrk="1" fontAlgn="auto" hangingPunct="1">
                  <a:lnSpc>
                    <a:spcPct val="90000"/>
                  </a:lnSpc>
                  <a:spcAft>
                    <a:spcPts val="0"/>
                  </a:spcAft>
                  <a:buFont typeface="Wingdings 2"/>
                  <a:buChar char=""/>
                  <a:defRPr/>
                </a:pPr>
                <a:endParaRPr lang="fr-FR" sz="2100" dirty="0"/>
              </a:p>
              <a:p>
                <a:pPr indent="-246888" eaLnBrk="1" fontAlgn="auto" hangingPunct="1">
                  <a:lnSpc>
                    <a:spcPct val="90000"/>
                  </a:lnSpc>
                  <a:spcAft>
                    <a:spcPts val="0"/>
                  </a:spcAft>
                  <a:buFont typeface="Wingdings 2"/>
                  <a:buChar char=""/>
                  <a:defRPr/>
                </a:pPr>
                <a:r>
                  <a:rPr lang="fr-FR" sz="2000" dirty="0"/>
                  <a:t>Cas pratique sur Excel : calcul de rendements, espérances, écarts-types d’actifs, espérance et écart-type du portefeuille et du benchmark, </a:t>
                </a:r>
                <a:r>
                  <a:rPr lang="fr-FR" sz="2000" dirty="0" err="1"/>
                  <a:t>tracking</a:t>
                </a:r>
                <a:r>
                  <a:rPr lang="fr-FR" sz="2000" dirty="0"/>
                  <a:t> </a:t>
                </a:r>
                <a:r>
                  <a:rPr lang="fr-FR" sz="2000" dirty="0" err="1"/>
                  <a:t>error</a:t>
                </a:r>
                <a:r>
                  <a:rPr lang="fr-FR" sz="2000" dirty="0"/>
                  <a:t>, </a:t>
                </a:r>
                <a:r>
                  <a:rPr lang="fr-FR" sz="2000" dirty="0" err="1"/>
                  <a:t>sharpe</a:t>
                </a:r>
                <a:r>
                  <a:rPr lang="fr-FR" sz="2000" dirty="0"/>
                  <a:t>, </a:t>
                </a:r>
                <a:r>
                  <a:rPr lang="fr-FR" sz="2000" dirty="0" err="1"/>
                  <a:t>treynor</a:t>
                </a:r>
                <a:r>
                  <a:rPr lang="fr-FR" sz="2000" dirty="0"/>
                  <a:t>, ratio d’information, optimisation du rendement du portefeuille avec le solver.</a:t>
                </a:r>
              </a:p>
            </p:txBody>
          </p:sp>
        </mc:Choice>
        <mc:Fallback xmlns="">
          <p:sp>
            <p:nvSpPr>
              <p:cNvPr id="11268" name="Rectangle 3"/>
              <p:cNvSpPr>
                <a:spLocks noGrp="1" noRot="1" noChangeAspect="1" noMove="1" noResize="1" noEditPoints="1" noAdjustHandles="1" noChangeArrowheads="1" noChangeShapeType="1" noTextEdit="1"/>
              </p:cNvSpPr>
              <p:nvPr>
                <p:ph idx="1"/>
              </p:nvPr>
            </p:nvSpPr>
            <p:spPr>
              <a:xfrm>
                <a:off x="457200" y="869575"/>
                <a:ext cx="8497887" cy="5238750"/>
              </a:xfrm>
              <a:blipFill>
                <a:blip r:embed="rId3"/>
                <a:stretch>
                  <a:fillRect l="-215" t="-1746" r="-1004"/>
                </a:stretch>
              </a:blipFill>
            </p:spPr>
            <p:txBody>
              <a:bodyPr/>
              <a:lstStyle/>
              <a:p>
                <a:r>
                  <a:rPr lang="fr-FR">
                    <a:noFill/>
                  </a:rPr>
                  <a:t> </a:t>
                </a:r>
              </a:p>
            </p:txBody>
          </p:sp>
        </mc:Fallback>
      </mc:AlternateContent>
      <p:sp>
        <p:nvSpPr>
          <p:cNvPr id="11266" name="Espace réservé du numéro de diapositive 5"/>
          <p:cNvSpPr>
            <a:spLocks noGrp="1"/>
          </p:cNvSpPr>
          <p:nvPr>
            <p:ph type="sldNum" sz="quarter" idx="12"/>
          </p:nvPr>
        </p:nvSpPr>
        <p:spPr/>
        <p:txBody>
          <a:bodyPr/>
          <a:lstStyle/>
          <a:p>
            <a:pPr>
              <a:defRPr/>
            </a:pPr>
            <a:fld id="{110503C4-3185-40C2-A8EF-5E2D998FC499}" type="slidenum">
              <a:rPr lang="fr-FR"/>
              <a:pPr>
                <a:defRPr/>
              </a:pPr>
              <a:t>24</a:t>
            </a:fld>
            <a:endParaRPr lang="fr-FR"/>
          </a:p>
        </p:txBody>
      </p:sp>
      <p:sp>
        <p:nvSpPr>
          <p:cNvPr id="8" name="Espace réservé du pied de page 7"/>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13" name="Rectangle 12"/>
          <p:cNvSpPr/>
          <p:nvPr/>
        </p:nvSpPr>
        <p:spPr>
          <a:xfrm>
            <a:off x="0" y="0"/>
            <a:ext cx="9144000" cy="338554"/>
          </a:xfrm>
          <a:prstGeom prst="rect">
            <a:avLst/>
          </a:prstGeom>
          <a:noFill/>
          <a:ln>
            <a:solidFill>
              <a:schemeClr val="accent1"/>
            </a:solidFill>
          </a:ln>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457200" y="533400"/>
            <a:ext cx="8229600" cy="666750"/>
          </a:xfrm>
        </p:spPr>
        <p:txBody>
          <a:bodyPr/>
          <a:lstStyle/>
          <a:p>
            <a:r>
              <a:rPr lang="fr-FR" sz="2800"/>
              <a:t>Rappel sur les calculs statistiques</a:t>
            </a:r>
          </a:p>
        </p:txBody>
      </p:sp>
      <p:pic>
        <p:nvPicPr>
          <p:cNvPr id="23555"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600200" y="2209800"/>
            <a:ext cx="6858000" cy="722313"/>
          </a:xfrm>
        </p:spPr>
      </p:pic>
      <p:sp>
        <p:nvSpPr>
          <p:cNvPr id="23556" name="Text Box 5"/>
          <p:cNvSpPr txBox="1">
            <a:spLocks noChangeArrowheads="1"/>
          </p:cNvSpPr>
          <p:nvPr/>
        </p:nvSpPr>
        <p:spPr bwMode="auto">
          <a:xfrm>
            <a:off x="323528" y="1524000"/>
            <a:ext cx="7924800" cy="32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a:t>Variance :</a:t>
            </a:r>
          </a:p>
          <a:p>
            <a:pPr eaLnBrk="1" hangingPunct="1">
              <a:spcBef>
                <a:spcPct val="50000"/>
              </a:spcBef>
            </a:pPr>
            <a:endParaRPr lang="fr-FR" sz="1800"/>
          </a:p>
          <a:p>
            <a:pPr eaLnBrk="1" hangingPunct="1">
              <a:spcBef>
                <a:spcPct val="50000"/>
              </a:spcBef>
            </a:pPr>
            <a:r>
              <a:rPr lang="fr-FR" sz="1800"/>
              <a:t>Écart-type :</a:t>
            </a:r>
          </a:p>
          <a:p>
            <a:pPr eaLnBrk="1" hangingPunct="1">
              <a:spcBef>
                <a:spcPct val="50000"/>
              </a:spcBef>
            </a:pPr>
            <a:endParaRPr lang="fr-FR" sz="1800"/>
          </a:p>
          <a:p>
            <a:pPr eaLnBrk="1" hangingPunct="1">
              <a:spcBef>
                <a:spcPct val="50000"/>
              </a:spcBef>
            </a:pPr>
            <a:r>
              <a:rPr lang="fr-FR" sz="1800"/>
              <a:t>Covariance :</a:t>
            </a:r>
          </a:p>
          <a:p>
            <a:pPr eaLnBrk="1" hangingPunct="1">
              <a:spcBef>
                <a:spcPct val="50000"/>
              </a:spcBef>
            </a:pPr>
            <a:r>
              <a:rPr lang="fr-FR" sz="1800">
                <a:latin typeface="Times New Roman" pitchFamily="18" charset="0"/>
                <a:ea typeface="Arial Unicode MS" pitchFamily="34" charset="-128"/>
                <a:cs typeface="Arial Unicode MS" pitchFamily="34" charset="-128"/>
                <a:sym typeface="Symbol" pitchFamily="18" charset="2"/>
              </a:rPr>
              <a:t>					</a:t>
            </a:r>
            <a:r>
              <a:rPr lang="fr-FR" sz="1800" b="1">
                <a:latin typeface="Times New Roman" pitchFamily="18" charset="0"/>
                <a:ea typeface="Arial Unicode MS" pitchFamily="34" charset="-128"/>
                <a:cs typeface="Arial Unicode MS" pitchFamily="34" charset="-128"/>
                <a:sym typeface="Symbol" pitchFamily="18" charset="2"/>
              </a:rPr>
              <a:t>= </a:t>
            </a:r>
            <a:r>
              <a:rPr lang="fr-FR" sz="1800" b="1" u="sng">
                <a:latin typeface="Times New Roman" pitchFamily="18" charset="0"/>
                <a:ea typeface="Arial Unicode MS" pitchFamily="34" charset="-128"/>
                <a:cs typeface="Arial Unicode MS" pitchFamily="34" charset="-128"/>
                <a:sym typeface="Symbol" pitchFamily="18" charset="2"/>
              </a:rPr>
              <a:t></a:t>
            </a:r>
            <a:r>
              <a:rPr lang="fr-FR" sz="1800" b="1" u="sng">
                <a:latin typeface="Arial Unicode MS" pitchFamily="34" charset="-128"/>
                <a:ea typeface="Arial Unicode MS" pitchFamily="34" charset="-128"/>
                <a:cs typeface="Arial Unicode MS" pitchFamily="34" charset="-128"/>
              </a:rPr>
              <a:t>(Xi </a:t>
            </a:r>
            <a:r>
              <a:rPr lang="fr-FR" sz="1800" b="1" u="sng">
                <a:ea typeface="Arial Unicode MS" pitchFamily="34" charset="-128"/>
                <a:cs typeface="Arial Unicode MS" pitchFamily="34" charset="-128"/>
              </a:rPr>
              <a:t>–</a:t>
            </a:r>
            <a:r>
              <a:rPr lang="fr-FR" sz="1800" b="1" u="sng">
                <a:latin typeface="Arial Unicode MS" pitchFamily="34" charset="-128"/>
                <a:ea typeface="Arial Unicode MS" pitchFamily="34" charset="-128"/>
                <a:cs typeface="Arial Unicode MS" pitchFamily="34" charset="-128"/>
              </a:rPr>
              <a:t> X)(Yi- Y)</a:t>
            </a:r>
            <a:endParaRPr lang="fr-FR" sz="1800" b="1">
              <a:latin typeface="Arial Unicode MS" pitchFamily="34" charset="-128"/>
              <a:ea typeface="Arial Unicode MS" pitchFamily="34" charset="-128"/>
              <a:cs typeface="Arial Unicode MS" pitchFamily="34" charset="-128"/>
            </a:endParaRPr>
          </a:p>
          <a:p>
            <a:pPr eaLnBrk="1" hangingPunct="1">
              <a:spcBef>
                <a:spcPct val="50000"/>
              </a:spcBef>
            </a:pPr>
            <a:r>
              <a:rPr lang="fr-FR" sz="1800" b="1">
                <a:latin typeface="Arial Unicode MS" pitchFamily="34" charset="-128"/>
                <a:ea typeface="Arial Unicode MS" pitchFamily="34" charset="-128"/>
                <a:cs typeface="Arial Unicode MS" pitchFamily="34" charset="-128"/>
              </a:rPr>
              <a:t>						n</a:t>
            </a:r>
          </a:p>
          <a:p>
            <a:pPr eaLnBrk="1" hangingPunct="1">
              <a:spcBef>
                <a:spcPct val="50000"/>
              </a:spcBef>
            </a:pPr>
            <a:endParaRPr lang="fr-FR" sz="1800"/>
          </a:p>
        </p:txBody>
      </p:sp>
      <p:pic>
        <p:nvPicPr>
          <p:cNvPr id="2355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524000"/>
            <a:ext cx="4648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57600"/>
            <a:ext cx="3962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200400"/>
            <a:ext cx="76200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191000"/>
            <a:ext cx="65532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Line 10"/>
          <p:cNvSpPr>
            <a:spLocks noChangeShapeType="1"/>
          </p:cNvSpPr>
          <p:nvPr/>
        </p:nvSpPr>
        <p:spPr bwMode="auto">
          <a:xfrm>
            <a:off x="60198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23562" name="Line 11"/>
          <p:cNvSpPr>
            <a:spLocks noChangeShapeType="1"/>
          </p:cNvSpPr>
          <p:nvPr/>
        </p:nvSpPr>
        <p:spPr bwMode="auto">
          <a:xfrm>
            <a:off x="6629400" y="3657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 name="Rectangle 10"/>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457200" y="704850"/>
            <a:ext cx="8229600" cy="590550"/>
          </a:xfrm>
        </p:spPr>
        <p:txBody>
          <a:bodyPr/>
          <a:lstStyle/>
          <a:p>
            <a:r>
              <a:rPr lang="fr-FR" sz="3200"/>
              <a:t>Optimisation relative</a:t>
            </a:r>
          </a:p>
        </p:txBody>
      </p:sp>
      <p:graphicFrame>
        <p:nvGraphicFramePr>
          <p:cNvPr id="24579" name="Object 3"/>
          <p:cNvGraphicFramePr>
            <a:graphicFrameLocks noGrp="1" noChangeAspect="1"/>
          </p:cNvGraphicFramePr>
          <p:nvPr>
            <p:ph type="body" idx="1"/>
          </p:nvPr>
        </p:nvGraphicFramePr>
        <p:xfrm>
          <a:off x="609600" y="1981200"/>
          <a:ext cx="7772400" cy="4441825"/>
        </p:xfrm>
        <a:graphic>
          <a:graphicData uri="http://schemas.openxmlformats.org/presentationml/2006/ole">
            <mc:AlternateContent xmlns:mc="http://schemas.openxmlformats.org/markup-compatibility/2006">
              <mc:Choice xmlns:v="urn:schemas-microsoft-com:vml" Requires="v">
                <p:oleObj spid="_x0000_s24912" name="Graphique" r:id="rId4" imgW="5512680" imgH="3150000" progId="Excel.Sheet.8">
                  <p:embed/>
                </p:oleObj>
              </mc:Choice>
              <mc:Fallback>
                <p:oleObj name="Graphique" r:id="rId4" imgW="5512680" imgH="3150000"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81200"/>
                        <a:ext cx="77724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Text Box 4"/>
          <p:cNvSpPr txBox="1">
            <a:spLocks noChangeArrowheads="1"/>
          </p:cNvSpPr>
          <p:nvPr/>
        </p:nvSpPr>
        <p:spPr bwMode="auto">
          <a:xfrm>
            <a:off x="457200" y="1447800"/>
            <a:ext cx="815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a:t>Plus le gérant s’écarte du benchmark, moins l’excès de rentabilité s’accroît.</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79388" y="549275"/>
            <a:ext cx="8229600" cy="434975"/>
          </a:xfrm>
        </p:spPr>
        <p:txBody>
          <a:bodyPr/>
          <a:lstStyle/>
          <a:p>
            <a:pPr eaLnBrk="1" hangingPunct="1"/>
            <a:r>
              <a:rPr lang="fr-FR" sz="3200"/>
              <a:t>Mesures du risque et attribution de performance</a:t>
            </a:r>
          </a:p>
        </p:txBody>
      </p:sp>
      <p:sp>
        <p:nvSpPr>
          <p:cNvPr id="26627" name="Rectangle 3"/>
          <p:cNvSpPr>
            <a:spLocks noGrp="1" noChangeArrowheads="1"/>
          </p:cNvSpPr>
          <p:nvPr>
            <p:ph idx="1"/>
          </p:nvPr>
        </p:nvSpPr>
        <p:spPr>
          <a:xfrm>
            <a:off x="468313" y="1412875"/>
            <a:ext cx="8229600" cy="4389438"/>
          </a:xfrm>
        </p:spPr>
        <p:txBody>
          <a:bodyPr/>
          <a:lstStyle/>
          <a:p>
            <a:pPr eaLnBrk="1" hangingPunct="1">
              <a:lnSpc>
                <a:spcPct val="90000"/>
              </a:lnSpc>
            </a:pPr>
            <a:r>
              <a:rPr lang="fr-FR" sz="2400"/>
              <a:t>Les portefeuilles de Markowitz sont optimaux, mais sur la base de mesures statistiques passées ! Ils n’anticipent en rien l’évolution du cycle économique ! C’est là qu’intervient la valeur ajoutée du gérant.</a:t>
            </a:r>
          </a:p>
          <a:p>
            <a:pPr eaLnBrk="1" hangingPunct="1">
              <a:lnSpc>
                <a:spcPct val="90000"/>
              </a:lnSpc>
            </a:pPr>
            <a:r>
              <a:rPr lang="fr-FR" sz="2400"/>
              <a:t>En prenant des positions actives par rapport au Benchmark, le gérant s’écarte de la référence pour obtenir un excès de performance relative (sur du court terme)</a:t>
            </a:r>
          </a:p>
          <a:p>
            <a:pPr eaLnBrk="1" hangingPunct="1">
              <a:lnSpc>
                <a:spcPct val="90000"/>
              </a:lnSpc>
            </a:pPr>
            <a:r>
              <a:rPr lang="fr-FR" sz="2400"/>
              <a:t>Plus il s’en écarte, plus le risque de sur/sous performer est grand</a:t>
            </a:r>
          </a:p>
          <a:p>
            <a:pPr eaLnBrk="1" hangingPunct="1">
              <a:lnSpc>
                <a:spcPct val="90000"/>
              </a:lnSpc>
            </a:pPr>
            <a:r>
              <a:rPr lang="fr-FR" sz="2400"/>
              <a:t>Mais de combien s’en écarte t-il et avec quel résultat (Beta, ratio de Sharpe, Treynor, Information) ?</a:t>
            </a:r>
          </a:p>
        </p:txBody>
      </p:sp>
      <p:sp>
        <p:nvSpPr>
          <p:cNvPr id="13314" name="Espace réservé du numéro de diapositive 5"/>
          <p:cNvSpPr>
            <a:spLocks noGrp="1"/>
          </p:cNvSpPr>
          <p:nvPr>
            <p:ph type="sldNum" sz="quarter" idx="12"/>
          </p:nvPr>
        </p:nvSpPr>
        <p:spPr/>
        <p:txBody>
          <a:bodyPr/>
          <a:lstStyle/>
          <a:p>
            <a:pPr>
              <a:defRPr/>
            </a:pPr>
            <a:fld id="{ED965267-C620-438F-A623-D37F06C15977}" type="slidenum">
              <a:rPr lang="fr-FR"/>
              <a:pPr>
                <a:defRPr/>
              </a:pPr>
              <a:t>27</a:t>
            </a:fld>
            <a:endParaRPr lang="fr-FR"/>
          </a:p>
        </p:txBody>
      </p:sp>
      <p:sp>
        <p:nvSpPr>
          <p:cNvPr id="5" name="Espace réservé du pied de page 4"/>
          <p:cNvSpPr>
            <a:spLocks noGrp="1"/>
          </p:cNvSpPr>
          <p:nvPr>
            <p:ph type="ftr" sz="quarter" idx="11"/>
          </p:nvPr>
        </p:nvSpPr>
        <p:spPr>
          <a:xfrm>
            <a:off x="2667000" y="6356350"/>
            <a:ext cx="4548188"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457200" y="704850"/>
            <a:ext cx="8229600" cy="361950"/>
          </a:xfrm>
        </p:spPr>
        <p:txBody>
          <a:bodyPr/>
          <a:lstStyle/>
          <a:p>
            <a:r>
              <a:rPr lang="fr-FR" sz="2800"/>
              <a:t>Le ratio de Sharpe</a:t>
            </a:r>
          </a:p>
        </p:txBody>
      </p:sp>
      <p:sp>
        <p:nvSpPr>
          <p:cNvPr id="27651" name="Rectangle 3"/>
          <p:cNvSpPr>
            <a:spLocks noGrp="1"/>
          </p:cNvSpPr>
          <p:nvPr>
            <p:ph type="body" idx="1"/>
          </p:nvPr>
        </p:nvSpPr>
        <p:spPr>
          <a:xfrm>
            <a:off x="457200" y="1219200"/>
            <a:ext cx="8229600" cy="5306144"/>
          </a:xfrm>
        </p:spPr>
        <p:txBody>
          <a:bodyPr/>
          <a:lstStyle/>
          <a:p>
            <a:pPr marL="0" indent="17463" algn="just">
              <a:lnSpc>
                <a:spcPct val="90000"/>
              </a:lnSpc>
            </a:pPr>
            <a:r>
              <a:rPr lang="fr-FR" sz="1800" dirty="0"/>
              <a:t> Le </a:t>
            </a:r>
            <a:r>
              <a:rPr lang="fr-FR" sz="1800" b="1" dirty="0"/>
              <a:t>ratio de Sharpe</a:t>
            </a:r>
            <a:r>
              <a:rPr lang="fr-FR" sz="1800" dirty="0"/>
              <a:t> mesure l'écart de rentabilité d'un portefeuille d'actifs financiers par rapport au taux de rendement d'un placement sans risque (autrement dit la prime de risque, positive ou négative), divisé par un indicateur de risque, l'écart type des rentabilités de ce portefeuille (autrement dit sa volatilité).</a:t>
            </a:r>
          </a:p>
          <a:p>
            <a:pPr marL="0" indent="17463" algn="just">
              <a:lnSpc>
                <a:spcPct val="90000"/>
              </a:lnSpc>
            </a:pPr>
            <a:r>
              <a:rPr lang="fr-FR" sz="1800" dirty="0"/>
              <a:t> Formellement,   </a:t>
            </a:r>
            <a:r>
              <a:rPr lang="fr-FR" sz="1800" b="1" dirty="0"/>
              <a:t>S = (</a:t>
            </a:r>
            <a:r>
              <a:rPr lang="fr-FR" sz="1800" b="1" dirty="0" err="1"/>
              <a:t>Rp</a:t>
            </a:r>
            <a:r>
              <a:rPr lang="fr-FR" sz="1800" b="1" dirty="0"/>
              <a:t> – </a:t>
            </a:r>
            <a:r>
              <a:rPr lang="fr-FR" sz="1800" b="1" dirty="0" err="1"/>
              <a:t>Rf</a:t>
            </a:r>
            <a:r>
              <a:rPr lang="fr-FR" sz="1800" b="1" dirty="0"/>
              <a:t>)/</a:t>
            </a:r>
            <a:r>
              <a:rPr lang="fr-FR" sz="2400" b="1" dirty="0" err="1"/>
              <a:t>σ</a:t>
            </a:r>
            <a:r>
              <a:rPr lang="fr-FR" sz="1400" b="1" dirty="0" err="1"/>
              <a:t>p</a:t>
            </a:r>
            <a:r>
              <a:rPr lang="fr-FR" sz="1800" dirty="0"/>
              <a:t> où </a:t>
            </a:r>
            <a:r>
              <a:rPr lang="fr-FR" sz="1800" dirty="0" err="1"/>
              <a:t>Rp</a:t>
            </a:r>
            <a:r>
              <a:rPr lang="fr-FR" sz="1800" dirty="0"/>
              <a:t> est le taux de rendement du portefeuille considéré, </a:t>
            </a:r>
            <a:r>
              <a:rPr lang="fr-FR" sz="1800" dirty="0" err="1"/>
              <a:t>Rf</a:t>
            </a:r>
            <a:r>
              <a:rPr lang="fr-FR" sz="1800" dirty="0"/>
              <a:t> (</a:t>
            </a:r>
            <a:r>
              <a:rPr lang="fr-FR" sz="1800" dirty="0" err="1"/>
              <a:t>Risk</a:t>
            </a:r>
            <a:r>
              <a:rPr lang="fr-FR" sz="1800" dirty="0"/>
              <a:t> Free) étant le rendement d’un placement sans risque, et </a:t>
            </a:r>
            <a:r>
              <a:rPr lang="fr-FR" sz="2800" dirty="0" err="1"/>
              <a:t>σ</a:t>
            </a:r>
            <a:r>
              <a:rPr lang="fr-FR" sz="1600" dirty="0" err="1"/>
              <a:t>p</a:t>
            </a:r>
            <a:r>
              <a:rPr lang="fr-FR" sz="1800" dirty="0"/>
              <a:t> l'écart-type des rendements du portefeuille considéré.</a:t>
            </a:r>
          </a:p>
          <a:p>
            <a:pPr marL="0" indent="17463" algn="just">
              <a:lnSpc>
                <a:spcPct val="90000"/>
              </a:lnSpc>
            </a:pPr>
            <a:r>
              <a:rPr lang="fr-FR" sz="1800" dirty="0"/>
              <a:t> Pour simplifier, c'est un indicateur qui mesure l’excédent de la rentabilité du portefeuille sur celle de l’actif sans risque, obtenu pour 1% de volatilité du portefeuille. </a:t>
            </a:r>
            <a:r>
              <a:rPr lang="fr-FR" sz="1800" b="1" dirty="0"/>
              <a:t>Ce ratio mesure l’efficacité de la gestion réalisée</a:t>
            </a:r>
            <a:r>
              <a:rPr lang="fr-FR" sz="1800" dirty="0"/>
              <a:t>.</a:t>
            </a:r>
          </a:p>
          <a:p>
            <a:pPr marL="0" indent="17463" algn="just">
              <a:lnSpc>
                <a:spcPct val="90000"/>
              </a:lnSpc>
            </a:pPr>
            <a:r>
              <a:rPr lang="fr-FR" sz="1800" dirty="0"/>
              <a:t> Si S&gt;0, ce ratio indique que le portefeuille dégage une valeur ajoutée par rapport à l’actif sans risque pour 1% de </a:t>
            </a:r>
            <a:r>
              <a:rPr lang="fr-FR" sz="1800" dirty="0" err="1"/>
              <a:t>σ</a:t>
            </a:r>
            <a:r>
              <a:rPr lang="fr-FR" sz="1100" dirty="0" err="1"/>
              <a:t>p</a:t>
            </a:r>
            <a:r>
              <a:rPr lang="fr-FR" sz="1800" dirty="0"/>
              <a:t>. Attention : ce ratio n’est pas une dérivée. Le gérant ne peut donc pas en tirer la conclusion qu’une accentuation de ses paris, relatifs au benchmark, pris sur l’allocation du portefeuille peut augmenter la surperformance du portefeuille par rapport à l’actif sans risque. Augmenter de 1% </a:t>
            </a:r>
            <a:r>
              <a:rPr lang="fr-FR" sz="1800" b="1" dirty="0" err="1"/>
              <a:t>σ</a:t>
            </a:r>
            <a:r>
              <a:rPr lang="fr-FR" sz="1100" b="1" dirty="0" err="1"/>
              <a:t>p</a:t>
            </a:r>
            <a:r>
              <a:rPr lang="fr-FR" sz="1100" b="1" dirty="0"/>
              <a:t> </a:t>
            </a:r>
            <a:r>
              <a:rPr lang="fr-FR" sz="1800" dirty="0"/>
              <a:t>ne signifie pas que (</a:t>
            </a:r>
            <a:r>
              <a:rPr lang="fr-FR" sz="1800" dirty="0" err="1"/>
              <a:t>Rp</a:t>
            </a:r>
            <a:r>
              <a:rPr lang="fr-FR" sz="1800" dirty="0"/>
              <a:t> – </a:t>
            </a:r>
            <a:r>
              <a:rPr lang="fr-FR" sz="1800" dirty="0" err="1"/>
              <a:t>Rf</a:t>
            </a:r>
            <a:r>
              <a:rPr lang="fr-FR" sz="1800" dirty="0"/>
              <a:t>) augmentera de S% !</a:t>
            </a:r>
          </a:p>
          <a:p>
            <a:pPr marL="0" indent="17463">
              <a:lnSpc>
                <a:spcPct val="90000"/>
              </a:lnSpc>
            </a:pPr>
            <a:r>
              <a:rPr lang="fr-FR" sz="1800" dirty="0"/>
              <a:t> Si S&lt;0, le gérant peut conclure que son allocation passée est destructrice de valeur ajoutée et il devra envisager de modifier ses paris relatifs au benchmark.</a:t>
            </a:r>
          </a:p>
          <a:p>
            <a:pPr marL="0" indent="17463">
              <a:lnSpc>
                <a:spcPct val="90000"/>
              </a:lnSpc>
              <a:buFont typeface="Wingdings 2" pitchFamily="18" charset="2"/>
              <a:buNone/>
            </a:pPr>
            <a:endParaRPr lang="fr-FR" sz="1800" dirty="0"/>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457200" y="704850"/>
            <a:ext cx="8229600" cy="514350"/>
          </a:xfrm>
        </p:spPr>
        <p:txBody>
          <a:bodyPr/>
          <a:lstStyle/>
          <a:p>
            <a:r>
              <a:rPr lang="fr-FR" sz="3200"/>
              <a:t>Ratio d’information</a:t>
            </a:r>
          </a:p>
        </p:txBody>
      </p:sp>
      <p:sp>
        <p:nvSpPr>
          <p:cNvPr id="28675" name="Rectangle 3"/>
          <p:cNvSpPr>
            <a:spLocks noGrp="1"/>
          </p:cNvSpPr>
          <p:nvPr>
            <p:ph type="body" idx="1"/>
          </p:nvPr>
        </p:nvSpPr>
        <p:spPr>
          <a:xfrm>
            <a:off x="457200" y="1371600"/>
            <a:ext cx="8229600" cy="4953000"/>
          </a:xfrm>
        </p:spPr>
        <p:txBody>
          <a:bodyPr/>
          <a:lstStyle/>
          <a:p>
            <a:r>
              <a:rPr lang="fr-FR" sz="2200" dirty="0"/>
              <a:t>Indicateur qui mesure la sur performance du portefeuille sur le benchmark pour 1% de la </a:t>
            </a:r>
            <a:r>
              <a:rPr lang="fr-FR" sz="2200" dirty="0" err="1"/>
              <a:t>Tracking</a:t>
            </a:r>
            <a:r>
              <a:rPr lang="fr-FR" sz="2200" dirty="0"/>
              <a:t> </a:t>
            </a:r>
            <a:r>
              <a:rPr lang="fr-FR" sz="2200" dirty="0" err="1"/>
              <a:t>Error</a:t>
            </a:r>
            <a:r>
              <a:rPr lang="fr-FR" sz="2200" dirty="0"/>
              <a:t>.</a:t>
            </a:r>
          </a:p>
          <a:p>
            <a:r>
              <a:rPr lang="fr-FR" sz="2200" dirty="0"/>
              <a:t>Ainsi, un ratio d’information élevé signifie que l’actif dépasse régulièrement le benchmark.</a:t>
            </a:r>
          </a:p>
          <a:p>
            <a:r>
              <a:rPr lang="fr-FR" sz="2200" dirty="0"/>
              <a:t> Tout comme le ratio de Sharpe, il fait partie des indicateurs statistiques utilisés pour sélectionner les meilleurs OPCVM dans une catégorie</a:t>
            </a:r>
          </a:p>
          <a:p>
            <a:pPr algn="ctr">
              <a:buFont typeface="Wingdings 2" pitchFamily="18" charset="2"/>
              <a:buNone/>
            </a:pPr>
            <a:r>
              <a:rPr lang="fr-FR" sz="3200" b="1" dirty="0"/>
              <a:t>I = 	</a:t>
            </a:r>
            <a:r>
              <a:rPr lang="fr-FR" sz="3200" b="1" u="sng" dirty="0" err="1"/>
              <a:t>Rp</a:t>
            </a:r>
            <a:r>
              <a:rPr lang="fr-FR" sz="3200" b="1" u="sng" dirty="0"/>
              <a:t> – Rb</a:t>
            </a:r>
          </a:p>
          <a:p>
            <a:pPr algn="ctr">
              <a:buFont typeface="Wingdings 2" pitchFamily="18" charset="2"/>
              <a:buNone/>
            </a:pPr>
            <a:r>
              <a:rPr lang="fr-FR" sz="3200" b="1" dirty="0"/>
              <a:t>		</a:t>
            </a:r>
            <a:r>
              <a:rPr lang="fr-FR" sz="3200" b="1" dirty="0" err="1"/>
              <a:t>Tracking</a:t>
            </a:r>
            <a:endParaRPr lang="fr-FR" sz="3200" b="1" dirty="0"/>
          </a:p>
        </p:txBody>
      </p:sp>
      <p:sp>
        <p:nvSpPr>
          <p:cNvPr id="28676" name="Rectangle 4"/>
          <p:cNvSpPr>
            <a:spLocks noChangeArrowheads="1"/>
          </p:cNvSpPr>
          <p:nvPr/>
        </p:nvSpPr>
        <p:spPr bwMode="auto">
          <a:xfrm>
            <a:off x="3203848" y="3875508"/>
            <a:ext cx="29718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re 1"/>
          <p:cNvSpPr>
            <a:spLocks noGrp="1"/>
          </p:cNvSpPr>
          <p:nvPr>
            <p:ph type="title"/>
          </p:nvPr>
        </p:nvSpPr>
        <p:spPr>
          <a:xfrm>
            <a:off x="323850" y="0"/>
            <a:ext cx="8229600" cy="503238"/>
          </a:xfrm>
        </p:spPr>
        <p:txBody>
          <a:bodyPr/>
          <a:lstStyle/>
          <a:p>
            <a:r>
              <a:rPr lang="fr-FR" sz="3200"/>
              <a:t>Plan du cours</a:t>
            </a:r>
          </a:p>
        </p:txBody>
      </p:sp>
      <p:sp>
        <p:nvSpPr>
          <p:cNvPr id="3" name="Espace réservé du contenu 2"/>
          <p:cNvSpPr>
            <a:spLocks noGrp="1"/>
          </p:cNvSpPr>
          <p:nvPr>
            <p:ph idx="1"/>
          </p:nvPr>
        </p:nvSpPr>
        <p:spPr>
          <a:xfrm>
            <a:off x="250825" y="404665"/>
            <a:ext cx="8713788" cy="6048524"/>
          </a:xfrm>
        </p:spPr>
        <p:txBody>
          <a:bodyPr/>
          <a:lstStyle/>
          <a:p>
            <a:pPr marL="1588" indent="-1588" eaLnBrk="1" hangingPunct="1">
              <a:buFont typeface="Wingdings 2" pitchFamily="18" charset="2"/>
              <a:buNone/>
              <a:defRPr/>
            </a:pPr>
            <a:r>
              <a:rPr lang="fr-FR" sz="1800" dirty="0">
                <a:latin typeface="Times New Roman" pitchFamily="18" charset="0"/>
              </a:rPr>
              <a:t>Introduction : présentation des métiers bancaires, philosophie d’investissement et les différents styles de gestion</a:t>
            </a:r>
            <a:endParaRPr lang="fr-FR" sz="1100" dirty="0">
              <a:latin typeface="Times New Roman" pitchFamily="18" charset="0"/>
            </a:endParaRPr>
          </a:p>
          <a:p>
            <a:pPr marL="1588" indent="-1588" eaLnBrk="1" hangingPunct="1">
              <a:buFont typeface="Wingdings 2" pitchFamily="18" charset="2"/>
              <a:buNone/>
              <a:defRPr/>
            </a:pPr>
            <a:endParaRPr lang="fr-FR" sz="700" dirty="0">
              <a:effectLst>
                <a:outerShdw blurRad="38100" dist="38100" dir="2700000" algn="tl">
                  <a:srgbClr val="000000">
                    <a:alpha val="43137"/>
                  </a:srgbClr>
                </a:outerShdw>
              </a:effectLst>
              <a:latin typeface="Times New Roman" pitchFamily="18" charset="0"/>
            </a:endParaRPr>
          </a:p>
          <a:p>
            <a:pPr marL="1588" indent="-1588" eaLnBrk="1" hangingPunct="1">
              <a:buFont typeface="Wingdings 2" pitchFamily="18" charset="2"/>
              <a:buNone/>
              <a:defRPr/>
            </a:pPr>
            <a:r>
              <a:rPr lang="fr-FR" sz="1800" dirty="0">
                <a:effectLst>
                  <a:outerShdw blurRad="38100" dist="38100" dir="2700000" algn="tl">
                    <a:srgbClr val="000000">
                      <a:alpha val="43137"/>
                    </a:srgbClr>
                  </a:outerShdw>
                </a:effectLst>
                <a:latin typeface="Times New Roman" pitchFamily="18" charset="0"/>
              </a:rPr>
              <a:t>Les étapes du processus d’une gestion active, benchmarkée et encrée sur une analyse des fondamentaux </a:t>
            </a:r>
            <a:r>
              <a:rPr lang="fr-FR" sz="1800" dirty="0">
                <a:latin typeface="Times New Roman" pitchFamily="18" charset="0"/>
              </a:rPr>
              <a:t>:</a:t>
            </a:r>
          </a:p>
          <a:p>
            <a:pPr eaLnBrk="1" hangingPunct="1">
              <a:defRPr/>
            </a:pPr>
            <a:r>
              <a:rPr lang="fr-FR" sz="1800" dirty="0">
                <a:latin typeface="Times New Roman" pitchFamily="18" charset="0"/>
              </a:rPr>
              <a:t>I- Environnement réglementaire et organisation des marchés financiers</a:t>
            </a:r>
          </a:p>
          <a:p>
            <a:pPr eaLnBrk="1" hangingPunct="1">
              <a:defRPr/>
            </a:pPr>
            <a:r>
              <a:rPr lang="fr-FR" sz="1800" dirty="0">
                <a:latin typeface="Times New Roman" pitchFamily="18" charset="0"/>
              </a:rPr>
              <a:t>II- Méthodologie : </a:t>
            </a:r>
          </a:p>
          <a:p>
            <a:pPr lvl="1" eaLnBrk="1" hangingPunct="1">
              <a:defRPr/>
            </a:pPr>
            <a:r>
              <a:rPr lang="fr-FR" sz="1600" dirty="0">
                <a:latin typeface="Times New Roman" pitchFamily="18" charset="0"/>
              </a:rPr>
              <a:t>1) Construction d’un portefeuille optimal en adéquation avec le profil de risque du client</a:t>
            </a:r>
          </a:p>
          <a:p>
            <a:pPr lvl="1" eaLnBrk="1" hangingPunct="1">
              <a:defRPr/>
            </a:pPr>
            <a:r>
              <a:rPr lang="fr-FR" sz="1600" dirty="0">
                <a:latin typeface="Times New Roman" pitchFamily="18" charset="0"/>
              </a:rPr>
              <a:t>2) Allocations tactiques : une gestion active « Top-Down » pour battre le Benchmark</a:t>
            </a:r>
          </a:p>
          <a:p>
            <a:pPr lvl="1" eaLnBrk="1" hangingPunct="1">
              <a:defRPr/>
            </a:pPr>
            <a:r>
              <a:rPr lang="fr-FR" sz="1600" dirty="0">
                <a:latin typeface="Times New Roman" pitchFamily="18" charset="0"/>
              </a:rPr>
              <a:t>3) Les contraintes et les mesures du risque et de la performance</a:t>
            </a:r>
          </a:p>
          <a:p>
            <a:pPr eaLnBrk="1" hangingPunct="1">
              <a:defRPr/>
            </a:pPr>
            <a:r>
              <a:rPr lang="fr-FR" sz="1800" dirty="0">
                <a:latin typeface="Times New Roman" pitchFamily="18" charset="0"/>
              </a:rPr>
              <a:t>III) Analyses structurelles et conjoncturelles des économies : vers un scénario économique anticipé</a:t>
            </a:r>
          </a:p>
          <a:p>
            <a:pPr lvl="1" eaLnBrk="1" hangingPunct="1">
              <a:defRPr/>
            </a:pPr>
            <a:r>
              <a:rPr lang="fr-FR" sz="1600" dirty="0">
                <a:latin typeface="Times New Roman" pitchFamily="18" charset="0"/>
              </a:rPr>
              <a:t>1) Les mécanismes économiques illustrés aux travers des crises financières des 20 dernières années</a:t>
            </a:r>
          </a:p>
          <a:p>
            <a:pPr lvl="1" eaLnBrk="1" hangingPunct="1">
              <a:defRPr/>
            </a:pPr>
            <a:r>
              <a:rPr lang="fr-FR" sz="1600" dirty="0">
                <a:latin typeface="Times New Roman" pitchFamily="18" charset="0"/>
              </a:rPr>
              <a:t>2) Les organes de régulation : impuissants face aux crises systémiques ?</a:t>
            </a:r>
          </a:p>
          <a:p>
            <a:pPr lvl="1" eaLnBrk="1" hangingPunct="1">
              <a:defRPr/>
            </a:pPr>
            <a:r>
              <a:rPr lang="fr-FR" sz="1600" dirty="0">
                <a:latin typeface="Times New Roman" pitchFamily="18" charset="0"/>
              </a:rPr>
              <a:t>3) Les enjeux structurels</a:t>
            </a:r>
          </a:p>
          <a:p>
            <a:pPr lvl="1" eaLnBrk="1" hangingPunct="1">
              <a:defRPr/>
            </a:pPr>
            <a:r>
              <a:rPr lang="fr-FR" sz="1600" dirty="0">
                <a:latin typeface="Times New Roman" pitchFamily="18" charset="0"/>
              </a:rPr>
              <a:t>4) Les nouveaux instruments de stabilité de l’UEM</a:t>
            </a:r>
          </a:p>
          <a:p>
            <a:pPr lvl="1" eaLnBrk="1" hangingPunct="1">
              <a:defRPr/>
            </a:pPr>
            <a:r>
              <a:rPr lang="fr-FR" sz="1600" dirty="0">
                <a:latin typeface="Times New Roman" pitchFamily="18" charset="0"/>
              </a:rPr>
              <a:t>5) La conjoncture</a:t>
            </a:r>
          </a:p>
          <a:p>
            <a:pPr eaLnBrk="1" hangingPunct="1">
              <a:defRPr/>
            </a:pPr>
            <a:r>
              <a:rPr lang="fr-FR" sz="1800" dirty="0">
                <a:latin typeface="Times New Roman" pitchFamily="18" charset="0"/>
              </a:rPr>
              <a:t>IV- Allocation tactique et choix des actifs = évaluation des marchés d’actions, choix de thèmes, des secteurs, stock picking, stratégies obligataires</a:t>
            </a:r>
          </a:p>
          <a:p>
            <a:pPr eaLnBrk="1" hangingPunct="1">
              <a:defRPr/>
            </a:pPr>
            <a:r>
              <a:rPr lang="fr-FR" sz="1800" dirty="0">
                <a:latin typeface="Times New Roman" pitchFamily="18" charset="0"/>
              </a:rPr>
              <a:t>V- Analyse Technique : déterminer le timing de la mise œuvre des choix de gestion</a:t>
            </a:r>
          </a:p>
          <a:p>
            <a:pPr>
              <a:defRPr/>
            </a:pPr>
            <a:endParaRPr lang="fr-FR" dirty="0"/>
          </a:p>
        </p:txBody>
      </p:sp>
      <p:sp>
        <p:nvSpPr>
          <p:cNvPr id="4" name="Espace réservé du pied de page 3"/>
          <p:cNvSpPr>
            <a:spLocks noGrp="1"/>
          </p:cNvSpPr>
          <p:nvPr>
            <p:ph type="ftr" sz="quarter" idx="11"/>
          </p:nvPr>
        </p:nvSpPr>
        <p:spPr>
          <a:xfrm>
            <a:off x="2214563" y="6356350"/>
            <a:ext cx="4429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F92B398C-12CC-4DA0-B5E8-2CB247093A4D}" type="slidenum">
              <a:rPr lang="fr-FR" smtClean="0"/>
              <a:pPr>
                <a:defRPr/>
              </a:pPr>
              <a:t>3</a:t>
            </a:fld>
            <a:endParaRPr lang="fr-F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609600" y="381000"/>
            <a:ext cx="8229600" cy="590550"/>
          </a:xfrm>
        </p:spPr>
        <p:txBody>
          <a:bodyPr/>
          <a:lstStyle/>
          <a:p>
            <a:r>
              <a:rPr lang="fr-FR" sz="3200"/>
              <a:t>Le Béta</a:t>
            </a:r>
          </a:p>
        </p:txBody>
      </p:sp>
      <p:sp>
        <p:nvSpPr>
          <p:cNvPr id="29699" name="Rectangle 3"/>
          <p:cNvSpPr>
            <a:spLocks noGrp="1"/>
          </p:cNvSpPr>
          <p:nvPr>
            <p:ph type="body" idx="1"/>
          </p:nvPr>
        </p:nvSpPr>
        <p:spPr>
          <a:xfrm>
            <a:off x="457200" y="1143000"/>
            <a:ext cx="8229600" cy="5486400"/>
          </a:xfrm>
        </p:spPr>
        <p:txBody>
          <a:bodyPr/>
          <a:lstStyle/>
          <a:p>
            <a:r>
              <a:rPr lang="fr-FR" sz="2000"/>
              <a:t>Cet indicateur mesure la sensibilité d’une portefeuille ou d’un actif par rapport à sa référence.</a:t>
            </a:r>
          </a:p>
          <a:p>
            <a:r>
              <a:rPr lang="fr-FR" sz="2200">
                <a:sym typeface="Symbol" pitchFamily="18" charset="2"/>
              </a:rPr>
              <a:t></a:t>
            </a:r>
            <a:r>
              <a:rPr lang="fr-FR" sz="2200"/>
              <a:t>= </a:t>
            </a:r>
            <a:r>
              <a:rPr lang="fr-FR" sz="2200" u="sng"/>
              <a:t>COV (Ri,Rb)</a:t>
            </a:r>
            <a:r>
              <a:rPr lang="fr-FR" sz="2200"/>
              <a:t> ou 	</a:t>
            </a:r>
            <a:r>
              <a:rPr lang="fr-FR" sz="2200" u="sng"/>
              <a:t>COV (Rp,Rb)</a:t>
            </a:r>
          </a:p>
          <a:p>
            <a:pPr lvl="1">
              <a:buFont typeface="Wingdings 2" pitchFamily="18" charset="2"/>
              <a:buNone/>
            </a:pPr>
            <a:r>
              <a:rPr lang="fr-FR" sz="2000"/>
              <a:t>		VAR(Rb)	VAR(Rb)</a:t>
            </a:r>
          </a:p>
          <a:p>
            <a:r>
              <a:rPr lang="fr-FR" sz="2000"/>
              <a:t>Ainsi, par exemple, le comportement de l’action Renault, s’explique pour partie par celui de son marché (CAC 40). Un Béta de 1.1 signifie que lorsque le CAC 40 augmente de 1%, Renault augmente de 1.1%.</a:t>
            </a:r>
          </a:p>
          <a:p>
            <a:r>
              <a:rPr lang="fr-FR" sz="2000" u="sng"/>
              <a:t>Expression linéaire</a:t>
            </a:r>
            <a:r>
              <a:rPr lang="fr-FR" sz="2000"/>
              <a:t> :</a:t>
            </a:r>
          </a:p>
          <a:p>
            <a:pPr lvl="1"/>
            <a:r>
              <a:rPr lang="fr-FR" sz="2000"/>
              <a:t>Ri ou Rp = </a:t>
            </a:r>
            <a:r>
              <a:rPr lang="fr-FR" sz="2000">
                <a:sym typeface="Symbol" pitchFamily="18" charset="2"/>
              </a:rPr>
              <a:t> + .Rb + </a:t>
            </a:r>
            <a:br>
              <a:rPr lang="fr-FR" sz="2000">
                <a:sym typeface="Symbol" pitchFamily="18" charset="2"/>
              </a:rPr>
            </a:br>
            <a:r>
              <a:rPr lang="fr-FR" sz="1500">
                <a:sym typeface="Symbol" pitchFamily="18" charset="2"/>
              </a:rPr>
              <a:t>(ou  est un bruit blanc de variance nulle et d’espérance nulle)</a:t>
            </a:r>
          </a:p>
          <a:p>
            <a:pPr lvl="1"/>
            <a:r>
              <a:rPr lang="fr-FR" i="1">
                <a:sym typeface="Symbol" pitchFamily="18" charset="2"/>
              </a:rPr>
              <a:t>Pour les Hedge Fund, dont l’objet est une performance absolue, on parle ainsi de gestion Alpha</a:t>
            </a:r>
          </a:p>
          <a:p>
            <a:pPr lvl="1"/>
            <a:r>
              <a:rPr lang="fr-FR" i="1">
                <a:sym typeface="Symbol" pitchFamily="18" charset="2"/>
              </a:rPr>
              <a:t>Pour la gestion Benchmarkée, dont l’objet est une performance relative, on parle de gestion Béta</a:t>
            </a:r>
            <a:r>
              <a:rPr lang="fr-FR" sz="2000" i="1">
                <a:sym typeface="Symbol" pitchFamily="18" charset="2"/>
              </a:rPr>
              <a:t>.</a:t>
            </a:r>
            <a:endParaRPr lang="fr-FR" sz="2000" i="1"/>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609600" y="990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endParaRPr lang="fr-FR"/>
          </a:p>
        </p:txBody>
      </p:sp>
      <p:sp>
        <p:nvSpPr>
          <p:cNvPr id="30723" name="Text Box 62"/>
          <p:cNvSpPr txBox="1">
            <a:spLocks noChangeArrowheads="1"/>
          </p:cNvSpPr>
          <p:nvPr/>
        </p:nvSpPr>
        <p:spPr bwMode="auto">
          <a:xfrm>
            <a:off x="762000" y="6096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a:solidFill>
                  <a:schemeClr val="tx2"/>
                </a:solidFill>
                <a:latin typeface="Calibri" pitchFamily="34" charset="0"/>
              </a:rPr>
              <a:t>Le Beta : expression d’une relation linéaire entre un actif/portefeuille et sa référence</a:t>
            </a:r>
          </a:p>
        </p:txBody>
      </p:sp>
      <p:sp>
        <p:nvSpPr>
          <p:cNvPr id="30724" name="Text Box 65"/>
          <p:cNvSpPr txBox="1">
            <a:spLocks noChangeArrowheads="1"/>
          </p:cNvSpPr>
          <p:nvPr/>
        </p:nvSpPr>
        <p:spPr bwMode="auto">
          <a:xfrm>
            <a:off x="762000" y="49530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a:t>Le Béta mesure la pente de cette droite qui peut être aussi obtenu par la méthode des moindres carrés.</a:t>
            </a:r>
          </a:p>
        </p:txBody>
      </p:sp>
      <p:grpSp>
        <p:nvGrpSpPr>
          <p:cNvPr id="30725" name="Group 69"/>
          <p:cNvGrpSpPr>
            <a:grpSpLocks/>
          </p:cNvGrpSpPr>
          <p:nvPr/>
        </p:nvGrpSpPr>
        <p:grpSpPr bwMode="auto">
          <a:xfrm>
            <a:off x="685800" y="1447800"/>
            <a:ext cx="7620000" cy="3509963"/>
            <a:chOff x="432" y="912"/>
            <a:chExt cx="4800" cy="2211"/>
          </a:xfrm>
        </p:grpSpPr>
        <p:grpSp>
          <p:nvGrpSpPr>
            <p:cNvPr id="30728" name="Group 64"/>
            <p:cNvGrpSpPr>
              <a:grpSpLocks/>
            </p:cNvGrpSpPr>
            <p:nvPr/>
          </p:nvGrpSpPr>
          <p:grpSpPr bwMode="auto">
            <a:xfrm>
              <a:off x="432" y="912"/>
              <a:ext cx="4800" cy="2211"/>
              <a:chOff x="432" y="624"/>
              <a:chExt cx="4800" cy="2211"/>
            </a:xfrm>
          </p:grpSpPr>
          <p:graphicFrame>
            <p:nvGraphicFramePr>
              <p:cNvPr id="30730" name="Object 2"/>
              <p:cNvGraphicFramePr>
                <a:graphicFrameLocks noChangeAspect="1"/>
              </p:cNvGraphicFramePr>
              <p:nvPr/>
            </p:nvGraphicFramePr>
            <p:xfrm>
              <a:off x="432" y="624"/>
              <a:ext cx="4800" cy="2211"/>
            </p:xfrm>
            <a:graphic>
              <a:graphicData uri="http://schemas.openxmlformats.org/presentationml/2006/ole">
                <mc:AlternateContent xmlns:mc="http://schemas.openxmlformats.org/markup-compatibility/2006">
                  <mc:Choice xmlns:v="urn:schemas-microsoft-com:vml" Requires="v">
                    <p:oleObj spid="_x0000_s31119" name="Graphique" r:id="rId4" imgW="6322680" imgH="2913840" progId="Excel.Sheet.8">
                      <p:embed/>
                    </p:oleObj>
                  </mc:Choice>
                  <mc:Fallback>
                    <p:oleObj name="Graphique" r:id="rId4" imgW="6322680" imgH="291384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624"/>
                            <a:ext cx="4800" cy="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731" name="Group 63"/>
              <p:cNvGrpSpPr>
                <a:grpSpLocks/>
              </p:cNvGrpSpPr>
              <p:nvPr/>
            </p:nvGrpSpPr>
            <p:grpSpPr bwMode="auto">
              <a:xfrm>
                <a:off x="1584" y="1056"/>
                <a:ext cx="2400" cy="912"/>
                <a:chOff x="1584" y="1056"/>
                <a:chExt cx="2400" cy="912"/>
              </a:xfrm>
            </p:grpSpPr>
            <p:grpSp>
              <p:nvGrpSpPr>
                <p:cNvPr id="30732" name="Group 7"/>
                <p:cNvGrpSpPr>
                  <a:grpSpLocks/>
                </p:cNvGrpSpPr>
                <p:nvPr/>
              </p:nvGrpSpPr>
              <p:grpSpPr bwMode="auto">
                <a:xfrm>
                  <a:off x="2016" y="1392"/>
                  <a:ext cx="48" cy="48"/>
                  <a:chOff x="2016" y="1392"/>
                  <a:chExt cx="48" cy="48"/>
                </a:xfrm>
              </p:grpSpPr>
              <p:sp>
                <p:nvSpPr>
                  <p:cNvPr id="30787" name="Line 5"/>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88" name="Line 6"/>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3" name="Group 8"/>
                <p:cNvGrpSpPr>
                  <a:grpSpLocks/>
                </p:cNvGrpSpPr>
                <p:nvPr/>
              </p:nvGrpSpPr>
              <p:grpSpPr bwMode="auto">
                <a:xfrm>
                  <a:off x="1968" y="1920"/>
                  <a:ext cx="48" cy="48"/>
                  <a:chOff x="2016" y="1392"/>
                  <a:chExt cx="48" cy="48"/>
                </a:xfrm>
              </p:grpSpPr>
              <p:sp>
                <p:nvSpPr>
                  <p:cNvPr id="30785" name="Line 9"/>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86" name="Line 10"/>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4" name="Group 11"/>
                <p:cNvGrpSpPr>
                  <a:grpSpLocks/>
                </p:cNvGrpSpPr>
                <p:nvPr/>
              </p:nvGrpSpPr>
              <p:grpSpPr bwMode="auto">
                <a:xfrm>
                  <a:off x="1584" y="1728"/>
                  <a:ext cx="48" cy="48"/>
                  <a:chOff x="2016" y="1392"/>
                  <a:chExt cx="48" cy="48"/>
                </a:xfrm>
              </p:grpSpPr>
              <p:sp>
                <p:nvSpPr>
                  <p:cNvPr id="30783" name="Line 12"/>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84" name="Line 13"/>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5" name="Group 14"/>
                <p:cNvGrpSpPr>
                  <a:grpSpLocks/>
                </p:cNvGrpSpPr>
                <p:nvPr/>
              </p:nvGrpSpPr>
              <p:grpSpPr bwMode="auto">
                <a:xfrm>
                  <a:off x="2448" y="1824"/>
                  <a:ext cx="48" cy="48"/>
                  <a:chOff x="2016" y="1392"/>
                  <a:chExt cx="48" cy="48"/>
                </a:xfrm>
              </p:grpSpPr>
              <p:sp>
                <p:nvSpPr>
                  <p:cNvPr id="30781" name="Line 15"/>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82" name="Line 16"/>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6" name="Group 17"/>
                <p:cNvGrpSpPr>
                  <a:grpSpLocks/>
                </p:cNvGrpSpPr>
                <p:nvPr/>
              </p:nvGrpSpPr>
              <p:grpSpPr bwMode="auto">
                <a:xfrm>
                  <a:off x="2352" y="1488"/>
                  <a:ext cx="48" cy="48"/>
                  <a:chOff x="2016" y="1392"/>
                  <a:chExt cx="48" cy="48"/>
                </a:xfrm>
              </p:grpSpPr>
              <p:sp>
                <p:nvSpPr>
                  <p:cNvPr id="30779" name="Line 18"/>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80" name="Line 19"/>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7" name="Group 20"/>
                <p:cNvGrpSpPr>
                  <a:grpSpLocks/>
                </p:cNvGrpSpPr>
                <p:nvPr/>
              </p:nvGrpSpPr>
              <p:grpSpPr bwMode="auto">
                <a:xfrm>
                  <a:off x="2688" y="1632"/>
                  <a:ext cx="48" cy="48"/>
                  <a:chOff x="2016" y="1392"/>
                  <a:chExt cx="48" cy="48"/>
                </a:xfrm>
              </p:grpSpPr>
              <p:sp>
                <p:nvSpPr>
                  <p:cNvPr id="30777" name="Line 21"/>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78" name="Line 22"/>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8" name="Group 23"/>
                <p:cNvGrpSpPr>
                  <a:grpSpLocks/>
                </p:cNvGrpSpPr>
                <p:nvPr/>
              </p:nvGrpSpPr>
              <p:grpSpPr bwMode="auto">
                <a:xfrm>
                  <a:off x="1968" y="1584"/>
                  <a:ext cx="48" cy="48"/>
                  <a:chOff x="2016" y="1392"/>
                  <a:chExt cx="48" cy="48"/>
                </a:xfrm>
              </p:grpSpPr>
              <p:sp>
                <p:nvSpPr>
                  <p:cNvPr id="30775" name="Line 24"/>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76" name="Line 25"/>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39" name="Group 26"/>
                <p:cNvGrpSpPr>
                  <a:grpSpLocks/>
                </p:cNvGrpSpPr>
                <p:nvPr/>
              </p:nvGrpSpPr>
              <p:grpSpPr bwMode="auto">
                <a:xfrm>
                  <a:off x="2544" y="1440"/>
                  <a:ext cx="48" cy="48"/>
                  <a:chOff x="2016" y="1392"/>
                  <a:chExt cx="48" cy="48"/>
                </a:xfrm>
              </p:grpSpPr>
              <p:sp>
                <p:nvSpPr>
                  <p:cNvPr id="30773" name="Line 27"/>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74" name="Line 28"/>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0" name="Group 29"/>
                <p:cNvGrpSpPr>
                  <a:grpSpLocks/>
                </p:cNvGrpSpPr>
                <p:nvPr/>
              </p:nvGrpSpPr>
              <p:grpSpPr bwMode="auto">
                <a:xfrm>
                  <a:off x="2832" y="1728"/>
                  <a:ext cx="48" cy="48"/>
                  <a:chOff x="2016" y="1392"/>
                  <a:chExt cx="48" cy="48"/>
                </a:xfrm>
              </p:grpSpPr>
              <p:sp>
                <p:nvSpPr>
                  <p:cNvPr id="30771" name="Line 30"/>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72" name="Line 31"/>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1" name="Group 32"/>
                <p:cNvGrpSpPr>
                  <a:grpSpLocks/>
                </p:cNvGrpSpPr>
                <p:nvPr/>
              </p:nvGrpSpPr>
              <p:grpSpPr bwMode="auto">
                <a:xfrm>
                  <a:off x="2832" y="1296"/>
                  <a:ext cx="48" cy="48"/>
                  <a:chOff x="2016" y="1392"/>
                  <a:chExt cx="48" cy="48"/>
                </a:xfrm>
              </p:grpSpPr>
              <p:sp>
                <p:nvSpPr>
                  <p:cNvPr id="30769" name="Line 33"/>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70" name="Line 34"/>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2" name="Group 35"/>
                <p:cNvGrpSpPr>
                  <a:grpSpLocks/>
                </p:cNvGrpSpPr>
                <p:nvPr/>
              </p:nvGrpSpPr>
              <p:grpSpPr bwMode="auto">
                <a:xfrm>
                  <a:off x="3024" y="1488"/>
                  <a:ext cx="48" cy="48"/>
                  <a:chOff x="2016" y="1392"/>
                  <a:chExt cx="48" cy="48"/>
                </a:xfrm>
              </p:grpSpPr>
              <p:sp>
                <p:nvSpPr>
                  <p:cNvPr id="30767" name="Line 36"/>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68" name="Line 37"/>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3" name="Group 38"/>
                <p:cNvGrpSpPr>
                  <a:grpSpLocks/>
                </p:cNvGrpSpPr>
                <p:nvPr/>
              </p:nvGrpSpPr>
              <p:grpSpPr bwMode="auto">
                <a:xfrm>
                  <a:off x="3600" y="1536"/>
                  <a:ext cx="48" cy="48"/>
                  <a:chOff x="2016" y="1392"/>
                  <a:chExt cx="48" cy="48"/>
                </a:xfrm>
              </p:grpSpPr>
              <p:sp>
                <p:nvSpPr>
                  <p:cNvPr id="30765" name="Line 39"/>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66" name="Line 40"/>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4" name="Group 41"/>
                <p:cNvGrpSpPr>
                  <a:grpSpLocks/>
                </p:cNvGrpSpPr>
                <p:nvPr/>
              </p:nvGrpSpPr>
              <p:grpSpPr bwMode="auto">
                <a:xfrm>
                  <a:off x="3264" y="1632"/>
                  <a:ext cx="48" cy="48"/>
                  <a:chOff x="2016" y="1392"/>
                  <a:chExt cx="48" cy="48"/>
                </a:xfrm>
              </p:grpSpPr>
              <p:sp>
                <p:nvSpPr>
                  <p:cNvPr id="30763" name="Line 42"/>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64" name="Line 43"/>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5" name="Group 44"/>
                <p:cNvGrpSpPr>
                  <a:grpSpLocks/>
                </p:cNvGrpSpPr>
                <p:nvPr/>
              </p:nvGrpSpPr>
              <p:grpSpPr bwMode="auto">
                <a:xfrm>
                  <a:off x="3504" y="1392"/>
                  <a:ext cx="48" cy="48"/>
                  <a:chOff x="2016" y="1392"/>
                  <a:chExt cx="48" cy="48"/>
                </a:xfrm>
              </p:grpSpPr>
              <p:sp>
                <p:nvSpPr>
                  <p:cNvPr id="30761" name="Line 45"/>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62" name="Line 46"/>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6" name="Group 47"/>
                <p:cNvGrpSpPr>
                  <a:grpSpLocks/>
                </p:cNvGrpSpPr>
                <p:nvPr/>
              </p:nvGrpSpPr>
              <p:grpSpPr bwMode="auto">
                <a:xfrm>
                  <a:off x="3264" y="1152"/>
                  <a:ext cx="48" cy="48"/>
                  <a:chOff x="2016" y="1392"/>
                  <a:chExt cx="48" cy="48"/>
                </a:xfrm>
              </p:grpSpPr>
              <p:sp>
                <p:nvSpPr>
                  <p:cNvPr id="30759" name="Line 48"/>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60" name="Line 49"/>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7" name="Group 50"/>
                <p:cNvGrpSpPr>
                  <a:grpSpLocks/>
                </p:cNvGrpSpPr>
                <p:nvPr/>
              </p:nvGrpSpPr>
              <p:grpSpPr bwMode="auto">
                <a:xfrm>
                  <a:off x="2736" y="1200"/>
                  <a:ext cx="48" cy="48"/>
                  <a:chOff x="2016" y="1392"/>
                  <a:chExt cx="48" cy="48"/>
                </a:xfrm>
              </p:grpSpPr>
              <p:sp>
                <p:nvSpPr>
                  <p:cNvPr id="30757" name="Line 51"/>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58" name="Line 52"/>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8" name="Group 53"/>
                <p:cNvGrpSpPr>
                  <a:grpSpLocks/>
                </p:cNvGrpSpPr>
                <p:nvPr/>
              </p:nvGrpSpPr>
              <p:grpSpPr bwMode="auto">
                <a:xfrm>
                  <a:off x="3936" y="1296"/>
                  <a:ext cx="48" cy="48"/>
                  <a:chOff x="2016" y="1392"/>
                  <a:chExt cx="48" cy="48"/>
                </a:xfrm>
              </p:grpSpPr>
              <p:sp>
                <p:nvSpPr>
                  <p:cNvPr id="30755" name="Line 54"/>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56" name="Line 55"/>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49" name="Group 56"/>
                <p:cNvGrpSpPr>
                  <a:grpSpLocks/>
                </p:cNvGrpSpPr>
                <p:nvPr/>
              </p:nvGrpSpPr>
              <p:grpSpPr bwMode="auto">
                <a:xfrm>
                  <a:off x="3648" y="1248"/>
                  <a:ext cx="48" cy="48"/>
                  <a:chOff x="2016" y="1392"/>
                  <a:chExt cx="48" cy="48"/>
                </a:xfrm>
              </p:grpSpPr>
              <p:sp>
                <p:nvSpPr>
                  <p:cNvPr id="30753" name="Line 57"/>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54" name="Line 58"/>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nvGrpSpPr>
                <p:cNvPr id="30750" name="Group 59"/>
                <p:cNvGrpSpPr>
                  <a:grpSpLocks/>
                </p:cNvGrpSpPr>
                <p:nvPr/>
              </p:nvGrpSpPr>
              <p:grpSpPr bwMode="auto">
                <a:xfrm>
                  <a:off x="3600" y="1056"/>
                  <a:ext cx="48" cy="48"/>
                  <a:chOff x="2016" y="1392"/>
                  <a:chExt cx="48" cy="48"/>
                </a:xfrm>
              </p:grpSpPr>
              <p:sp>
                <p:nvSpPr>
                  <p:cNvPr id="30751" name="Line 60"/>
                  <p:cNvSpPr>
                    <a:spLocks noChangeShapeType="1"/>
                  </p:cNvSpPr>
                  <p:nvPr/>
                </p:nvSpPr>
                <p:spPr bwMode="auto">
                  <a:xfrm>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30752" name="Line 61"/>
                  <p:cNvSpPr>
                    <a:spLocks noChangeShapeType="1"/>
                  </p:cNvSpPr>
                  <p:nvPr/>
                </p:nvSpPr>
                <p:spPr bwMode="auto">
                  <a:xfrm flipH="1">
                    <a:off x="2016" y="1392"/>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grpSp>
        </p:grpSp>
        <p:sp>
          <p:nvSpPr>
            <p:cNvPr id="30729" name="Arc 67"/>
            <p:cNvSpPr>
              <a:spLocks/>
            </p:cNvSpPr>
            <p:nvPr/>
          </p:nvSpPr>
          <p:spPr bwMode="auto">
            <a:xfrm rot="3527381">
              <a:off x="1923" y="2052"/>
              <a:ext cx="276" cy="415"/>
            </a:xfrm>
            <a:custGeom>
              <a:avLst/>
              <a:gdLst>
                <a:gd name="T0" fmla="*/ 0 w 28325"/>
                <a:gd name="T1" fmla="*/ 0 h 21600"/>
                <a:gd name="T2" fmla="*/ 0 w 28325"/>
                <a:gd name="T3" fmla="*/ 0 h 21600"/>
                <a:gd name="T4" fmla="*/ 0 w 28325"/>
                <a:gd name="T5" fmla="*/ 0 h 21600"/>
                <a:gd name="T6" fmla="*/ 0 60000 65536"/>
                <a:gd name="T7" fmla="*/ 0 60000 65536"/>
                <a:gd name="T8" fmla="*/ 0 60000 65536"/>
                <a:gd name="T9" fmla="*/ 0 w 28325"/>
                <a:gd name="T10" fmla="*/ 0 h 21600"/>
                <a:gd name="T11" fmla="*/ 28325 w 28325"/>
                <a:gd name="T12" fmla="*/ 21600 h 21600"/>
              </a:gdLst>
              <a:ahLst/>
              <a:cxnLst>
                <a:cxn ang="T6">
                  <a:pos x="T0" y="T1"/>
                </a:cxn>
                <a:cxn ang="T7">
                  <a:pos x="T2" y="T3"/>
                </a:cxn>
                <a:cxn ang="T8">
                  <a:pos x="T4" y="T5"/>
                </a:cxn>
              </a:cxnLst>
              <a:rect l="T9" t="T10" r="T11" b="T12"/>
              <a:pathLst>
                <a:path w="28325" h="21600" fill="none" extrusionOk="0">
                  <a:moveTo>
                    <a:pt x="-1" y="2613"/>
                  </a:moveTo>
                  <a:cubicBezTo>
                    <a:pt x="3162" y="898"/>
                    <a:pt x="6702" y="-1"/>
                    <a:pt x="10300" y="0"/>
                  </a:cubicBezTo>
                  <a:cubicBezTo>
                    <a:pt x="17555" y="0"/>
                    <a:pt x="24326" y="3643"/>
                    <a:pt x="28325" y="9697"/>
                  </a:cubicBezTo>
                </a:path>
                <a:path w="28325" h="21600" stroke="0" extrusionOk="0">
                  <a:moveTo>
                    <a:pt x="-1" y="2613"/>
                  </a:moveTo>
                  <a:cubicBezTo>
                    <a:pt x="3162" y="898"/>
                    <a:pt x="6702" y="-1"/>
                    <a:pt x="10300" y="0"/>
                  </a:cubicBezTo>
                  <a:cubicBezTo>
                    <a:pt x="17555" y="0"/>
                    <a:pt x="24326" y="3643"/>
                    <a:pt x="28325" y="9697"/>
                  </a:cubicBezTo>
                  <a:lnTo>
                    <a:pt x="10300" y="21600"/>
                  </a:lnTo>
                  <a:lnTo>
                    <a:pt x="-1" y="2613"/>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FR"/>
            </a:p>
          </p:txBody>
        </p:sp>
      </p:grpSp>
      <p:sp>
        <p:nvSpPr>
          <p:cNvPr id="30726" name="Rectangle 68"/>
          <p:cNvSpPr>
            <a:spLocks noChangeArrowheads="1"/>
          </p:cNvSpPr>
          <p:nvPr/>
        </p:nvSpPr>
        <p:spPr bwMode="auto">
          <a:xfrm>
            <a:off x="3505200" y="3200400"/>
            <a:ext cx="3381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200">
                <a:latin typeface="Constantia" pitchFamily="18" charset="0"/>
                <a:sym typeface="Symbol" pitchFamily="18" charset="2"/>
              </a:rPr>
              <a:t></a:t>
            </a:r>
          </a:p>
        </p:txBody>
      </p:sp>
      <p:sp>
        <p:nvSpPr>
          <p:cNvPr id="68" name="Rectangle 6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323850" y="620713"/>
            <a:ext cx="8229600" cy="458787"/>
          </a:xfrm>
        </p:spPr>
        <p:txBody>
          <a:bodyPr/>
          <a:lstStyle/>
          <a:p>
            <a:r>
              <a:rPr lang="fr-FR" sz="3200" dirty="0"/>
              <a:t>Ratio de </a:t>
            </a:r>
            <a:r>
              <a:rPr lang="fr-FR" sz="3200" dirty="0" err="1"/>
              <a:t>Treynor</a:t>
            </a:r>
            <a:endParaRPr lang="fr-FR" sz="3200" dirty="0"/>
          </a:p>
        </p:txBody>
      </p:sp>
      <p:sp>
        <p:nvSpPr>
          <p:cNvPr id="31747" name="Rectangle 3"/>
          <p:cNvSpPr>
            <a:spLocks noGrp="1"/>
          </p:cNvSpPr>
          <p:nvPr>
            <p:ph type="body" idx="1"/>
          </p:nvPr>
        </p:nvSpPr>
        <p:spPr>
          <a:xfrm>
            <a:off x="457200" y="1295400"/>
            <a:ext cx="8229600" cy="5029200"/>
          </a:xfrm>
        </p:spPr>
        <p:txBody>
          <a:bodyPr/>
          <a:lstStyle/>
          <a:p>
            <a:pPr algn="just"/>
            <a:r>
              <a:rPr lang="fr-FR" dirty="0">
                <a:cs typeface="Times New Roman" pitchFamily="18" charset="0"/>
              </a:rPr>
              <a:t>Ti est le ratio de </a:t>
            </a:r>
            <a:r>
              <a:rPr lang="fr-FR" dirty="0" err="1">
                <a:cs typeface="Times New Roman" pitchFamily="18" charset="0"/>
              </a:rPr>
              <a:t>Treynor</a:t>
            </a:r>
            <a:r>
              <a:rPr lang="fr-FR" dirty="0">
                <a:cs typeface="Times New Roman" pitchFamily="18" charset="0"/>
              </a:rPr>
              <a:t>, Ri est la rentabilité du portefeuille i, </a:t>
            </a:r>
            <a:r>
              <a:rPr lang="fr-FR" dirty="0" err="1">
                <a:cs typeface="Times New Roman" pitchFamily="18" charset="0"/>
              </a:rPr>
              <a:t>Rf</a:t>
            </a:r>
            <a:r>
              <a:rPr lang="fr-FR" dirty="0">
                <a:cs typeface="Times New Roman" pitchFamily="18" charset="0"/>
              </a:rPr>
              <a:t> est le taux sans risque, Bi est le béta du portefeuille i.</a:t>
            </a:r>
          </a:p>
          <a:p>
            <a:endParaRPr lang="fr-FR" dirty="0">
              <a:cs typeface="Times New Roman" pitchFamily="18" charset="0"/>
            </a:endParaRPr>
          </a:p>
          <a:p>
            <a:pPr algn="just"/>
            <a:r>
              <a:rPr lang="fr-FR" dirty="0">
                <a:cs typeface="Times New Roman" pitchFamily="18" charset="0"/>
              </a:rPr>
              <a:t>Plus ce ratio est élevé, plus le portefeuille présente une sur performance élevée par rapport à une situation sans risque, et ce par unité de Bi.</a:t>
            </a:r>
            <a:r>
              <a:rPr lang="fr-FR" dirty="0"/>
              <a:t> </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495800"/>
            <a:ext cx="24384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497288"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33</a:t>
            </a:fld>
            <a:endParaRPr lang="fr-FR"/>
          </a:p>
        </p:txBody>
      </p:sp>
      <p:sp>
        <p:nvSpPr>
          <p:cNvPr id="4" name="Rectangle 3"/>
          <p:cNvSpPr/>
          <p:nvPr/>
        </p:nvSpPr>
        <p:spPr>
          <a:xfrm>
            <a:off x="16489"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
        <p:nvSpPr>
          <p:cNvPr id="5" name="ZoneTexte 4"/>
          <p:cNvSpPr txBox="1"/>
          <p:nvPr/>
        </p:nvSpPr>
        <p:spPr>
          <a:xfrm>
            <a:off x="107504" y="476672"/>
            <a:ext cx="8727132" cy="707886"/>
          </a:xfrm>
          <a:prstGeom prst="rect">
            <a:avLst/>
          </a:prstGeom>
          <a:noFill/>
        </p:spPr>
        <p:txBody>
          <a:bodyPr wrap="square" rtlCol="0">
            <a:spAutoFit/>
          </a:bodyPr>
          <a:lstStyle/>
          <a:p>
            <a:r>
              <a:rPr lang="fr-FR" sz="2000" dirty="0">
                <a:solidFill>
                  <a:schemeClr val="accent2">
                    <a:lumMod val="75000"/>
                  </a:schemeClr>
                </a:solidFill>
                <a:latin typeface="+mj-lt"/>
              </a:rPr>
              <a:t>Value </a:t>
            </a:r>
            <a:r>
              <a:rPr lang="fr-FR" sz="2000" dirty="0" err="1">
                <a:solidFill>
                  <a:schemeClr val="accent2">
                    <a:lumMod val="75000"/>
                  </a:schemeClr>
                </a:solidFill>
                <a:latin typeface="+mj-lt"/>
              </a:rPr>
              <a:t>At</a:t>
            </a:r>
            <a:r>
              <a:rPr lang="fr-FR" sz="2000" dirty="0">
                <a:solidFill>
                  <a:schemeClr val="accent2">
                    <a:lumMod val="75000"/>
                  </a:schemeClr>
                </a:solidFill>
                <a:latin typeface="+mj-lt"/>
              </a:rPr>
              <a:t> </a:t>
            </a:r>
            <a:r>
              <a:rPr lang="fr-FR" sz="2000" dirty="0" err="1">
                <a:solidFill>
                  <a:schemeClr val="accent2">
                    <a:lumMod val="75000"/>
                  </a:schemeClr>
                </a:solidFill>
                <a:latin typeface="+mj-lt"/>
              </a:rPr>
              <a:t>Risk</a:t>
            </a:r>
            <a:r>
              <a:rPr lang="fr-FR" sz="2000" dirty="0">
                <a:solidFill>
                  <a:schemeClr val="accent2">
                    <a:lumMod val="75000"/>
                  </a:schemeClr>
                </a:solidFill>
                <a:latin typeface="+mj-lt"/>
              </a:rPr>
              <a:t> (</a:t>
            </a:r>
            <a:r>
              <a:rPr lang="fr-FR" sz="2000" dirty="0" err="1">
                <a:solidFill>
                  <a:schemeClr val="accent2">
                    <a:lumMod val="75000"/>
                  </a:schemeClr>
                </a:solidFill>
                <a:latin typeface="+mj-lt"/>
              </a:rPr>
              <a:t>VaR</a:t>
            </a:r>
            <a:r>
              <a:rPr lang="fr-FR" sz="2000" dirty="0">
                <a:solidFill>
                  <a:schemeClr val="accent2">
                    <a:lumMod val="75000"/>
                  </a:schemeClr>
                </a:solidFill>
                <a:latin typeface="+mj-lt"/>
              </a:rPr>
              <a:t>) : un standard dans l’évaluation des risques financiers repris par les accord de Bales (règles bancaires prudentielles)</a:t>
            </a:r>
          </a:p>
        </p:txBody>
      </p:sp>
      <p:pic>
        <p:nvPicPr>
          <p:cNvPr id="166914" name="Picture 2" descr="http://www.abcbourse.com/apprendre/i/schema-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859612"/>
            <a:ext cx="2462436" cy="16653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1520" y="1191826"/>
            <a:ext cx="8583116" cy="3970318"/>
          </a:xfrm>
          <a:prstGeom prst="rect">
            <a:avLst/>
          </a:prstGeom>
        </p:spPr>
        <p:txBody>
          <a:bodyPr wrap="square">
            <a:spAutoFit/>
          </a:bodyPr>
          <a:lstStyle/>
          <a:p>
            <a:pPr marL="285750" indent="-285750" algn="just">
              <a:buFont typeface="Arial" panose="020B0604020202020204" pitchFamily="34" charset="0"/>
              <a:buChar char="•"/>
            </a:pPr>
            <a:r>
              <a:rPr lang="fr-FR" sz="1800" dirty="0"/>
              <a:t>La Value-At-</a:t>
            </a:r>
            <a:r>
              <a:rPr lang="fr-FR" sz="1800" dirty="0" err="1"/>
              <a:t>Risk</a:t>
            </a:r>
            <a:r>
              <a:rPr lang="fr-FR" sz="1800" dirty="0"/>
              <a:t> représente la perte potentielle maximale (théorique) d’un investisseur sur la valeur d’un actif ou d’un portefeuille d’actifs financiers qui ne devrait être atteinte qu’avec une probabilité donnée sur une durée donnée.</a:t>
            </a:r>
          </a:p>
          <a:p>
            <a:pPr marL="285750" indent="-285750" algn="just">
              <a:buFont typeface="Arial" panose="020B0604020202020204" pitchFamily="34" charset="0"/>
              <a:buChar char="•"/>
            </a:pPr>
            <a:r>
              <a:rPr lang="fr-FR" sz="1800" dirty="0"/>
              <a:t>Elle est, en d'autres termes, la pire perte attendue sur un horizon de temps donné pour un certain niveau de confiance.</a:t>
            </a:r>
          </a:p>
          <a:p>
            <a:pPr marL="285750" indent="-285750" algn="just">
              <a:buFont typeface="Arial" panose="020B0604020202020204" pitchFamily="34" charset="0"/>
              <a:buChar char="•"/>
            </a:pPr>
            <a:r>
              <a:rPr lang="fr-FR" sz="1800" dirty="0"/>
              <a:t>La VAR peut être considérée comme un quantile de la distribution de pertes et profits associée à la détention d’un actif ou d’un portefeuille d’actifs sur une période donnée. Cette distribution est par hypothèse une loi normale.</a:t>
            </a:r>
          </a:p>
          <a:p>
            <a:pPr marL="285750" indent="-285750">
              <a:buFont typeface="Arial" panose="020B0604020202020204" pitchFamily="34" charset="0"/>
              <a:buChar char="•"/>
            </a:pPr>
            <a:r>
              <a:rPr lang="fr-FR" sz="1800" dirty="0"/>
              <a:t>Calcul : plusieurs méthodes existent voici la plus simple.</a:t>
            </a:r>
          </a:p>
          <a:p>
            <a:pPr marL="285750" indent="-285750" algn="just">
              <a:buFont typeface="Arial" panose="020B0604020202020204" pitchFamily="34" charset="0"/>
              <a:buChar char="•"/>
            </a:pPr>
            <a:r>
              <a:rPr lang="fr-FR" sz="1800" dirty="0"/>
              <a:t>Soit un actif ou portefeuille de valeur V, dont les rendements </a:t>
            </a:r>
            <a:r>
              <a:rPr lang="fr-FR" sz="1800" dirty="0" err="1"/>
              <a:t>Rt</a:t>
            </a:r>
            <a:r>
              <a:rPr lang="fr-FR" sz="1800" dirty="0"/>
              <a:t> suivent une loi normale {E(R),</a:t>
            </a:r>
            <a:r>
              <a:rPr lang="el-GR" sz="1800" dirty="0"/>
              <a:t>σ</a:t>
            </a:r>
            <a:r>
              <a:rPr lang="fr-FR" sz="1800" dirty="0"/>
              <a:t>}. Soit une période i et un degré de confiance de a%.</a:t>
            </a:r>
            <a:br>
              <a:rPr lang="fr-FR" sz="1800" dirty="0"/>
            </a:br>
            <a:r>
              <a:rPr lang="fr-FR" sz="1800" dirty="0"/>
              <a:t>Soit x tel que P{</a:t>
            </a:r>
            <a:r>
              <a:rPr lang="fr-FR" sz="1800" dirty="0" err="1"/>
              <a:t>Rt</a:t>
            </a:r>
            <a:r>
              <a:rPr lang="fr-FR" sz="1800" dirty="0"/>
              <a:t> &gt; x} = a% ou P{</a:t>
            </a:r>
            <a:r>
              <a:rPr lang="fr-FR" sz="1800" dirty="0" err="1"/>
              <a:t>Rt</a:t>
            </a:r>
            <a:r>
              <a:rPr lang="fr-FR" sz="1800" dirty="0"/>
              <a:t> &lt; x} = 1-a% . x est le niveau rendement pour lequel a% des rendements sont supérieurs à x. D’où VAR (</a:t>
            </a:r>
            <a:r>
              <a:rPr lang="fr-FR" sz="1800" dirty="0" err="1"/>
              <a:t>i,a</a:t>
            </a:r>
            <a:r>
              <a:rPr lang="fr-FR" sz="1800" dirty="0"/>
              <a:t>%) = </a:t>
            </a:r>
            <a:r>
              <a:rPr lang="fr-FR" sz="1800" dirty="0" err="1"/>
              <a:t>xV</a:t>
            </a:r>
            <a:endParaRPr lang="fr-FR" sz="1800" dirty="0"/>
          </a:p>
        </p:txBody>
      </p:sp>
      <p:sp>
        <p:nvSpPr>
          <p:cNvPr id="8" name="ZoneTexte 7"/>
          <p:cNvSpPr txBox="1"/>
          <p:nvPr/>
        </p:nvSpPr>
        <p:spPr>
          <a:xfrm>
            <a:off x="539552" y="5053576"/>
            <a:ext cx="6408712" cy="1569660"/>
          </a:xfrm>
          <a:prstGeom prst="rect">
            <a:avLst/>
          </a:prstGeom>
          <a:noFill/>
        </p:spPr>
        <p:txBody>
          <a:bodyPr wrap="square" rtlCol="0">
            <a:spAutoFit/>
          </a:bodyPr>
          <a:lstStyle/>
          <a:p>
            <a:pPr algn="just"/>
            <a:r>
              <a:rPr lang="fr-FR" sz="1600" u="sng" dirty="0"/>
              <a:t>Exemple</a:t>
            </a:r>
            <a:r>
              <a:rPr lang="fr-FR" sz="1600" dirty="0"/>
              <a:t> : les rendements hebdo observés sur un an d’un actif sont tels que E(R) = 15,2% et </a:t>
            </a:r>
            <a:r>
              <a:rPr lang="el-GR" sz="1600" dirty="0"/>
              <a:t>σ</a:t>
            </a:r>
            <a:r>
              <a:rPr lang="fr-FR" sz="1600" dirty="0"/>
              <a:t> = 13,5%. Avec un degré de confiance de 95%, une durée de 1 semaine et une valeur de 100 € : </a:t>
            </a:r>
          </a:p>
          <a:p>
            <a:r>
              <a:rPr lang="fr-FR" sz="1600" dirty="0"/>
              <a:t>x tel que P{</a:t>
            </a:r>
            <a:r>
              <a:rPr lang="fr-FR" sz="1600" dirty="0" err="1"/>
              <a:t>Rt</a:t>
            </a:r>
            <a:r>
              <a:rPr lang="fr-FR" sz="1600" dirty="0"/>
              <a:t> &lt; x} = 5% =&gt; x = -7,01% (Fonction Excel : LOI.NORMALE.INVERSE.N (1-a%;E(R); </a:t>
            </a:r>
            <a:r>
              <a:rPr lang="el-GR" sz="1600" dirty="0"/>
              <a:t>σ</a:t>
            </a:r>
            <a:r>
              <a:rPr lang="fr-FR" sz="1600" dirty="0"/>
              <a:t>)</a:t>
            </a:r>
          </a:p>
          <a:p>
            <a:r>
              <a:rPr lang="fr-FR" sz="1600" dirty="0"/>
              <a:t>VAR (5jours, 95%) = -7,01 €</a:t>
            </a:r>
          </a:p>
        </p:txBody>
      </p:sp>
    </p:spTree>
    <p:extLst>
      <p:ext uri="{BB962C8B-B14F-4D97-AF65-F5344CB8AC3E}">
        <p14:creationId xmlns:p14="http://schemas.microsoft.com/office/powerpoint/2010/main" val="3201725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713312"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34</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
        <p:nvSpPr>
          <p:cNvPr id="5" name="ZoneTexte 4"/>
          <p:cNvSpPr txBox="1"/>
          <p:nvPr/>
        </p:nvSpPr>
        <p:spPr>
          <a:xfrm>
            <a:off x="456506" y="338554"/>
            <a:ext cx="3600400" cy="461665"/>
          </a:xfrm>
          <a:prstGeom prst="rect">
            <a:avLst/>
          </a:prstGeom>
          <a:noFill/>
        </p:spPr>
        <p:txBody>
          <a:bodyPr wrap="square" rtlCol="0">
            <a:spAutoFit/>
          </a:bodyPr>
          <a:lstStyle/>
          <a:p>
            <a:r>
              <a:rPr lang="fr-FR" dirty="0">
                <a:solidFill>
                  <a:schemeClr val="accent2">
                    <a:lumMod val="75000"/>
                  </a:schemeClr>
                </a:solidFill>
                <a:latin typeface="+mj-lt"/>
              </a:rPr>
              <a:t>Limites de la VAR</a:t>
            </a:r>
          </a:p>
        </p:txBody>
      </p:sp>
      <p:sp>
        <p:nvSpPr>
          <p:cNvPr id="6" name="ZoneTexte 5"/>
          <p:cNvSpPr txBox="1"/>
          <p:nvPr/>
        </p:nvSpPr>
        <p:spPr>
          <a:xfrm>
            <a:off x="251520" y="692696"/>
            <a:ext cx="8568951" cy="6247864"/>
          </a:xfrm>
          <a:prstGeom prst="rect">
            <a:avLst/>
          </a:prstGeom>
          <a:noFill/>
        </p:spPr>
        <p:txBody>
          <a:bodyPr wrap="square" rtlCol="0">
            <a:spAutoFit/>
          </a:bodyPr>
          <a:lstStyle/>
          <a:p>
            <a:pPr marL="457200" indent="-457200">
              <a:buClr>
                <a:schemeClr val="accent3">
                  <a:lumMod val="75000"/>
                </a:schemeClr>
              </a:buClr>
              <a:buFont typeface="Arial" panose="020B0604020202020204" pitchFamily="34" charset="0"/>
              <a:buChar char="•"/>
            </a:pPr>
            <a:r>
              <a:rPr lang="fr-FR" sz="1600" dirty="0"/>
              <a:t>Il existe 2 autres méthodes de calculs : delta-gamma et Monte </a:t>
            </a:r>
            <a:r>
              <a:rPr lang="fr-FR" sz="1600" dirty="0" err="1"/>
              <a:t>carlo</a:t>
            </a:r>
            <a:r>
              <a:rPr lang="fr-FR" sz="1600" dirty="0"/>
              <a:t>.</a:t>
            </a:r>
          </a:p>
          <a:p>
            <a:pPr marL="457200" indent="-457200" algn="just">
              <a:buClr>
                <a:schemeClr val="accent3">
                  <a:lumMod val="75000"/>
                </a:schemeClr>
              </a:buClr>
              <a:buFont typeface="Arial" panose="020B0604020202020204" pitchFamily="34" charset="0"/>
              <a:buChar char="•"/>
            </a:pPr>
            <a:r>
              <a:rPr lang="fr-FR" sz="1600" dirty="0"/>
              <a:t>La VAR n’est pas la pire des pertes possibles. Elle est représente le minimum de rendement pour un degré de confiance donné. Mais en dehors de ce degré de confiance les pertes peuvent être supérieures. Or les évènements rares sont souvent ceux aux conséquences les plus importantes. Par exemple, à 99% une perte de 7% peut se transformer en une perte de 90% avec 0,01% de chance !</a:t>
            </a:r>
          </a:p>
          <a:p>
            <a:pPr marL="457200" indent="-457200" algn="just">
              <a:buClr>
                <a:schemeClr val="accent3">
                  <a:lumMod val="75000"/>
                </a:schemeClr>
              </a:buClr>
              <a:buFont typeface="Arial" panose="020B0604020202020204" pitchFamily="34" charset="0"/>
              <a:buChar char="•"/>
            </a:pPr>
            <a:r>
              <a:rPr lang="fr-FR" sz="1600" dirty="0"/>
              <a:t>La loi de probabilité de rendements d’un actif ou d’un portefeuille ne suivent pas une loi normale. Par exemple, celle des rendements hebdo du CAC 40 ressemble à une loi normale mais elle est loin d’en être une. En effet :</a:t>
            </a:r>
          </a:p>
          <a:p>
            <a:pPr marL="914400" lvl="1" indent="-457200">
              <a:buClr>
                <a:schemeClr val="accent3">
                  <a:lumMod val="75000"/>
                </a:schemeClr>
              </a:buClr>
              <a:buFont typeface="Arial" panose="020B0604020202020204" pitchFamily="34" charset="0"/>
              <a:buChar char="•"/>
            </a:pPr>
            <a:r>
              <a:rPr lang="fr-FR" sz="1600" dirty="0"/>
              <a:t>sa distribution autour de sa moyenne est plus pointue qu’une loi normale (</a:t>
            </a:r>
            <a:r>
              <a:rPr lang="fr-FR" sz="1600" dirty="0" err="1"/>
              <a:t>kurtosis</a:t>
            </a:r>
            <a:r>
              <a:rPr lang="fr-FR" sz="1600" dirty="0"/>
              <a:t> &gt; 0) et ses queues sont plus épaisses (ce qui traduit une plus forte probabilité des évènements extrêmes),</a:t>
            </a:r>
          </a:p>
          <a:p>
            <a:pPr marL="914400" lvl="1" indent="-457200" algn="just">
              <a:buClr>
                <a:schemeClr val="accent3">
                  <a:lumMod val="75000"/>
                </a:schemeClr>
              </a:buClr>
              <a:buFont typeface="Arial" panose="020B0604020202020204" pitchFamily="34" charset="0"/>
              <a:buChar char="•"/>
            </a:pPr>
            <a:r>
              <a:rPr lang="fr-FR" sz="1600" dirty="0"/>
              <a:t>Elle est asymétrique et cette asymétrie est orientée du côté gauche, donc du côté des rendements les plus faibles. Cela traduit une plus forte probabilité d’avoir un rendement extrêmement négatif que celle d’avoir un rendement extrêmement positif.</a:t>
            </a:r>
          </a:p>
          <a:p>
            <a:pPr marL="457200" indent="-457200" algn="just">
              <a:buClr>
                <a:schemeClr val="accent3">
                  <a:lumMod val="75000"/>
                </a:schemeClr>
              </a:buClr>
              <a:buFont typeface="Arial" panose="020B0604020202020204" pitchFamily="34" charset="0"/>
              <a:buChar char="•"/>
            </a:pPr>
            <a:r>
              <a:rPr lang="fr-FR" sz="1600" dirty="0"/>
              <a:t>Ces problèmes sont bien connus. Les règles prudentielles imposées par Bales 3, utilisent la VAR pour permettre aux banques de calculer leurs niveaux de fonds propres nécessaires pour absorber des pertes sur leur actifs financiers. Bales 3 vise ainsi à éviter les risques de faillites en cascade des banques et donc du Système. Conscient des limites de la VAR, Bales 3 imposent aux banques de procéder à des </a:t>
            </a:r>
            <a:r>
              <a:rPr lang="fr-FR" sz="1600" dirty="0" err="1"/>
              <a:t>backtesting</a:t>
            </a:r>
            <a:r>
              <a:rPr lang="fr-FR" sz="1600" dirty="0"/>
              <a:t> (pour vérifier la cohérence de la VAR avec les rendements passés) et à des stress-tests (pour vérifier qu’en cas de brusque augmentation de la volatilité, les capitaux propres des banques sont suffisants).</a:t>
            </a:r>
          </a:p>
          <a:p>
            <a:pPr>
              <a:buClr>
                <a:schemeClr val="accent3">
                  <a:lumMod val="75000"/>
                </a:schemeClr>
              </a:buClr>
            </a:pPr>
            <a:endParaRPr lang="fr-FR" sz="1600" dirty="0"/>
          </a:p>
        </p:txBody>
      </p:sp>
    </p:spTree>
    <p:extLst>
      <p:ext uri="{BB962C8B-B14F-4D97-AF65-F5344CB8AC3E}">
        <p14:creationId xmlns:p14="http://schemas.microsoft.com/office/powerpoint/2010/main" val="4189326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5073352" cy="268139"/>
          </a:xfrm>
        </p:spPr>
        <p:txBody>
          <a:bodyPr/>
          <a:lstStyle/>
          <a:p>
            <a:pPr>
              <a:defRPr/>
            </a:pPr>
            <a:r>
              <a:rPr lang="fr-FR"/>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35</a:t>
            </a:fld>
            <a:endParaRPr lang="fr-FR"/>
          </a:p>
        </p:txBody>
      </p:sp>
      <p:sp>
        <p:nvSpPr>
          <p:cNvPr id="5" name="ZoneTexte 4"/>
          <p:cNvSpPr txBox="1"/>
          <p:nvPr/>
        </p:nvSpPr>
        <p:spPr>
          <a:xfrm>
            <a:off x="406630" y="5282417"/>
            <a:ext cx="8568952" cy="1384995"/>
          </a:xfrm>
          <a:prstGeom prst="rect">
            <a:avLst/>
          </a:prstGeom>
          <a:noFill/>
        </p:spPr>
        <p:txBody>
          <a:bodyPr wrap="square" rtlCol="0">
            <a:spAutoFit/>
          </a:bodyPr>
          <a:lstStyle/>
          <a:p>
            <a:r>
              <a:rPr lang="fr-FR" sz="1400" dirty="0"/>
              <a:t>- </a:t>
            </a:r>
            <a:r>
              <a:rPr lang="fr-FR" sz="1400" dirty="0" err="1"/>
              <a:t>Kurtosis</a:t>
            </a:r>
            <a:r>
              <a:rPr lang="fr-FR" sz="1400" dirty="0"/>
              <a:t> = 3,67 =&gt; courbe plus pointue qu’une loi normal car &gt;0</a:t>
            </a:r>
          </a:p>
          <a:p>
            <a:r>
              <a:rPr lang="fr-FR" sz="1400" dirty="0"/>
              <a:t>- Coefficient d’asymétrie = -0,44 traduisant une asymétrie à gauche de la moyenne, c’est-à-dire que les évènements extrêmement négatifs ceux plus probable que ceux extrêmement positif. Alors qu’une loi normale est symétrique</a:t>
            </a:r>
          </a:p>
          <a:p>
            <a:r>
              <a:rPr lang="fr-FR" sz="1400" dirty="0"/>
              <a:t>- VAR (5 jours; 99,9%) d’une loi normale = -9,19% // VAR(5 jours; 99,9%) observée sur le CAC 40 depuis 1995 = -22% !!!</a:t>
            </a: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pic>
        <p:nvPicPr>
          <p:cNvPr id="4" name="Image 3"/>
          <p:cNvPicPr>
            <a:picLocks noChangeAspect="1"/>
          </p:cNvPicPr>
          <p:nvPr/>
        </p:nvPicPr>
        <p:blipFill>
          <a:blip r:embed="rId2"/>
          <a:stretch>
            <a:fillRect/>
          </a:stretch>
        </p:blipFill>
        <p:spPr>
          <a:xfrm>
            <a:off x="143762" y="511826"/>
            <a:ext cx="8856476" cy="4617930"/>
          </a:xfrm>
          <a:prstGeom prst="rect">
            <a:avLst/>
          </a:prstGeom>
        </p:spPr>
      </p:pic>
    </p:spTree>
    <p:extLst>
      <p:ext uri="{BB962C8B-B14F-4D97-AF65-F5344CB8AC3E}">
        <p14:creationId xmlns:p14="http://schemas.microsoft.com/office/powerpoint/2010/main" val="78403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5E487D7-A2A9-4583-9960-135432DC2031}"/>
              </a:ext>
            </a:extLst>
          </p:cNvPr>
          <p:cNvSpPr>
            <a:spLocks noGrp="1"/>
          </p:cNvSpPr>
          <p:nvPr>
            <p:ph type="ftr" sz="quarter" idx="11"/>
          </p:nvPr>
        </p:nvSpPr>
        <p:spPr>
          <a:xfrm>
            <a:off x="2667000" y="6356350"/>
            <a:ext cx="4281264" cy="365125"/>
          </a:xfrm>
        </p:spPr>
        <p:txBody>
          <a:bodyPr/>
          <a:lstStyle/>
          <a:p>
            <a:pPr>
              <a:defRPr/>
            </a:pPr>
            <a:r>
              <a:rPr lang="fr-FR"/>
              <a:t>Cours de "Gestion de portefeuille" - Reproduction interdite</a:t>
            </a:r>
          </a:p>
        </p:txBody>
      </p:sp>
      <p:sp>
        <p:nvSpPr>
          <p:cNvPr id="3" name="Espace réservé du numéro de diapositive 2">
            <a:extLst>
              <a:ext uri="{FF2B5EF4-FFF2-40B4-BE49-F238E27FC236}">
                <a16:creationId xmlns:a16="http://schemas.microsoft.com/office/drawing/2014/main" id="{B8E03C83-7516-4BCA-B8DC-4B51D0D76A40}"/>
              </a:ext>
            </a:extLst>
          </p:cNvPr>
          <p:cNvSpPr>
            <a:spLocks noGrp="1"/>
          </p:cNvSpPr>
          <p:nvPr>
            <p:ph type="sldNum" sz="quarter" idx="12"/>
          </p:nvPr>
        </p:nvSpPr>
        <p:spPr/>
        <p:txBody>
          <a:bodyPr/>
          <a:lstStyle/>
          <a:p>
            <a:pPr>
              <a:defRPr/>
            </a:pPr>
            <a:fld id="{63712B32-100E-4A59-B472-37563F3F5835}" type="slidenum">
              <a:rPr lang="fr-FR" smtClean="0"/>
              <a:pPr>
                <a:defRPr/>
              </a:pPr>
              <a:t>36</a:t>
            </a:fld>
            <a:endParaRPr lang="fr-FR"/>
          </a:p>
        </p:txBody>
      </p:sp>
      <p:sp>
        <p:nvSpPr>
          <p:cNvPr id="5" name="Rectangle 4">
            <a:extLst>
              <a:ext uri="{FF2B5EF4-FFF2-40B4-BE49-F238E27FC236}">
                <a16:creationId xmlns:a16="http://schemas.microsoft.com/office/drawing/2014/main" id="{A1D475D7-E21D-4FD3-A5C2-59A6EEBAC33F}"/>
              </a:ext>
            </a:extLst>
          </p:cNvPr>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
        <p:nvSpPr>
          <p:cNvPr id="6" name="ZoneTexte 5">
            <a:extLst>
              <a:ext uri="{FF2B5EF4-FFF2-40B4-BE49-F238E27FC236}">
                <a16:creationId xmlns:a16="http://schemas.microsoft.com/office/drawing/2014/main" id="{173C8491-52B3-4CC0-89B6-E58DE03C4AFE}"/>
              </a:ext>
            </a:extLst>
          </p:cNvPr>
          <p:cNvSpPr txBox="1"/>
          <p:nvPr/>
        </p:nvSpPr>
        <p:spPr>
          <a:xfrm>
            <a:off x="251520" y="338554"/>
            <a:ext cx="6635774" cy="400110"/>
          </a:xfrm>
          <a:prstGeom prst="rect">
            <a:avLst/>
          </a:prstGeom>
          <a:noFill/>
        </p:spPr>
        <p:txBody>
          <a:bodyPr wrap="square" rtlCol="0">
            <a:spAutoFit/>
          </a:bodyPr>
          <a:lstStyle/>
          <a:p>
            <a:r>
              <a:rPr lang="fr-FR" sz="2000" dirty="0">
                <a:solidFill>
                  <a:schemeClr val="accent2">
                    <a:lumMod val="75000"/>
                  </a:schemeClr>
                </a:solidFill>
                <a:latin typeface="+mj-lt"/>
              </a:rPr>
              <a:t>Projections et VAR avec Monte Carlo</a:t>
            </a:r>
          </a:p>
        </p:txBody>
      </p:sp>
      <p:sp>
        <p:nvSpPr>
          <p:cNvPr id="4" name="ZoneTexte 3">
            <a:extLst>
              <a:ext uri="{FF2B5EF4-FFF2-40B4-BE49-F238E27FC236}">
                <a16:creationId xmlns:a16="http://schemas.microsoft.com/office/drawing/2014/main" id="{8F0F2A83-14F9-4E72-A2BB-08785A8A1CDE}"/>
              </a:ext>
            </a:extLst>
          </p:cNvPr>
          <p:cNvSpPr txBox="1"/>
          <p:nvPr/>
        </p:nvSpPr>
        <p:spPr>
          <a:xfrm>
            <a:off x="359532" y="738664"/>
            <a:ext cx="8424936" cy="5262979"/>
          </a:xfrm>
          <a:prstGeom prst="rect">
            <a:avLst/>
          </a:prstGeom>
          <a:noFill/>
        </p:spPr>
        <p:txBody>
          <a:bodyPr wrap="square" rtlCol="0">
            <a:spAutoFit/>
          </a:bodyPr>
          <a:lstStyle/>
          <a:p>
            <a:pPr algn="just"/>
            <a:r>
              <a:rPr lang="fr-FR" sz="1400" dirty="0"/>
              <a:t>Nous nous intéressons ici, beaucoup moins à la démonstration mathématique, qu’à la compréhension du principe général. L’objectif est de mieux comprendre l’usage de la VAR et les illustrations de projections de la valeur des investissements parfois proposées aux clients. Le principe de cette méthode est aussi utilisé pour répondre aux obligations de Bales 2 et 3 en matière de mesure de perte maximale des actifs détenus par les banques. Attention toutefois, car le principe est très imparfait en soit (notamment en raison de l’usage de la loi normale), et il est corrigé dans la pratique par des méthodes « maison » plus sophistiquées pour mieux coller à la réalité des comportements de marché (usage de distribution de type </a:t>
            </a:r>
            <a:r>
              <a:rPr lang="fr-FR" sz="1400" dirty="0" err="1"/>
              <a:t>leptokurdique</a:t>
            </a:r>
            <a:r>
              <a:rPr lang="fr-FR" sz="1400" dirty="0"/>
              <a:t> = queue de distribution plus épaisse à gauche).</a:t>
            </a:r>
          </a:p>
          <a:p>
            <a:endParaRPr lang="fr-FR" sz="1400" dirty="0"/>
          </a:p>
          <a:p>
            <a:pPr algn="just"/>
            <a:r>
              <a:rPr lang="fr-FR" sz="1400" dirty="0"/>
              <a:t>La méthode Monte Carlo est basée sur un principe de mouvements browniens. Le cours S d’un actif en t+1 est la somme de son prix en t plus la variation de son cours en t+1. Cette variation dépend :</a:t>
            </a:r>
          </a:p>
          <a:p>
            <a:pPr marL="285750" indent="-285750" algn="just">
              <a:buFontTx/>
              <a:buChar char="-"/>
            </a:pPr>
            <a:r>
              <a:rPr lang="fr-FR" sz="1400" dirty="0"/>
              <a:t>De manière certaine de l’espérance de rendement, proratisée, en fonction de la période considérée (appelé « Drift »)</a:t>
            </a:r>
          </a:p>
          <a:p>
            <a:pPr marL="285750" indent="-285750" algn="just">
              <a:buFontTx/>
              <a:buChar char="-"/>
            </a:pPr>
            <a:r>
              <a:rPr lang="fr-FR" sz="1400" dirty="0"/>
              <a:t>De manière aléatoire, autour de sa moyenne, en fonction de la volatilité et d’une nombre aléatoire compris suivant une N(0;1).</a:t>
            </a:r>
          </a:p>
          <a:p>
            <a:pPr algn="just"/>
            <a:r>
              <a:rPr lang="fr-FR" sz="1400" dirty="0"/>
              <a:t>Il faut considérer, que le cours d’un actif évolue linéairement en suivant la moyenne de ses rendements, mais qu’une succession de chocs aléatoires le fait dévier de sa moyenne.</a:t>
            </a:r>
          </a:p>
          <a:p>
            <a:pPr algn="just"/>
            <a:endParaRPr lang="fr-FR" sz="1400" dirty="0"/>
          </a:p>
          <a:p>
            <a:pPr algn="just"/>
            <a:r>
              <a:rPr lang="fr-FR" sz="1400" dirty="0"/>
              <a:t>En faisant varier ainsi le cours, à chaque incrémentation de période t, il est possible de simuler les prix futurs sur une durée donnée de n périodes t (t = 1 à n). Nous obtenons une projection (p pour </a:t>
            </a:r>
            <a:r>
              <a:rPr lang="fr-FR" sz="1400" dirty="0" err="1"/>
              <a:t>path</a:t>
            </a:r>
            <a:r>
              <a:rPr lang="fr-FR" sz="1400" dirty="0"/>
              <a:t>). En répétant P fois ce processus, (p = 1 à P), nous obtenons P projections sur la durée considérée. L’ensemble de ces projections forme un cône de projection. A partir de cône, il est possible de trouver la VAR sur la durée, pour un degré de confiance donné.</a:t>
            </a:r>
          </a:p>
          <a:p>
            <a:endParaRPr lang="fr-FR" sz="1400" dirty="0"/>
          </a:p>
        </p:txBody>
      </p:sp>
    </p:spTree>
    <p:extLst>
      <p:ext uri="{BB962C8B-B14F-4D97-AF65-F5344CB8AC3E}">
        <p14:creationId xmlns:p14="http://schemas.microsoft.com/office/powerpoint/2010/main" val="1745410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5E487D7-A2A9-4583-9960-135432DC2031}"/>
              </a:ext>
            </a:extLst>
          </p:cNvPr>
          <p:cNvSpPr>
            <a:spLocks noGrp="1"/>
          </p:cNvSpPr>
          <p:nvPr>
            <p:ph type="ftr" sz="quarter" idx="11"/>
          </p:nvPr>
        </p:nvSpPr>
        <p:spPr>
          <a:xfrm>
            <a:off x="2667000" y="6356350"/>
            <a:ext cx="4281264" cy="365125"/>
          </a:xfrm>
        </p:spPr>
        <p:txBody>
          <a:bodyPr/>
          <a:lstStyle/>
          <a:p>
            <a:pPr>
              <a:defRPr/>
            </a:pPr>
            <a:r>
              <a:rPr lang="fr-FR"/>
              <a:t>Cours de "Gestion de portefeuille" - Reproduction interdite</a:t>
            </a:r>
          </a:p>
        </p:txBody>
      </p:sp>
      <p:sp>
        <p:nvSpPr>
          <p:cNvPr id="3" name="Espace réservé du numéro de diapositive 2">
            <a:extLst>
              <a:ext uri="{FF2B5EF4-FFF2-40B4-BE49-F238E27FC236}">
                <a16:creationId xmlns:a16="http://schemas.microsoft.com/office/drawing/2014/main" id="{B8E03C83-7516-4BCA-B8DC-4B51D0D76A40}"/>
              </a:ext>
            </a:extLst>
          </p:cNvPr>
          <p:cNvSpPr>
            <a:spLocks noGrp="1"/>
          </p:cNvSpPr>
          <p:nvPr>
            <p:ph type="sldNum" sz="quarter" idx="12"/>
          </p:nvPr>
        </p:nvSpPr>
        <p:spPr/>
        <p:txBody>
          <a:bodyPr/>
          <a:lstStyle/>
          <a:p>
            <a:pPr>
              <a:defRPr/>
            </a:pPr>
            <a:fld id="{63712B32-100E-4A59-B472-37563F3F5835}" type="slidenum">
              <a:rPr lang="fr-FR" smtClean="0"/>
              <a:pPr>
                <a:defRPr/>
              </a:pPr>
              <a:t>37</a:t>
            </a:fld>
            <a:endParaRPr lang="fr-FR"/>
          </a:p>
        </p:txBody>
      </p:sp>
      <p:sp>
        <p:nvSpPr>
          <p:cNvPr id="5" name="Rectangle 4">
            <a:extLst>
              <a:ext uri="{FF2B5EF4-FFF2-40B4-BE49-F238E27FC236}">
                <a16:creationId xmlns:a16="http://schemas.microsoft.com/office/drawing/2014/main" id="{A1D475D7-E21D-4FD3-A5C2-59A6EEBAC33F}"/>
              </a:ext>
            </a:extLst>
          </p:cNvPr>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
        <p:nvSpPr>
          <p:cNvPr id="6" name="ZoneTexte 5">
            <a:extLst>
              <a:ext uri="{FF2B5EF4-FFF2-40B4-BE49-F238E27FC236}">
                <a16:creationId xmlns:a16="http://schemas.microsoft.com/office/drawing/2014/main" id="{173C8491-52B3-4CC0-89B6-E58DE03C4AFE}"/>
              </a:ext>
            </a:extLst>
          </p:cNvPr>
          <p:cNvSpPr txBox="1"/>
          <p:nvPr/>
        </p:nvSpPr>
        <p:spPr>
          <a:xfrm>
            <a:off x="251520" y="338554"/>
            <a:ext cx="6635774" cy="400110"/>
          </a:xfrm>
          <a:prstGeom prst="rect">
            <a:avLst/>
          </a:prstGeom>
          <a:noFill/>
        </p:spPr>
        <p:txBody>
          <a:bodyPr wrap="square" rtlCol="0">
            <a:spAutoFit/>
          </a:bodyPr>
          <a:lstStyle/>
          <a:p>
            <a:r>
              <a:rPr lang="fr-FR" sz="2000" dirty="0">
                <a:solidFill>
                  <a:schemeClr val="accent2">
                    <a:lumMod val="75000"/>
                  </a:schemeClr>
                </a:solidFill>
                <a:latin typeface="+mj-lt"/>
              </a:rPr>
              <a:t>Projections et VAR avec Monte Carlo</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8F0F2A83-14F9-4E72-A2BB-08785A8A1CDE}"/>
                  </a:ext>
                </a:extLst>
              </p:cNvPr>
              <p:cNvSpPr txBox="1"/>
              <p:nvPr/>
            </p:nvSpPr>
            <p:spPr>
              <a:xfrm>
                <a:off x="359532" y="738664"/>
                <a:ext cx="8424936" cy="5735994"/>
              </a:xfrm>
              <a:prstGeom prst="rect">
                <a:avLst/>
              </a:prstGeom>
              <a:noFill/>
            </p:spPr>
            <p:txBody>
              <a:bodyPr wrap="square" rtlCol="0">
                <a:spAutoFit/>
              </a:bodyPr>
              <a:lstStyle/>
              <a:p>
                <a:r>
                  <a:rPr lang="fr-FR" sz="1200" dirty="0"/>
                  <a:t>Soit S, le cours d’un actif, suivant une N-&gt;(</a:t>
                </a:r>
                <a14:m>
                  <m:oMath xmlns:m="http://schemas.openxmlformats.org/officeDocument/2006/math">
                    <m:r>
                      <a:rPr lang="fr-FR" sz="1200" i="1">
                        <a:latin typeface="Cambria Math" panose="02040503050406030204" pitchFamily="18" charset="0"/>
                        <a:ea typeface="Cambria Math" panose="02040503050406030204" pitchFamily="18" charset="0"/>
                      </a:rPr>
                      <m:t>𝜇</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𝜎</m:t>
                    </m:r>
                    <m:r>
                      <a:rPr lang="fr-FR" sz="1200" i="1">
                        <a:latin typeface="Cambria Math" panose="02040503050406030204" pitchFamily="18" charset="0"/>
                        <a:ea typeface="Cambria Math" panose="02040503050406030204" pitchFamily="18" charset="0"/>
                      </a:rPr>
                      <m:t>)</m:t>
                    </m:r>
                  </m:oMath>
                </a14:m>
                <a:r>
                  <a:rPr lang="fr-FR" sz="1200" dirty="0"/>
                  <a:t> pour une durée D, alors si D est divisée en t période :</a:t>
                </a:r>
              </a:p>
              <a:p>
                <a:pPr marL="285750" indent="-285750">
                  <a:buFont typeface="Arial" panose="020B0604020202020204" pitchFamily="34" charset="0"/>
                  <a:buChar char="•"/>
                </a:pPr>
                <a:r>
                  <a:rPr lang="fr-FR" sz="1200" dirty="0"/>
                  <a:t>En temps continu :</a:t>
                </a:r>
              </a:p>
              <a:p>
                <a:pPr marL="742950" lvl="1" indent="-285750">
                  <a:buFont typeface="Arial" panose="020B0604020202020204" pitchFamily="34" charset="0"/>
                  <a:buChar char="•"/>
                </a:pPr>
                <a14:m>
                  <m:oMath xmlns:m="http://schemas.openxmlformats.org/officeDocument/2006/math">
                    <m:f>
                      <m:fPr>
                        <m:ctrlPr>
                          <a:rPr lang="fr-FR" sz="1200" i="1" smtClean="0">
                            <a:latin typeface="Cambria Math" panose="02040503050406030204" pitchFamily="18" charset="0"/>
                          </a:rPr>
                        </m:ctrlPr>
                      </m:fPr>
                      <m:num>
                        <m:r>
                          <a:rPr lang="fr-FR" sz="1200" i="1" smtClean="0">
                            <a:latin typeface="Cambria Math" panose="02040503050406030204" pitchFamily="18" charset="0"/>
                            <a:ea typeface="Cambria Math" panose="02040503050406030204" pitchFamily="18" charset="0"/>
                          </a:rPr>
                          <m:t>𝛿</m:t>
                        </m:r>
                        <m:r>
                          <a:rPr lang="fr-FR" sz="1200" b="0" i="1" smtClean="0">
                            <a:latin typeface="Cambria Math" panose="02040503050406030204" pitchFamily="18" charset="0"/>
                            <a:ea typeface="Cambria Math" panose="02040503050406030204" pitchFamily="18" charset="0"/>
                          </a:rPr>
                          <m:t>𝑆</m:t>
                        </m:r>
                      </m:num>
                      <m:den>
                        <m:r>
                          <a:rPr lang="fr-FR" sz="1200" b="0" i="1" smtClean="0">
                            <a:latin typeface="Cambria Math" panose="02040503050406030204" pitchFamily="18" charset="0"/>
                          </a:rPr>
                          <m:t>𝑆</m:t>
                        </m:r>
                      </m:den>
                    </m:f>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𝜇𝛿</m:t>
                    </m:r>
                    <m:r>
                      <a:rPr lang="fr-FR" sz="1200" b="0" i="1" smtClean="0">
                        <a:latin typeface="Cambria Math" panose="02040503050406030204" pitchFamily="18" charset="0"/>
                        <a:ea typeface="Cambria Math" panose="02040503050406030204" pitchFamily="18" charset="0"/>
                      </a:rPr>
                      <m:t>𝑡</m:t>
                    </m:r>
                    <m:r>
                      <a:rPr lang="fr-FR" sz="1200" b="0" i="1" smtClean="0">
                        <a:latin typeface="Cambria Math" panose="02040503050406030204" pitchFamily="18" charset="0"/>
                        <a:ea typeface="Cambria Math" panose="02040503050406030204" pitchFamily="18" charset="0"/>
                      </a:rPr>
                      <m:t>+ </m:t>
                    </m:r>
                    <m:r>
                      <a:rPr lang="fr-FR" sz="1200" b="0" i="1" smtClean="0">
                        <a:latin typeface="Cambria Math" panose="02040503050406030204" pitchFamily="18" charset="0"/>
                        <a:ea typeface="Cambria Math" panose="02040503050406030204" pitchFamily="18" charset="0"/>
                      </a:rPr>
                      <m:t>𝜎𝜖</m:t>
                    </m:r>
                    <m:rad>
                      <m:radPr>
                        <m:degHide m:val="on"/>
                        <m:ctrlPr>
                          <a:rPr lang="fr-FR" sz="1200" b="0" i="1" smtClean="0">
                            <a:latin typeface="Cambria Math" panose="02040503050406030204" pitchFamily="18" charset="0"/>
                            <a:ea typeface="Cambria Math" panose="02040503050406030204" pitchFamily="18" charset="0"/>
                          </a:rPr>
                        </m:ctrlPr>
                      </m:radPr>
                      <m:deg/>
                      <m:e>
                        <m:r>
                          <a:rPr lang="fr-FR" sz="1200" b="0" i="1" smtClean="0">
                            <a:latin typeface="Cambria Math" panose="02040503050406030204" pitchFamily="18" charset="0"/>
                            <a:ea typeface="Cambria Math" panose="02040503050406030204" pitchFamily="18" charset="0"/>
                          </a:rPr>
                          <m:t>𝛿</m:t>
                        </m:r>
                        <m:r>
                          <a:rPr lang="fr-FR" sz="1200" b="0" i="1" smtClean="0">
                            <a:latin typeface="Cambria Math" panose="02040503050406030204" pitchFamily="18" charset="0"/>
                            <a:ea typeface="Cambria Math" panose="02040503050406030204" pitchFamily="18" charset="0"/>
                          </a:rPr>
                          <m:t>𝑡</m:t>
                        </m:r>
                      </m:e>
                    </m:rad>
                  </m:oMath>
                </a14:m>
                <a:r>
                  <a:rPr lang="fr-FR" sz="1200" dirty="0"/>
                  <a:t> avec </a:t>
                </a:r>
                <a14:m>
                  <m:oMath xmlns:m="http://schemas.openxmlformats.org/officeDocument/2006/math">
                    <m:r>
                      <a:rPr lang="fr-FR" sz="1200" i="1">
                        <a:latin typeface="Cambria Math" panose="02040503050406030204" pitchFamily="18" charset="0"/>
                        <a:ea typeface="Cambria Math" panose="02040503050406030204" pitchFamily="18" charset="0"/>
                      </a:rPr>
                      <m:t>𝜖</m:t>
                    </m:r>
                  </m:oMath>
                </a14:m>
                <a:r>
                  <a:rPr lang="fr-FR" sz="1200" dirty="0"/>
                  <a:t> -&gt;N(0;1).</a:t>
                </a:r>
              </a:p>
              <a:p>
                <a:pPr marL="285750" indent="-285750">
                  <a:buFont typeface="Arial" panose="020B0604020202020204" pitchFamily="34" charset="0"/>
                  <a:buChar char="•"/>
                </a:pPr>
                <a:r>
                  <a:rPr lang="fr-FR" sz="1200" dirty="0"/>
                  <a:t>En temps discret :</a:t>
                </a:r>
              </a:p>
              <a:p>
                <a:pPr marL="742950" lvl="1" indent="-285750">
                  <a:buFont typeface="Arial" panose="020B0604020202020204" pitchFamily="34" charset="0"/>
                  <a:buChar char="•"/>
                </a:pPr>
                <a14:m>
                  <m:oMath xmlns:m="http://schemas.openxmlformats.org/officeDocument/2006/math">
                    <m:f>
                      <m:fPr>
                        <m:ctrlPr>
                          <a:rPr lang="fr-FR" sz="1200" i="1">
                            <a:latin typeface="Cambria Math" panose="02040503050406030204" pitchFamily="18" charset="0"/>
                          </a:rPr>
                        </m:ctrlPr>
                      </m:fPr>
                      <m:num>
                        <m:r>
                          <a:rPr lang="fr-FR" sz="120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𝑆</m:t>
                        </m:r>
                      </m:num>
                      <m:den>
                        <m:r>
                          <a:rPr lang="fr-FR" sz="1200" i="1">
                            <a:latin typeface="Cambria Math" panose="02040503050406030204" pitchFamily="18" charset="0"/>
                          </a:rPr>
                          <m:t>𝑆</m:t>
                        </m:r>
                      </m:den>
                    </m:f>
                    <m:r>
                      <a:rPr lang="fr-FR" sz="1200" i="1">
                        <a:latin typeface="Cambria Math" panose="02040503050406030204" pitchFamily="18" charset="0"/>
                      </a:rPr>
                      <m:t>=</m:t>
                    </m:r>
                    <m:r>
                      <a:rPr lang="fr-FR" sz="1200" i="1">
                        <a:latin typeface="Cambria Math" panose="02040503050406030204" pitchFamily="18" charset="0"/>
                        <a:ea typeface="Cambria Math" panose="02040503050406030204" pitchFamily="18" charset="0"/>
                      </a:rPr>
                      <m:t>𝜇</m:t>
                    </m:r>
                    <m:r>
                      <a:rPr lang="fr-FR" sz="120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r>
                      <a:rPr lang="fr-FR" sz="1200" i="1">
                        <a:latin typeface="Cambria Math" panose="02040503050406030204" pitchFamily="18" charset="0"/>
                        <a:ea typeface="Cambria Math" panose="02040503050406030204" pitchFamily="18" charset="0"/>
                      </a:rPr>
                      <m:t>+ </m:t>
                    </m:r>
                    <m:r>
                      <a:rPr lang="fr-FR" sz="1200" i="1">
                        <a:latin typeface="Cambria Math" panose="02040503050406030204" pitchFamily="18" charset="0"/>
                        <a:ea typeface="Cambria Math" panose="02040503050406030204" pitchFamily="18" charset="0"/>
                      </a:rPr>
                      <m:t>𝜎𝜖</m:t>
                    </m:r>
                    <m:rad>
                      <m:radPr>
                        <m:degHide m:val="on"/>
                        <m:ctrlPr>
                          <a:rPr lang="fr-FR" sz="1200" i="1">
                            <a:latin typeface="Cambria Math" panose="02040503050406030204" pitchFamily="18" charset="0"/>
                            <a:ea typeface="Cambria Math" panose="02040503050406030204" pitchFamily="18" charset="0"/>
                          </a:rPr>
                        </m:ctrlPr>
                      </m:radPr>
                      <m:deg/>
                      <m:e>
                        <m:r>
                          <a:rPr lang="fr-FR" sz="120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e>
                    </m:rad>
                    <m:r>
                      <a:rPr lang="fr-FR" sz="1200" b="0" i="1" smtClean="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	</a:t>
                </a:r>
                <a14:m>
                  <m:oMath xmlns:m="http://schemas.openxmlformats.org/officeDocument/2006/math">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𝑆</m:t>
                        </m:r>
                      </m:num>
                      <m:den>
                        <m:r>
                          <a:rPr lang="fr-FR" sz="1200" i="1">
                            <a:latin typeface="Cambria Math" panose="02040503050406030204" pitchFamily="18" charset="0"/>
                          </a:rPr>
                          <m:t>𝑆</m:t>
                        </m:r>
                      </m:den>
                    </m:f>
                    <m:r>
                      <a:rPr lang="fr-FR" sz="1200" i="1">
                        <a:latin typeface="Cambria Math" panose="02040503050406030204" pitchFamily="18" charset="0"/>
                      </a:rPr>
                      <m:t> </m:t>
                    </m:r>
                  </m:oMath>
                </a14:m>
                <a:r>
                  <a:rPr lang="fr-FR" sz="1200" dirty="0">
                    <a:ea typeface="Cambria Math" panose="02040503050406030204" pitchFamily="18" charset="0"/>
                  </a:rPr>
                  <a:t>est donc le rendement sur la période t)</a:t>
                </a:r>
              </a:p>
              <a:p>
                <a:pPr marL="742950" lvl="1" indent="-285750">
                  <a:buFont typeface="Arial" panose="020B0604020202020204" pitchFamily="34" charset="0"/>
                  <a:buChar char="•"/>
                </a:pPr>
                <a14:m>
                  <m:oMath xmlns:m="http://schemas.openxmlformats.org/officeDocument/2006/math">
                    <m:r>
                      <a:rPr lang="fr-FR" sz="1200" i="1">
                        <a:latin typeface="Cambria Math" panose="02040503050406030204" pitchFamily="18" charset="0"/>
                        <a:ea typeface="Cambria Math" panose="02040503050406030204" pitchFamily="18" charset="0"/>
                      </a:rPr>
                      <m:t>𝜇</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oMath>
                </a14:m>
                <a:r>
                  <a:rPr lang="fr-FR" sz="1200" dirty="0"/>
                  <a:t> est le « drift » et </a:t>
                </a:r>
                <a14:m>
                  <m:oMath xmlns:m="http://schemas.openxmlformats.org/officeDocument/2006/math">
                    <m:r>
                      <a:rPr lang="fr-FR" sz="1200" i="1">
                        <a:latin typeface="Cambria Math" panose="02040503050406030204" pitchFamily="18" charset="0"/>
                        <a:ea typeface="Cambria Math" panose="02040503050406030204" pitchFamily="18" charset="0"/>
                      </a:rPr>
                      <m:t>𝜎𝜖</m:t>
                    </m:r>
                    <m:rad>
                      <m:radPr>
                        <m:degHide m:val="on"/>
                        <m:ctrlPr>
                          <a:rPr lang="fr-FR" sz="1200" i="1">
                            <a:latin typeface="Cambria Math" panose="02040503050406030204" pitchFamily="18" charset="0"/>
                            <a:ea typeface="Cambria Math" panose="02040503050406030204" pitchFamily="18" charset="0"/>
                          </a:rPr>
                        </m:ctrlPr>
                      </m:radPr>
                      <m:deg/>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e>
                    </m:rad>
                  </m:oMath>
                </a14:m>
                <a:r>
                  <a:rPr lang="fr-FR" sz="1200" dirty="0"/>
                  <a:t> le « choc aléatoire » à la période t faisant dévier le cours de son rendement moyen attendu</a:t>
                </a:r>
              </a:p>
              <a:p>
                <a:pPr marL="742950" lvl="1" indent="-285750">
                  <a:buFont typeface="Arial" panose="020B0604020202020204" pitchFamily="34" charset="0"/>
                  <a:buChar char="•"/>
                </a:pPr>
                <a:r>
                  <a:rPr lang="fr-FR" sz="1200" dirty="0"/>
                  <a:t>St+1 = St + </a:t>
                </a:r>
                <a14:m>
                  <m:oMath xmlns:m="http://schemas.openxmlformats.org/officeDocument/2006/math">
                    <m:r>
                      <a:rPr lang="fr-FR" sz="1200" i="1">
                        <a:latin typeface="Cambria Math" panose="02040503050406030204" pitchFamily="18" charset="0"/>
                        <a:ea typeface="Cambria Math" panose="02040503050406030204" pitchFamily="18" charset="0"/>
                      </a:rPr>
                      <m:t>∆</m:t>
                    </m:r>
                    <m:r>
                      <m:rPr>
                        <m:sty m:val="p"/>
                      </m:rPr>
                      <a:rPr lang="fr-FR" sz="1200" b="0" i="0" smtClean="0">
                        <a:latin typeface="Cambria Math" panose="02040503050406030204" pitchFamily="18" charset="0"/>
                        <a:ea typeface="Cambria Math" panose="02040503050406030204" pitchFamily="18" charset="0"/>
                      </a:rPr>
                      <m:t>S</m:t>
                    </m:r>
                  </m:oMath>
                </a14:m>
                <a:endParaRPr lang="fr-FR" sz="1200" dirty="0"/>
              </a:p>
              <a:p>
                <a:r>
                  <a:rPr lang="fr-FR" sz="1200" dirty="0"/>
                  <a:t>Par exemple, sur 1 an, il y a 52 semaines. </a:t>
                </a:r>
                <a14:m>
                  <m:oMath xmlns:m="http://schemas.openxmlformats.org/officeDocument/2006/math">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oMath>
                </a14:m>
                <a:r>
                  <a:rPr lang="fr-FR" sz="1200" dirty="0"/>
                  <a:t> = 1/52. </a:t>
                </a:r>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𝑆</m:t>
                        </m:r>
                      </m:num>
                      <m:den>
                        <m:r>
                          <a:rPr lang="fr-FR" sz="1200" i="1">
                            <a:latin typeface="Cambria Math" panose="02040503050406030204" pitchFamily="18" charset="0"/>
                          </a:rPr>
                          <m:t>𝑆</m:t>
                        </m:r>
                      </m:den>
                    </m:f>
                    <m:r>
                      <a:rPr lang="fr-FR" sz="1200" i="1">
                        <a:latin typeface="Cambria Math" panose="02040503050406030204" pitchFamily="18" charset="0"/>
                      </a:rPr>
                      <m:t>=</m:t>
                    </m:r>
                    <m:r>
                      <a:rPr lang="fr-FR" sz="1200" i="1" smtClean="0">
                        <a:latin typeface="Cambria Math" panose="02040503050406030204" pitchFamily="18" charset="0"/>
                        <a:ea typeface="Cambria Math" panose="02040503050406030204" pitchFamily="18" charset="0"/>
                      </a:rPr>
                      <m:t>𝜇</m:t>
                    </m:r>
                    <m:r>
                      <a:rPr lang="fr-FR" sz="1200" b="0" i="1" smtClean="0">
                        <a:latin typeface="Cambria Math" panose="02040503050406030204" pitchFamily="18" charset="0"/>
                        <a:ea typeface="Cambria Math" panose="02040503050406030204" pitchFamily="18" charset="0"/>
                      </a:rPr>
                      <m:t>/52</m:t>
                    </m:r>
                    <m:r>
                      <a:rPr lang="fr-FR" sz="1200" i="1">
                        <a:latin typeface="Cambria Math" panose="02040503050406030204" pitchFamily="18" charset="0"/>
                        <a:ea typeface="Cambria Math" panose="02040503050406030204" pitchFamily="18" charset="0"/>
                      </a:rPr>
                      <m:t>+ </m:t>
                    </m:r>
                    <m:r>
                      <a:rPr lang="fr-FR" sz="1200" i="1">
                        <a:latin typeface="Cambria Math" panose="02040503050406030204" pitchFamily="18" charset="0"/>
                        <a:ea typeface="Cambria Math" panose="02040503050406030204" pitchFamily="18" charset="0"/>
                      </a:rPr>
                      <m:t>𝜎𝜖</m:t>
                    </m:r>
                    <m:rad>
                      <m:radPr>
                        <m:degHide m:val="on"/>
                        <m:ctrlPr>
                          <a:rPr lang="fr-FR" sz="1200" i="1">
                            <a:latin typeface="Cambria Math" panose="02040503050406030204" pitchFamily="18" charset="0"/>
                            <a:ea typeface="Cambria Math" panose="02040503050406030204" pitchFamily="18" charset="0"/>
                          </a:rPr>
                        </m:ctrlPr>
                      </m:radPr>
                      <m:deg/>
                      <m:e>
                        <m:r>
                          <a:rPr lang="fr-FR" sz="1200" b="0" i="1" smtClean="0">
                            <a:latin typeface="Cambria Math" panose="02040503050406030204" pitchFamily="18" charset="0"/>
                            <a:ea typeface="Cambria Math" panose="02040503050406030204" pitchFamily="18" charset="0"/>
                          </a:rPr>
                          <m:t>1/52</m:t>
                        </m:r>
                      </m:e>
                    </m:rad>
                  </m:oMath>
                </a14:m>
                <a:endParaRPr lang="fr-FR" sz="1200" dirty="0">
                  <a:ea typeface="Cambria Math" panose="02040503050406030204" pitchFamily="18" charset="0"/>
                </a:endParaRPr>
              </a:p>
              <a:p>
                <a:endParaRPr lang="fr-FR" sz="1200" dirty="0"/>
              </a:p>
              <a:p>
                <a:r>
                  <a:rPr lang="fr-FR" sz="1200" dirty="0"/>
                  <a:t>Reprenons notre exemple avec le CAC 40. Nous recherchons le cône de distribution des 52 semaines futures (donc 52 périodes t) , soit une durée D de 1 an. Si son rendement annuel suit une loi normale (7,11%; 21,26%), alors </a:t>
                </a:r>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𝑆</m:t>
                        </m:r>
                      </m:num>
                      <m:den>
                        <m:r>
                          <a:rPr lang="fr-FR" sz="1200" i="1">
                            <a:latin typeface="Cambria Math" panose="02040503050406030204" pitchFamily="18" charset="0"/>
                          </a:rPr>
                          <m:t>𝑆</m:t>
                        </m:r>
                      </m:den>
                    </m:f>
                    <m:r>
                      <a:rPr lang="fr-FR" sz="1200" i="1">
                        <a:latin typeface="Cambria Math" panose="02040503050406030204" pitchFamily="18" charset="0"/>
                      </a:rPr>
                      <m:t>=</m:t>
                    </m:r>
                    <m:r>
                      <a:rPr lang="fr-FR" sz="1200" b="0" i="1" smtClean="0">
                        <a:latin typeface="Cambria Math" panose="02040503050406030204" pitchFamily="18" charset="0"/>
                      </a:rPr>
                      <m:t>7,11%/52</m:t>
                    </m:r>
                    <m:r>
                      <a:rPr lang="fr-FR" sz="1200" i="1">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21,26%</m:t>
                    </m:r>
                    <m:r>
                      <a:rPr lang="fr-FR" sz="1200" i="1">
                        <a:latin typeface="Cambria Math" panose="02040503050406030204" pitchFamily="18" charset="0"/>
                        <a:ea typeface="Cambria Math" panose="02040503050406030204" pitchFamily="18" charset="0"/>
                      </a:rPr>
                      <m:t>𝜖</m:t>
                    </m:r>
                    <m:rad>
                      <m:radPr>
                        <m:degHide m:val="on"/>
                        <m:ctrlPr>
                          <a:rPr lang="fr-FR" sz="1200" i="1">
                            <a:latin typeface="Cambria Math" panose="02040503050406030204" pitchFamily="18" charset="0"/>
                            <a:ea typeface="Cambria Math" panose="02040503050406030204" pitchFamily="18" charset="0"/>
                          </a:rPr>
                        </m:ctrlPr>
                      </m:radPr>
                      <m:deg/>
                      <m:e>
                        <m:r>
                          <a:rPr lang="fr-FR" sz="1200" b="0" i="1" smtClean="0">
                            <a:latin typeface="Cambria Math" panose="02040503050406030204" pitchFamily="18" charset="0"/>
                            <a:ea typeface="Cambria Math" panose="02040503050406030204" pitchFamily="18" charset="0"/>
                          </a:rPr>
                          <m:t>1/52</m:t>
                        </m:r>
                      </m:e>
                    </m:rad>
                  </m:oMath>
                </a14:m>
                <a:endParaRPr lang="fr-FR" sz="1200" dirty="0"/>
              </a:p>
              <a:p>
                <a:r>
                  <a:rPr lang="fr-FR" sz="1200" dirty="0"/>
                  <a:t>En t=1, il est possible de trouver un nombre aléatoire </a:t>
                </a:r>
                <a14:m>
                  <m:oMath xmlns:m="http://schemas.openxmlformats.org/officeDocument/2006/math">
                    <m:r>
                      <a:rPr lang="fr-FR" sz="1200" i="1" smtClean="0">
                        <a:latin typeface="Cambria Math" panose="02040503050406030204" pitchFamily="18" charset="0"/>
                        <a:ea typeface="Cambria Math" panose="02040503050406030204" pitchFamily="18" charset="0"/>
                      </a:rPr>
                      <m:t>𝛼</m:t>
                    </m:r>
                  </m:oMath>
                </a14:m>
                <a:r>
                  <a:rPr lang="fr-FR" sz="1200" dirty="0"/>
                  <a:t>, compris entre 0 et 1 (fonction Excel ALEA()). Ce nombre correspond à une probabilité aléatoire. A ce nombre, correspond une valeur </a:t>
                </a:r>
                <a14:m>
                  <m:oMath xmlns:m="http://schemas.openxmlformats.org/officeDocument/2006/math">
                    <m:r>
                      <a:rPr lang="fr-FR" sz="1200" i="1">
                        <a:latin typeface="Cambria Math" panose="02040503050406030204" pitchFamily="18" charset="0"/>
                        <a:ea typeface="Cambria Math" panose="02040503050406030204" pitchFamily="18" charset="0"/>
                      </a:rPr>
                      <m:t>𝜖</m:t>
                    </m:r>
                  </m:oMath>
                </a14:m>
                <a:r>
                  <a:rPr lang="fr-FR" sz="1200" dirty="0"/>
                  <a:t> -&gt;N(0;1) tel que P(</a:t>
                </a:r>
                <a14:m>
                  <m:oMath xmlns:m="http://schemas.openxmlformats.org/officeDocument/2006/math">
                    <m:r>
                      <m:rPr>
                        <m:sty m:val="p"/>
                      </m:rPr>
                      <a:rPr lang="fr-FR" sz="1200" b="0" i="0" smtClean="0">
                        <a:latin typeface="Cambria Math" panose="02040503050406030204" pitchFamily="18" charset="0"/>
                        <a:ea typeface="Cambria Math" panose="02040503050406030204" pitchFamily="18" charset="0"/>
                      </a:rPr>
                      <m:t>x</m:t>
                    </m:r>
                    <m:r>
                      <a:rPr lang="fr-FR" sz="1200" b="0" i="1" smtClean="0">
                        <a:latin typeface="Cambria Math" panose="02040503050406030204" pitchFamily="18" charset="0"/>
                        <a:ea typeface="Cambria Math" panose="02040503050406030204" pitchFamily="18" charset="0"/>
                      </a:rPr>
                      <m:t>&lt;</m:t>
                    </m:r>
                    <m:r>
                      <a:rPr lang="fr-FR" sz="1200" i="1">
                        <a:latin typeface="Cambria Math" panose="02040503050406030204" pitchFamily="18" charset="0"/>
                        <a:ea typeface="Cambria Math" panose="02040503050406030204" pitchFamily="18" charset="0"/>
                      </a:rPr>
                      <m:t>𝜖</m:t>
                    </m:r>
                  </m:oMath>
                </a14:m>
                <a:r>
                  <a:rPr lang="fr-FR" sz="1200" dirty="0"/>
                  <a:t>) = </a:t>
                </a:r>
                <a14:m>
                  <m:oMath xmlns:m="http://schemas.openxmlformats.org/officeDocument/2006/math">
                    <m:r>
                      <a:rPr lang="fr-FR" sz="1200" i="1">
                        <a:latin typeface="Cambria Math" panose="02040503050406030204" pitchFamily="18" charset="0"/>
                        <a:ea typeface="Cambria Math" panose="02040503050406030204" pitchFamily="18" charset="0"/>
                      </a:rPr>
                      <m:t>𝛼</m:t>
                    </m:r>
                  </m:oMath>
                </a14:m>
                <a:r>
                  <a:rPr lang="fr-FR" sz="1200" dirty="0"/>
                  <a:t>. Ainsi, si </a:t>
                </a:r>
                <a14:m>
                  <m:oMath xmlns:m="http://schemas.openxmlformats.org/officeDocument/2006/math">
                    <m:r>
                      <a:rPr lang="fr-FR" sz="1200" i="1">
                        <a:latin typeface="Cambria Math" panose="02040503050406030204" pitchFamily="18" charset="0"/>
                        <a:ea typeface="Cambria Math" panose="02040503050406030204" pitchFamily="18" charset="0"/>
                      </a:rPr>
                      <m:t>𝛼</m:t>
                    </m:r>
                  </m:oMath>
                </a14:m>
                <a:r>
                  <a:rPr lang="fr-FR" sz="1200" dirty="0"/>
                  <a:t> = 0,6 alors </a:t>
                </a:r>
                <a14:m>
                  <m:oMath xmlns:m="http://schemas.openxmlformats.org/officeDocument/2006/math">
                    <m:r>
                      <a:rPr lang="fr-FR" sz="1200" i="1">
                        <a:latin typeface="Cambria Math" panose="02040503050406030204" pitchFamily="18" charset="0"/>
                        <a:ea typeface="Cambria Math" panose="02040503050406030204" pitchFamily="18" charset="0"/>
                      </a:rPr>
                      <m:t>𝜖</m:t>
                    </m:r>
                  </m:oMath>
                </a14:m>
                <a:r>
                  <a:rPr lang="fr-FR" sz="1200" dirty="0"/>
                  <a:t> = 0,2533 (fonction Excel LOI.NORMALE.STANDARD.INVERSE(0,6))</a:t>
                </a:r>
              </a:p>
              <a:p>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𝑆</m:t>
                        </m:r>
                      </m:num>
                      <m:den>
                        <m:r>
                          <a:rPr lang="fr-FR" sz="1200" i="1">
                            <a:latin typeface="Cambria Math" panose="02040503050406030204" pitchFamily="18" charset="0"/>
                          </a:rPr>
                          <m:t>𝑆</m:t>
                        </m:r>
                      </m:den>
                    </m:f>
                    <m:r>
                      <a:rPr lang="fr-FR" sz="1200" i="1">
                        <a:latin typeface="Cambria Math" panose="02040503050406030204" pitchFamily="18" charset="0"/>
                      </a:rPr>
                      <m:t>=7,11%</m:t>
                    </m:r>
                    <m:r>
                      <a:rPr lang="fr-FR" sz="1200" b="0" i="1" smtClean="0">
                        <a:latin typeface="Cambria Math" panose="02040503050406030204" pitchFamily="18" charset="0"/>
                      </a:rPr>
                      <m:t>/52</m:t>
                    </m:r>
                    <m:r>
                      <a:rPr lang="fr-FR" sz="1200" i="1">
                        <a:latin typeface="Cambria Math" panose="02040503050406030204" pitchFamily="18" charset="0"/>
                        <a:ea typeface="Cambria Math" panose="02040503050406030204" pitchFamily="18" charset="0"/>
                      </a:rPr>
                      <m:t>+21,26%</m:t>
                    </m:r>
                    <m:r>
                      <a:rPr lang="fr-FR" sz="1200" b="0" i="1" smtClean="0">
                        <a:latin typeface="Cambria Math" panose="02040503050406030204" pitchFamily="18" charset="0"/>
                        <a:ea typeface="Cambria Math" panose="02040503050406030204" pitchFamily="18" charset="0"/>
                      </a:rPr>
                      <m:t>.0,2533.</m:t>
                    </m:r>
                    <m:rad>
                      <m:radPr>
                        <m:degHide m:val="on"/>
                        <m:ctrlPr>
                          <a:rPr lang="fr-FR" sz="1200" i="1">
                            <a:latin typeface="Cambria Math" panose="02040503050406030204" pitchFamily="18" charset="0"/>
                            <a:ea typeface="Cambria Math" panose="02040503050406030204" pitchFamily="18" charset="0"/>
                          </a:rPr>
                        </m:ctrlPr>
                      </m:radPr>
                      <m:deg/>
                      <m:e>
                        <m:r>
                          <a:rPr lang="fr-FR" sz="1200" i="1">
                            <a:latin typeface="Cambria Math" panose="02040503050406030204" pitchFamily="18" charset="0"/>
                            <a:ea typeface="Cambria Math" panose="02040503050406030204" pitchFamily="18" charset="0"/>
                          </a:rPr>
                          <m:t>1/52</m:t>
                        </m:r>
                      </m:e>
                    </m:rad>
                  </m:oMath>
                </a14:m>
                <a:r>
                  <a:rPr lang="fr-FR" sz="1200" dirty="0"/>
                  <a:t>=0,88%. Si le CAC 40 vaut 5362 points en t=0, alors sa variation en t+1 est de 5362*,88% = 47,4 pts.</a:t>
                </a:r>
              </a:p>
              <a:p>
                <a:r>
                  <a:rPr lang="fr-FR" sz="1200" dirty="0"/>
                  <a:t>En t+1, la valeur du CAC 40 devient : St+1 = St + </a:t>
                </a:r>
                <a14:m>
                  <m:oMath xmlns:m="http://schemas.openxmlformats.org/officeDocument/2006/math">
                    <m:r>
                      <a:rPr lang="fr-FR" sz="1200" i="1">
                        <a:latin typeface="Cambria Math" panose="02040503050406030204" pitchFamily="18" charset="0"/>
                        <a:ea typeface="Cambria Math" panose="02040503050406030204" pitchFamily="18" charset="0"/>
                      </a:rPr>
                      <m:t>∆</m:t>
                    </m:r>
                    <m:r>
                      <m:rPr>
                        <m:sty m:val="p"/>
                      </m:rPr>
                      <a:rPr lang="fr-FR" sz="1200">
                        <a:latin typeface="Cambria Math" panose="02040503050406030204" pitchFamily="18" charset="0"/>
                        <a:ea typeface="Cambria Math" panose="02040503050406030204" pitchFamily="18" charset="0"/>
                      </a:rPr>
                      <m:t>S</m:t>
                    </m:r>
                  </m:oMath>
                </a14:m>
                <a:r>
                  <a:rPr lang="fr-FR" sz="1200" dirty="0"/>
                  <a:t> = 5362 + 47,4 = 5409,4 pts.</a:t>
                </a:r>
              </a:p>
              <a:p>
                <a:r>
                  <a:rPr lang="fr-FR" sz="1200" dirty="0"/>
                  <a:t>Pour trouver la valeur St+2 du CAC 40, il suffit de poursuivre le processus en générant un nouveau chiffre aléatoire entre 0 et 1, et en calculant la nouvelle variation </a:t>
                </a:r>
                <a14:m>
                  <m:oMath xmlns:m="http://schemas.openxmlformats.org/officeDocument/2006/math">
                    <m:r>
                      <a:rPr lang="fr-FR" sz="1200" i="1">
                        <a:latin typeface="Cambria Math" panose="02040503050406030204" pitchFamily="18" charset="0"/>
                        <a:ea typeface="Cambria Math" panose="02040503050406030204" pitchFamily="18" charset="0"/>
                      </a:rPr>
                      <m:t>∆</m:t>
                    </m:r>
                    <m:r>
                      <m:rPr>
                        <m:sty m:val="p"/>
                      </m:rPr>
                      <a:rPr lang="fr-FR" sz="1200">
                        <a:latin typeface="Cambria Math" panose="02040503050406030204" pitchFamily="18" charset="0"/>
                        <a:ea typeface="Cambria Math" panose="02040503050406030204" pitchFamily="18" charset="0"/>
                      </a:rPr>
                      <m:t>S</m:t>
                    </m:r>
                  </m:oMath>
                </a14:m>
                <a:r>
                  <a:rPr lang="fr-FR" sz="1200" dirty="0"/>
                  <a:t> qui s’joutera à St+1. </a:t>
                </a:r>
                <a:r>
                  <a:rPr lang="fr-FR" sz="1200" dirty="0" err="1"/>
                  <a:t>Etc</a:t>
                </a:r>
                <a:r>
                  <a:rPr lang="fr-FR" sz="1200" dirty="0"/>
                  <a:t> jusqu’à t=52.</a:t>
                </a:r>
              </a:p>
              <a:p>
                <a:r>
                  <a:rPr lang="fr-FR" sz="1200" dirty="0"/>
                  <a:t>Nous obtenons alors 1 projection (trajectoire) aléatoire des 52 valeurs hebdo du CAC 40.</a:t>
                </a:r>
              </a:p>
              <a:p>
                <a:r>
                  <a:rPr lang="fr-FR" sz="1200" dirty="0"/>
                  <a:t>La probabilité pour le CAC 40 de suivre cette projection est très faible. Aussi faut-il multiplier le nombre de projections pour avoir le maximum de chances de simuler le « futur ». L’ensemble de ces projections (1000 au minimum) forme un cône.</a:t>
                </a:r>
              </a:p>
              <a:p>
                <a:endParaRPr lang="fr-FR" sz="1200" dirty="0"/>
              </a:p>
              <a:p>
                <a:r>
                  <a:rPr lang="fr-FR" sz="1200" dirty="0"/>
                  <a:t>Voilà pour le principe. Bien sûr, le futur ne peut se prédire, même avec des méthodes plus sophistiquées, qui bien que plus réalistes restent fondées sur une série de nombres aléatoires (</a:t>
                </a:r>
                <a14:m>
                  <m:oMath xmlns:m="http://schemas.openxmlformats.org/officeDocument/2006/math">
                    <m:r>
                      <a:rPr lang="fr-FR" sz="1200" i="1">
                        <a:latin typeface="Cambria Math" panose="02040503050406030204" pitchFamily="18" charset="0"/>
                        <a:ea typeface="Cambria Math" panose="02040503050406030204" pitchFamily="18" charset="0"/>
                      </a:rPr>
                      <m:t>𝜖</m:t>
                    </m:r>
                  </m:oMath>
                </a14:m>
                <a:r>
                  <a:rPr lang="fr-FR" sz="1200" dirty="0"/>
                  <a:t>).</a:t>
                </a:r>
              </a:p>
            </p:txBody>
          </p:sp>
        </mc:Choice>
        <mc:Fallback xmlns="">
          <p:sp>
            <p:nvSpPr>
              <p:cNvPr id="4" name="ZoneTexte 3">
                <a:extLst>
                  <a:ext uri="{FF2B5EF4-FFF2-40B4-BE49-F238E27FC236}">
                    <a16:creationId xmlns:a16="http://schemas.microsoft.com/office/drawing/2014/main" id="{8F0F2A83-14F9-4E72-A2BB-08785A8A1CDE}"/>
                  </a:ext>
                </a:extLst>
              </p:cNvPr>
              <p:cNvSpPr txBox="1">
                <a:spLocks noRot="1" noChangeAspect="1" noMove="1" noResize="1" noEditPoints="1" noAdjustHandles="1" noChangeArrowheads="1" noChangeShapeType="1" noTextEdit="1"/>
              </p:cNvSpPr>
              <p:nvPr/>
            </p:nvSpPr>
            <p:spPr>
              <a:xfrm>
                <a:off x="359532" y="738664"/>
                <a:ext cx="8424936" cy="5735994"/>
              </a:xfrm>
              <a:prstGeom prst="rect">
                <a:avLst/>
              </a:prstGeom>
              <a:blipFill>
                <a:blip r:embed="rId2"/>
                <a:stretch>
                  <a:fillRect l="-72" r="-145"/>
                </a:stretch>
              </a:blipFill>
            </p:spPr>
            <p:txBody>
              <a:bodyPr/>
              <a:lstStyle/>
              <a:p>
                <a:r>
                  <a:rPr lang="fr-FR">
                    <a:noFill/>
                  </a:rPr>
                  <a:t> </a:t>
                </a:r>
              </a:p>
            </p:txBody>
          </p:sp>
        </mc:Fallback>
      </mc:AlternateContent>
    </p:spTree>
    <p:extLst>
      <p:ext uri="{BB962C8B-B14F-4D97-AF65-F5344CB8AC3E}">
        <p14:creationId xmlns:p14="http://schemas.microsoft.com/office/powerpoint/2010/main" val="2722795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5E487D7-A2A9-4583-9960-135432DC2031}"/>
              </a:ext>
            </a:extLst>
          </p:cNvPr>
          <p:cNvSpPr>
            <a:spLocks noGrp="1"/>
          </p:cNvSpPr>
          <p:nvPr>
            <p:ph type="ftr" sz="quarter" idx="11"/>
          </p:nvPr>
        </p:nvSpPr>
        <p:spPr>
          <a:xfrm>
            <a:off x="2667000" y="6356350"/>
            <a:ext cx="4281264" cy="365125"/>
          </a:xfrm>
        </p:spPr>
        <p:txBody>
          <a:bodyPr/>
          <a:lstStyle/>
          <a:p>
            <a:pPr>
              <a:defRPr/>
            </a:pPr>
            <a:r>
              <a:rPr lang="fr-FR"/>
              <a:t>Cours de "Gestion de portefeuille" - Reproduction interdite</a:t>
            </a:r>
          </a:p>
        </p:txBody>
      </p:sp>
      <p:sp>
        <p:nvSpPr>
          <p:cNvPr id="3" name="Espace réservé du numéro de diapositive 2">
            <a:extLst>
              <a:ext uri="{FF2B5EF4-FFF2-40B4-BE49-F238E27FC236}">
                <a16:creationId xmlns:a16="http://schemas.microsoft.com/office/drawing/2014/main" id="{B8E03C83-7516-4BCA-B8DC-4B51D0D76A40}"/>
              </a:ext>
            </a:extLst>
          </p:cNvPr>
          <p:cNvSpPr>
            <a:spLocks noGrp="1"/>
          </p:cNvSpPr>
          <p:nvPr>
            <p:ph type="sldNum" sz="quarter" idx="12"/>
          </p:nvPr>
        </p:nvSpPr>
        <p:spPr/>
        <p:txBody>
          <a:bodyPr/>
          <a:lstStyle/>
          <a:p>
            <a:pPr>
              <a:defRPr/>
            </a:pPr>
            <a:fld id="{63712B32-100E-4A59-B472-37563F3F5835}" type="slidenum">
              <a:rPr lang="fr-FR" smtClean="0"/>
              <a:pPr>
                <a:defRPr/>
              </a:pPr>
              <a:t>38</a:t>
            </a:fld>
            <a:endParaRPr lang="fr-FR"/>
          </a:p>
        </p:txBody>
      </p:sp>
      <p:sp>
        <p:nvSpPr>
          <p:cNvPr id="5" name="Rectangle 4">
            <a:extLst>
              <a:ext uri="{FF2B5EF4-FFF2-40B4-BE49-F238E27FC236}">
                <a16:creationId xmlns:a16="http://schemas.microsoft.com/office/drawing/2014/main" id="{A1D475D7-E21D-4FD3-A5C2-59A6EEBAC33F}"/>
              </a:ext>
            </a:extLst>
          </p:cNvPr>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Méthodologie 3 – Contraintes et mesures du risque et de la performance</a:t>
            </a:r>
          </a:p>
        </p:txBody>
      </p:sp>
      <p:sp>
        <p:nvSpPr>
          <p:cNvPr id="6" name="ZoneTexte 5">
            <a:extLst>
              <a:ext uri="{FF2B5EF4-FFF2-40B4-BE49-F238E27FC236}">
                <a16:creationId xmlns:a16="http://schemas.microsoft.com/office/drawing/2014/main" id="{173C8491-52B3-4CC0-89B6-E58DE03C4AFE}"/>
              </a:ext>
            </a:extLst>
          </p:cNvPr>
          <p:cNvSpPr txBox="1"/>
          <p:nvPr/>
        </p:nvSpPr>
        <p:spPr>
          <a:xfrm>
            <a:off x="251520" y="338554"/>
            <a:ext cx="6635774" cy="400110"/>
          </a:xfrm>
          <a:prstGeom prst="rect">
            <a:avLst/>
          </a:prstGeom>
          <a:noFill/>
        </p:spPr>
        <p:txBody>
          <a:bodyPr wrap="square" rtlCol="0">
            <a:spAutoFit/>
          </a:bodyPr>
          <a:lstStyle/>
          <a:p>
            <a:r>
              <a:rPr lang="fr-FR" sz="2000" dirty="0">
                <a:solidFill>
                  <a:schemeClr val="accent2">
                    <a:lumMod val="75000"/>
                  </a:schemeClr>
                </a:solidFill>
                <a:latin typeface="+mj-lt"/>
              </a:rPr>
              <a:t>Projections et VAR avec Monte Carlo</a:t>
            </a:r>
          </a:p>
        </p:txBody>
      </p:sp>
      <p:pic>
        <p:nvPicPr>
          <p:cNvPr id="7" name="Image 6">
            <a:extLst>
              <a:ext uri="{FF2B5EF4-FFF2-40B4-BE49-F238E27FC236}">
                <a16:creationId xmlns:a16="http://schemas.microsoft.com/office/drawing/2014/main" id="{753B2D9C-CFCC-4BBC-B39E-75008E16F979}"/>
              </a:ext>
            </a:extLst>
          </p:cNvPr>
          <p:cNvPicPr>
            <a:picLocks noChangeAspect="1"/>
          </p:cNvPicPr>
          <p:nvPr/>
        </p:nvPicPr>
        <p:blipFill>
          <a:blip r:embed="rId2"/>
          <a:stretch>
            <a:fillRect/>
          </a:stretch>
        </p:blipFill>
        <p:spPr>
          <a:xfrm>
            <a:off x="497386" y="738664"/>
            <a:ext cx="8620491" cy="4885388"/>
          </a:xfrm>
          <a:prstGeom prst="rect">
            <a:avLst/>
          </a:prstGeom>
        </p:spPr>
      </p:pic>
      <p:sp>
        <p:nvSpPr>
          <p:cNvPr id="8" name="ZoneTexte 7">
            <a:extLst>
              <a:ext uri="{FF2B5EF4-FFF2-40B4-BE49-F238E27FC236}">
                <a16:creationId xmlns:a16="http://schemas.microsoft.com/office/drawing/2014/main" id="{D099DD28-650D-4526-90DD-675DADC95A0B}"/>
              </a:ext>
            </a:extLst>
          </p:cNvPr>
          <p:cNvSpPr txBox="1"/>
          <p:nvPr/>
        </p:nvSpPr>
        <p:spPr>
          <a:xfrm>
            <a:off x="395536" y="5733256"/>
            <a:ext cx="8640960" cy="830997"/>
          </a:xfrm>
          <a:prstGeom prst="rect">
            <a:avLst/>
          </a:prstGeom>
          <a:noFill/>
        </p:spPr>
        <p:txBody>
          <a:bodyPr wrap="square" rtlCol="0">
            <a:spAutoFit/>
          </a:bodyPr>
          <a:lstStyle/>
          <a:p>
            <a:pPr algn="just"/>
            <a:r>
              <a:rPr lang="fr-FR" sz="1200" dirty="0"/>
              <a:t>Au 16/10/2017, la VAR (52 semaines, 95%) correspond au centile de 5%, c’est-à-dire à la différence en le cours du CAC 40 à cette date et la borne inférieure de la dernière semaine (4025,6). Avec un cours de 5362,88 au 16/10/2017, la VAR = 5362,88 – 4025,6 = 1337,28 pts. Mais si l’on en croit le passé, le risque que cette perte survienne est supérieure à 5%... Et la probabilité de dépasser la borne supérieure d’environ 8000 pts est plus faible que 5% …</a:t>
            </a:r>
          </a:p>
        </p:txBody>
      </p:sp>
    </p:spTree>
    <p:extLst>
      <p:ext uri="{BB962C8B-B14F-4D97-AF65-F5344CB8AC3E}">
        <p14:creationId xmlns:p14="http://schemas.microsoft.com/office/powerpoint/2010/main" val="219665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850" y="549275"/>
            <a:ext cx="8640763" cy="792163"/>
          </a:xfrm>
        </p:spPr>
        <p:txBody>
          <a:bodyPr/>
          <a:lstStyle/>
          <a:p>
            <a:pPr eaLnBrk="1" hangingPunct="1"/>
            <a:r>
              <a:rPr lang="fr-FR" sz="2400"/>
              <a:t>Interactions des variables fondamentales macro-économiques avec le cycle économique</a:t>
            </a:r>
          </a:p>
        </p:txBody>
      </p:sp>
      <p:sp>
        <p:nvSpPr>
          <p:cNvPr id="32771" name="Rectangle 3"/>
          <p:cNvSpPr>
            <a:spLocks noGrp="1" noChangeArrowheads="1"/>
          </p:cNvSpPr>
          <p:nvPr>
            <p:ph idx="1"/>
          </p:nvPr>
        </p:nvSpPr>
        <p:spPr>
          <a:xfrm>
            <a:off x="395288" y="1412875"/>
            <a:ext cx="8370887" cy="4608513"/>
          </a:xfrm>
        </p:spPr>
        <p:txBody>
          <a:bodyPr/>
          <a:lstStyle/>
          <a:p>
            <a:pPr eaLnBrk="1" hangingPunct="1"/>
            <a:r>
              <a:rPr lang="fr-FR" sz="2200"/>
              <a:t>Ces variables nous permettent d’anticiper le cycle économique, donc nos prises de positions actives par rapport au benchmark : la question qui obsède un actionnaire est de savoir quel sera le niveau des bénéfices ou des cash flow, qui déterminent la valeur de son investissement. </a:t>
            </a:r>
          </a:p>
          <a:p>
            <a:pPr eaLnBrk="1" hangingPunct="1"/>
            <a:r>
              <a:rPr lang="fr-FR" sz="2200"/>
              <a:t>Sur un plan Macroéconomique, le niveau des bénéfices et des cash flow dépendent de la croissance !</a:t>
            </a:r>
          </a:p>
          <a:p>
            <a:pPr eaLnBrk="1" hangingPunct="1"/>
            <a:r>
              <a:rPr lang="fr-FR" sz="2200"/>
              <a:t>Quelles sont les variables qui déterminent la croissance ?</a:t>
            </a:r>
          </a:p>
          <a:p>
            <a:pPr eaLnBrk="1" hangingPunct="1"/>
            <a:r>
              <a:rPr lang="fr-FR" sz="2200"/>
              <a:t>Illustration au travers de sources de déséquilibres et de régulations</a:t>
            </a:r>
          </a:p>
          <a:p>
            <a:pPr eaLnBrk="1" hangingPunct="1"/>
            <a:r>
              <a:rPr lang="fr-FR" sz="2200"/>
              <a:t>Zoom sur les crises des surprimes et des dettes souveraines ses maux et les remèdes</a:t>
            </a:r>
          </a:p>
          <a:p>
            <a:pPr eaLnBrk="1" hangingPunct="1"/>
            <a:r>
              <a:rPr lang="fr-FR" sz="2200"/>
              <a:t>Conjoncture Macro-économique</a:t>
            </a:r>
          </a:p>
        </p:txBody>
      </p:sp>
      <p:sp>
        <p:nvSpPr>
          <p:cNvPr id="14338" name="Espace réservé du numéro de diapositive 5"/>
          <p:cNvSpPr>
            <a:spLocks noGrp="1"/>
          </p:cNvSpPr>
          <p:nvPr>
            <p:ph type="sldNum" sz="quarter" idx="12"/>
          </p:nvPr>
        </p:nvSpPr>
        <p:spPr/>
        <p:txBody>
          <a:bodyPr/>
          <a:lstStyle/>
          <a:p>
            <a:pPr>
              <a:defRPr/>
            </a:pPr>
            <a:fld id="{C0C94DFA-BA19-46BB-97DD-E694A26160E1}" type="slidenum">
              <a:rPr lang="fr-FR"/>
              <a:pPr>
                <a:defRPr/>
              </a:pPr>
              <a:t>39</a:t>
            </a:fld>
            <a:endParaRPr lang="fr-FR"/>
          </a:p>
        </p:txBody>
      </p:sp>
      <p:sp>
        <p:nvSpPr>
          <p:cNvPr id="5" name="Espace réservé du pied de page 4"/>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xfrm>
            <a:off x="457200" y="704850"/>
            <a:ext cx="8229600" cy="509588"/>
          </a:xfrm>
        </p:spPr>
        <p:txBody>
          <a:bodyPr/>
          <a:lstStyle/>
          <a:p>
            <a:r>
              <a:rPr lang="fr-FR" sz="4000"/>
              <a:t>Introduction</a:t>
            </a:r>
          </a:p>
        </p:txBody>
      </p:sp>
      <p:sp>
        <p:nvSpPr>
          <p:cNvPr id="5123" name="Espace réservé du contenu 2"/>
          <p:cNvSpPr>
            <a:spLocks noGrp="1"/>
          </p:cNvSpPr>
          <p:nvPr>
            <p:ph idx="1"/>
          </p:nvPr>
        </p:nvSpPr>
        <p:spPr>
          <a:xfrm>
            <a:off x="457200" y="1285875"/>
            <a:ext cx="8229600" cy="5038725"/>
          </a:xfrm>
        </p:spPr>
        <p:txBody>
          <a:bodyPr/>
          <a:lstStyle/>
          <a:p>
            <a:r>
              <a:rPr lang="fr-FR" sz="2400" dirty="0"/>
              <a:t>Les métiers de la banque</a:t>
            </a:r>
          </a:p>
          <a:p>
            <a:r>
              <a:rPr lang="fr-FR" sz="2400" dirty="0"/>
              <a:t>Philosophie d’investissement</a:t>
            </a:r>
          </a:p>
          <a:p>
            <a:pPr lvl="1"/>
            <a:r>
              <a:rPr lang="fr-FR" sz="2000" dirty="0"/>
              <a:t>Les marchés sont-ils efficients ?</a:t>
            </a:r>
          </a:p>
          <a:p>
            <a:pPr lvl="2"/>
            <a:r>
              <a:rPr lang="fr-FR" sz="2000" dirty="0"/>
              <a:t>Si oui, cela signifie que toutes les conditions inhérentes à l’efficience sont présentes (informations parfaite, gratuite et accessible à tous au même instant). Le prix des actifs reflètent la juste valeur et il est alors impossible de battre le marché =&gt; gestion passive = </a:t>
            </a:r>
            <a:r>
              <a:rPr lang="fr-FR" sz="2000" dirty="0" err="1"/>
              <a:t>Tracker</a:t>
            </a:r>
            <a:endParaRPr lang="fr-FR" sz="2000" dirty="0"/>
          </a:p>
          <a:p>
            <a:pPr lvl="2"/>
            <a:r>
              <a:rPr lang="fr-FR" sz="2000" dirty="0"/>
              <a:t>Si non, il est possible d’exploiter les situations où le prix des actifs n’est pas à l’« équilibre », en anticipant un futur retour à l’équilibre, pour battre le marché =&gt; gestion active</a:t>
            </a:r>
          </a:p>
          <a:p>
            <a:pPr lvl="1"/>
            <a:r>
              <a:rPr lang="fr-FR" sz="2000" dirty="0"/>
              <a:t>Nous croyons que les inefficiences existent au niveau macro-économique, au niveau des secteurs, et des titres</a:t>
            </a:r>
          </a:p>
          <a:p>
            <a:pPr lvl="1"/>
            <a:r>
              <a:rPr lang="fr-FR" sz="2000" dirty="0"/>
              <a:t>La clé du succès en matière d’allocation d’actif repose sur une vision globale</a:t>
            </a:r>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330E4450-1338-432A-887F-69BFAC135FCB}" type="slidenum">
              <a:rPr lang="fr-FR" smtClean="0"/>
              <a:pPr>
                <a:defRPr/>
              </a:pPr>
              <a:t>4</a:t>
            </a:fld>
            <a:endParaRPr lang="fr-FR"/>
          </a:p>
        </p:txBody>
      </p:sp>
      <p:sp>
        <p:nvSpPr>
          <p:cNvPr id="6" name="Rectangle 5"/>
          <p:cNvSpPr/>
          <p:nvPr/>
        </p:nvSpPr>
        <p:spPr>
          <a:xfrm>
            <a:off x="5274614" y="0"/>
            <a:ext cx="3869386" cy="338554"/>
          </a:xfrm>
          <a:prstGeom prst="rect">
            <a:avLst/>
          </a:prstGeom>
          <a:noFill/>
        </p:spPr>
        <p:txBody>
          <a:bodyPr>
            <a:spAutoFit/>
          </a:bodyPr>
          <a:lstStyle/>
          <a:p>
            <a:pPr algn="ctr">
              <a:defRPr/>
            </a:pP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p:cNvSpPr>
            <a:spLocks noGrp="1" noChangeArrowheads="1"/>
          </p:cNvSpPr>
          <p:nvPr>
            <p:ph type="title"/>
          </p:nvPr>
        </p:nvSpPr>
        <p:spPr>
          <a:xfrm>
            <a:off x="457200" y="392890"/>
            <a:ext cx="8507413" cy="347657"/>
          </a:xfrm>
        </p:spPr>
        <p:txBody>
          <a:bodyPr/>
          <a:lstStyle/>
          <a:p>
            <a:pPr eaLnBrk="1" hangingPunct="1"/>
            <a:r>
              <a:rPr lang="fr-FR" sz="1800" dirty="0" err="1"/>
              <a:t>Pré-requis</a:t>
            </a:r>
            <a:r>
              <a:rPr lang="fr-FR" sz="2400" dirty="0"/>
              <a:t> : </a:t>
            </a:r>
            <a:r>
              <a:rPr lang="fr-FR" sz="1800" dirty="0"/>
              <a:t>la balance des Paiements pour comprendre les structures économiques</a:t>
            </a:r>
            <a:endParaRPr lang="fr-FR" sz="2400" dirty="0"/>
          </a:p>
        </p:txBody>
      </p:sp>
      <p:sp>
        <p:nvSpPr>
          <p:cNvPr id="33795" name="Rectangle 1027"/>
          <p:cNvSpPr>
            <a:spLocks noGrp="1" noChangeArrowheads="1"/>
          </p:cNvSpPr>
          <p:nvPr>
            <p:ph idx="1"/>
          </p:nvPr>
        </p:nvSpPr>
        <p:spPr>
          <a:xfrm>
            <a:off x="179388" y="765175"/>
            <a:ext cx="8785225" cy="5543550"/>
          </a:xfrm>
        </p:spPr>
        <p:txBody>
          <a:bodyPr/>
          <a:lstStyle/>
          <a:p>
            <a:pPr eaLnBrk="1" hangingPunct="1"/>
            <a:r>
              <a:rPr lang="fr-FR" sz="1600" b="1" u="sng" dirty="0"/>
              <a:t>Balance des paiements </a:t>
            </a:r>
            <a:r>
              <a:rPr lang="fr-FR" sz="1600" dirty="0"/>
              <a:t>est l’ ensemble des transactions économiques (publiques et privées) d’un pays avec les reste du monde. </a:t>
            </a:r>
          </a:p>
          <a:p>
            <a:pPr eaLnBrk="1" hangingPunct="1"/>
            <a:r>
              <a:rPr lang="fr-FR" sz="1600" b="1" u="sng" dirty="0"/>
              <a:t>Balance courante </a:t>
            </a:r>
            <a:r>
              <a:rPr lang="fr-FR" sz="1600" dirty="0">
                <a:sym typeface="Wingdings" pitchFamily="2" charset="2"/>
              </a:rPr>
              <a:t>: </a:t>
            </a:r>
            <a:r>
              <a:rPr lang="fr-FR" sz="1600" dirty="0"/>
              <a:t>Balance Commerciale + Balance des revenus. Elle regroupe toutes les opérations avec le reste du monde qui ne concerne pas les actifs financiers.</a:t>
            </a:r>
          </a:p>
          <a:p>
            <a:pPr eaLnBrk="1" hangingPunct="1"/>
            <a:r>
              <a:rPr lang="fr-FR" sz="1600" b="1" u="sng" dirty="0"/>
              <a:t>Balance commerciale</a:t>
            </a:r>
            <a:r>
              <a:rPr lang="fr-FR" sz="1600" u="sng" dirty="0"/>
              <a:t> </a:t>
            </a:r>
            <a:r>
              <a:rPr lang="fr-FR" sz="1600" dirty="0"/>
              <a:t>(</a:t>
            </a:r>
            <a:r>
              <a:rPr lang="fr-FR" sz="1600" dirty="0" err="1"/>
              <a:t>Bc</a:t>
            </a:r>
            <a:r>
              <a:rPr lang="fr-FR" sz="1600" dirty="0"/>
              <a:t>) : Valeur Exportations (X)  – Valeur Importations (M) des biens et services.</a:t>
            </a:r>
          </a:p>
          <a:p>
            <a:pPr eaLnBrk="1" hangingPunct="1"/>
            <a:r>
              <a:rPr lang="fr-FR" sz="1600" b="1" u="sng" dirty="0"/>
              <a:t>Balance des revenus </a:t>
            </a:r>
            <a:r>
              <a:rPr lang="fr-FR" sz="1600" dirty="0"/>
              <a:t>(Br): Salaires et revenus provenant des investissements réalisés à l’étranger – salaires et revenus versés au reste du monde sur les investissements étrangers réalisés dans le pays domestique (dont charge de la dette publique extérieure)</a:t>
            </a:r>
          </a:p>
          <a:p>
            <a:pPr eaLnBrk="1" hangingPunct="1"/>
            <a:r>
              <a:rPr lang="fr-FR" sz="1600" dirty="0"/>
              <a:t>Si  la balance courante &gt; 0 =&gt; capacité de financement du pays =&gt; le pays peut faire des réserves et investir/prêter à l’étranger. Il devient créancier du reste du monde car sa compétitivité internationale lui permet de dégager des excédents sur ses dépenses intérieures.</a:t>
            </a:r>
          </a:p>
          <a:p>
            <a:pPr eaLnBrk="1" hangingPunct="1"/>
            <a:r>
              <a:rPr lang="fr-FR" sz="1600" dirty="0"/>
              <a:t>Si la balance courante &lt; 0 =&gt; besoin de financement du pays =&gt; le pays doit prendre dans ses réserves, emprunter à l’international ou attirer les investissements pour financer ce besoin. Le pays vit au dessus de ses moyens car sa compétitivité internationale est insuffisante au regard de ses dépenses intérieures. Il devient débiteur du reste du monde.</a:t>
            </a:r>
          </a:p>
          <a:p>
            <a:pPr eaLnBrk="1" hangingPunct="1"/>
            <a:r>
              <a:rPr lang="fr-FR" sz="1600" dirty="0"/>
              <a:t>La contrepartie de la balance courante (comptabilité en double partie) regroupe les opérations financière avec le reste du monde : balance des capitaux + balance financière + réserves. L’excédent d’une balance courante est donc employé dans ces 3 comptes alors que le déficit d’une balance courante est financé par ces 3 comptes.</a:t>
            </a:r>
          </a:p>
        </p:txBody>
      </p:sp>
      <p:sp>
        <p:nvSpPr>
          <p:cNvPr id="18434" name="Espace réservé du numéro de diapositive 5"/>
          <p:cNvSpPr>
            <a:spLocks noGrp="1"/>
          </p:cNvSpPr>
          <p:nvPr>
            <p:ph type="sldNum" sz="quarter" idx="12"/>
          </p:nvPr>
        </p:nvSpPr>
        <p:spPr/>
        <p:txBody>
          <a:bodyPr/>
          <a:lstStyle/>
          <a:p>
            <a:pPr>
              <a:defRPr/>
            </a:pPr>
            <a:fld id="{C0976975-C6F5-4549-8AEF-8B470ACF1BA5}" type="slidenum">
              <a:rPr lang="fr-FR"/>
              <a:pPr>
                <a:defRPr/>
              </a:pPr>
              <a:t>40</a:t>
            </a:fld>
            <a:endParaRPr lang="fr-FR"/>
          </a:p>
        </p:txBody>
      </p:sp>
      <p:sp>
        <p:nvSpPr>
          <p:cNvPr id="5" name="Espace réservé du pied de page 4"/>
          <p:cNvSpPr>
            <a:spLocks noGrp="1"/>
          </p:cNvSpPr>
          <p:nvPr>
            <p:ph type="ftr" sz="quarter" idx="11"/>
          </p:nvPr>
        </p:nvSpPr>
        <p:spPr>
          <a:xfrm>
            <a:off x="2133600" y="6356350"/>
            <a:ext cx="4495800"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5344"/>
            <a:ext cx="4209256"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41</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6" name="Rectangle 5"/>
          <p:cNvSpPr/>
          <p:nvPr/>
        </p:nvSpPr>
        <p:spPr>
          <a:xfrm>
            <a:off x="457199" y="927277"/>
            <a:ext cx="8408989" cy="4228850"/>
          </a:xfrm>
          <a:prstGeom prst="rect">
            <a:avLst/>
          </a:prstGeom>
        </p:spPr>
        <p:txBody>
          <a:bodyPr wrap="square">
            <a:spAutoFit/>
          </a:bodyPr>
          <a:lstStyle/>
          <a:p>
            <a:pPr marL="273050" indent="-273050">
              <a:spcBef>
                <a:spcPct val="20000"/>
              </a:spcBef>
              <a:buClr>
                <a:srgbClr val="E66C7D"/>
              </a:buClr>
              <a:buSzPct val="95000"/>
              <a:buFont typeface="Wingdings 2" pitchFamily="18" charset="2"/>
              <a:buChar char=""/>
            </a:pPr>
            <a:r>
              <a:rPr lang="fr-FR" sz="1600" b="1" u="sng" dirty="0">
                <a:latin typeface="+mn-lt"/>
                <a:cs typeface="+mn-cs"/>
              </a:rPr>
              <a:t>Balance des capitaux (</a:t>
            </a:r>
            <a:r>
              <a:rPr lang="fr-FR" sz="1600" b="1" u="sng" dirty="0" err="1">
                <a:latin typeface="+mn-lt"/>
                <a:cs typeface="+mn-cs"/>
              </a:rPr>
              <a:t>Bk</a:t>
            </a:r>
            <a:r>
              <a:rPr lang="fr-FR" sz="1600" b="1" u="sng" dirty="0">
                <a:latin typeface="+mn-lt"/>
                <a:cs typeface="+mn-cs"/>
              </a:rPr>
              <a:t>)</a:t>
            </a:r>
            <a:r>
              <a:rPr lang="fr-FR" sz="1600" b="1" dirty="0">
                <a:latin typeface="+mn-lt"/>
                <a:cs typeface="+mn-cs"/>
              </a:rPr>
              <a:t>: </a:t>
            </a:r>
            <a:r>
              <a:rPr lang="fr-FR" sz="1600" dirty="0">
                <a:latin typeface="+mn-lt"/>
                <a:cs typeface="+mn-cs"/>
              </a:rPr>
              <a:t>transferts de fonds liés à la cession d’actifs fixes et d’actifs non financiers (brevets,…).</a:t>
            </a:r>
          </a:p>
          <a:p>
            <a:pPr marL="273050" indent="-273050">
              <a:spcBef>
                <a:spcPct val="20000"/>
              </a:spcBef>
              <a:buClr>
                <a:srgbClr val="E66C7D"/>
              </a:buClr>
              <a:buSzPct val="95000"/>
              <a:buFont typeface="Wingdings 2" pitchFamily="18" charset="2"/>
              <a:buChar char=""/>
            </a:pPr>
            <a:r>
              <a:rPr lang="fr-FR" sz="1600" b="1" u="sng" dirty="0">
                <a:latin typeface="+mn-lt"/>
                <a:cs typeface="+mn-cs"/>
              </a:rPr>
              <a:t>Balance Financière </a:t>
            </a:r>
            <a:r>
              <a:rPr lang="fr-FR" sz="1600" dirty="0"/>
              <a:t>(</a:t>
            </a:r>
            <a:r>
              <a:rPr lang="fr-FR" sz="1600" dirty="0" err="1"/>
              <a:t>Bf</a:t>
            </a:r>
            <a:r>
              <a:rPr lang="fr-FR" sz="1600" dirty="0"/>
              <a:t>) : </a:t>
            </a:r>
            <a:r>
              <a:rPr lang="fr-FR" sz="1600" dirty="0">
                <a:latin typeface="+mn-lt"/>
                <a:cs typeface="+mn-cs"/>
              </a:rPr>
              <a:t>regroupe toutes les opérations financières publiques et privées. Investissements réalisés à l’étranger (IDE : Investissements Directs vers l’Etranger + autres investissements financiers étrangers) - Investissements étrangers réalisés dans le pays domestique (IDE : Investissements Directs en provenance de L’Etranger  + autres investissements financiers étrangers dont les obligations d’Etat c’est-à-dire l’endettement publique) + variation des réserves de change.</a:t>
            </a:r>
            <a:br>
              <a:rPr lang="fr-FR" sz="1600" dirty="0">
                <a:latin typeface="+mn-lt"/>
                <a:cs typeface="+mn-cs"/>
              </a:rPr>
            </a:br>
            <a:r>
              <a:rPr lang="fr-FR" sz="1600" dirty="0">
                <a:latin typeface="+mn-lt"/>
                <a:cs typeface="+mn-cs"/>
              </a:rPr>
              <a:t>Les </a:t>
            </a:r>
            <a:r>
              <a:rPr lang="fr-FR" sz="1600" b="1" u="sng" dirty="0">
                <a:latin typeface="+mn-lt"/>
                <a:cs typeface="+mn-cs"/>
              </a:rPr>
              <a:t>IDE</a:t>
            </a:r>
            <a:r>
              <a:rPr lang="fr-FR" sz="1600" dirty="0">
                <a:latin typeface="+mn-lt"/>
                <a:cs typeface="+mn-cs"/>
              </a:rPr>
              <a:t> sont des prises de participations avec prises de contrôle total ou partiel. Il s’agit donc d’investissements productifs et non de prêts !</a:t>
            </a:r>
            <a:br>
              <a:rPr lang="fr-FR" sz="1600" dirty="0">
                <a:latin typeface="+mn-lt"/>
                <a:cs typeface="+mn-cs"/>
              </a:rPr>
            </a:br>
            <a:r>
              <a:rPr lang="fr-FR" sz="1600" dirty="0">
                <a:latin typeface="+mn-lt"/>
                <a:cs typeface="+mn-cs"/>
              </a:rPr>
              <a:t>Les autres composantes de la balance financières sont des « prêts » en ce sens qu’ils ne sont pas des investissements productifs.</a:t>
            </a:r>
          </a:p>
          <a:p>
            <a:pPr marL="273050" indent="-273050">
              <a:spcBef>
                <a:spcPct val="20000"/>
              </a:spcBef>
              <a:buClr>
                <a:srgbClr val="E66C7D"/>
              </a:buClr>
              <a:buSzPct val="95000"/>
              <a:buFont typeface="Wingdings 2" pitchFamily="18" charset="2"/>
              <a:buChar char=""/>
            </a:pPr>
            <a:r>
              <a:rPr lang="fr-FR" sz="1600" b="1" u="sng" dirty="0">
                <a:latin typeface="+mn-lt"/>
                <a:cs typeface="+mn-cs"/>
              </a:rPr>
              <a:t>Erreurs et omissions </a:t>
            </a:r>
            <a:r>
              <a:rPr lang="fr-FR" sz="1600" dirty="0"/>
              <a:t>: </a:t>
            </a:r>
            <a:r>
              <a:rPr lang="fr-FR" sz="1600" dirty="0">
                <a:latin typeface="+mn-lt"/>
                <a:cs typeface="+mn-cs"/>
              </a:rPr>
              <a:t>regroupe toutes les opérations non comptabilisées en raison d’insuffisances d’informations. Ce compte permet l’équilibre de la comptabilité nationale.</a:t>
            </a:r>
          </a:p>
          <a:p>
            <a:pPr marL="273050" indent="-273050">
              <a:spcBef>
                <a:spcPct val="20000"/>
              </a:spcBef>
              <a:buClr>
                <a:srgbClr val="E66C7D"/>
              </a:buClr>
              <a:buSzPct val="95000"/>
              <a:buFont typeface="Wingdings 2" pitchFamily="18" charset="2"/>
              <a:buChar char=""/>
            </a:pPr>
            <a:endParaRPr lang="fr-FR" sz="1600" dirty="0">
              <a:latin typeface="+mn-lt"/>
              <a:cs typeface="+mn-cs"/>
            </a:endParaRPr>
          </a:p>
          <a:p>
            <a:pPr marL="273050" indent="-273050">
              <a:spcBef>
                <a:spcPct val="20000"/>
              </a:spcBef>
              <a:buClr>
                <a:srgbClr val="E66C7D"/>
              </a:buClr>
              <a:buSzPct val="95000"/>
              <a:buFont typeface="Wingdings 2" pitchFamily="18" charset="2"/>
              <a:buChar char=""/>
            </a:pPr>
            <a:r>
              <a:rPr lang="fr-FR" sz="1600" b="1" i="1" u="sng" dirty="0">
                <a:latin typeface="+mn-lt"/>
                <a:cs typeface="+mn-cs"/>
              </a:rPr>
              <a:t>Exemple avec la France</a:t>
            </a:r>
          </a:p>
        </p:txBody>
      </p:sp>
      <p:sp>
        <p:nvSpPr>
          <p:cNvPr id="7" name="Rectangle 1026"/>
          <p:cNvSpPr txBox="1">
            <a:spLocks noChangeArrowheads="1"/>
          </p:cNvSpPr>
          <p:nvPr/>
        </p:nvSpPr>
        <p:spPr>
          <a:xfrm>
            <a:off x="457200" y="392890"/>
            <a:ext cx="8507413" cy="347657"/>
          </a:xfrm>
          <a:prstGeom prst="rect">
            <a:avLst/>
          </a:prstGeom>
        </p:spPr>
        <p:txBody>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fr-FR" sz="1800"/>
              <a:t>Pré-requis</a:t>
            </a:r>
            <a:r>
              <a:rPr lang="fr-FR" sz="2400"/>
              <a:t> : </a:t>
            </a:r>
            <a:r>
              <a:rPr lang="fr-FR" sz="1800"/>
              <a:t>la balance des Paiements pour comprendre les structures économiques</a:t>
            </a:r>
            <a:endParaRPr lang="fr-FR" sz="2400" dirty="0"/>
          </a:p>
        </p:txBody>
      </p:sp>
    </p:spTree>
    <p:extLst>
      <p:ext uri="{BB962C8B-B14F-4D97-AF65-F5344CB8AC3E}">
        <p14:creationId xmlns:p14="http://schemas.microsoft.com/office/powerpoint/2010/main" val="3169760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525344"/>
            <a:ext cx="4497288" cy="196131"/>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42</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8" name="Rectangle 1026"/>
          <p:cNvSpPr txBox="1">
            <a:spLocks noChangeArrowheads="1"/>
          </p:cNvSpPr>
          <p:nvPr/>
        </p:nvSpPr>
        <p:spPr>
          <a:xfrm>
            <a:off x="457200" y="392890"/>
            <a:ext cx="8507413" cy="347657"/>
          </a:xfrm>
          <a:prstGeom prst="rect">
            <a:avLst/>
          </a:prstGeom>
        </p:spPr>
        <p:txBody>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fr-FR" sz="1800"/>
              <a:t>Pré-requis</a:t>
            </a:r>
            <a:r>
              <a:rPr lang="fr-FR" sz="2400"/>
              <a:t> : </a:t>
            </a:r>
            <a:r>
              <a:rPr lang="fr-FR" sz="1800"/>
              <a:t>la balance des Paiements pour comprendre les structures économiques</a:t>
            </a:r>
            <a:endParaRPr lang="fr-FR" sz="2400" dirty="0"/>
          </a:p>
        </p:txBody>
      </p:sp>
      <p:pic>
        <p:nvPicPr>
          <p:cNvPr id="5" name="Image 4">
            <a:extLst>
              <a:ext uri="{FF2B5EF4-FFF2-40B4-BE49-F238E27FC236}">
                <a16:creationId xmlns:a16="http://schemas.microsoft.com/office/drawing/2014/main" id="{11130330-F583-4CF1-918B-F00D0C4E954D}"/>
              </a:ext>
            </a:extLst>
          </p:cNvPr>
          <p:cNvPicPr>
            <a:picLocks noChangeAspect="1"/>
          </p:cNvPicPr>
          <p:nvPr/>
        </p:nvPicPr>
        <p:blipFill>
          <a:blip r:embed="rId2"/>
          <a:stretch>
            <a:fillRect/>
          </a:stretch>
        </p:blipFill>
        <p:spPr>
          <a:xfrm>
            <a:off x="1106" y="1854247"/>
            <a:ext cx="9141787" cy="3807001"/>
          </a:xfrm>
          <a:prstGeom prst="rect">
            <a:avLst/>
          </a:prstGeom>
        </p:spPr>
      </p:pic>
    </p:spTree>
    <p:extLst>
      <p:ext uri="{BB962C8B-B14F-4D97-AF65-F5344CB8AC3E}">
        <p14:creationId xmlns:p14="http://schemas.microsoft.com/office/powerpoint/2010/main" val="334112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336"/>
            <a:ext cx="4281264" cy="268139"/>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63712B32-100E-4A59-B472-37563F3F5835}" type="slidenum">
              <a:rPr lang="fr-FR" smtClean="0"/>
              <a:pPr>
                <a:defRPr/>
              </a:pPr>
              <a:t>43</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pic>
        <p:nvPicPr>
          <p:cNvPr id="6" name="Image 5">
            <a:extLst>
              <a:ext uri="{FF2B5EF4-FFF2-40B4-BE49-F238E27FC236}">
                <a16:creationId xmlns:a16="http://schemas.microsoft.com/office/drawing/2014/main" id="{8CE932E8-AC08-4DEC-B980-833D511932BE}"/>
              </a:ext>
            </a:extLst>
          </p:cNvPr>
          <p:cNvPicPr>
            <a:picLocks noChangeAspect="1"/>
          </p:cNvPicPr>
          <p:nvPr/>
        </p:nvPicPr>
        <p:blipFill>
          <a:blip r:embed="rId2"/>
          <a:stretch>
            <a:fillRect/>
          </a:stretch>
        </p:blipFill>
        <p:spPr>
          <a:xfrm>
            <a:off x="0" y="887176"/>
            <a:ext cx="9144000" cy="5083648"/>
          </a:xfrm>
          <a:prstGeom prst="rect">
            <a:avLst/>
          </a:prstGeom>
        </p:spPr>
      </p:pic>
    </p:spTree>
    <p:extLst>
      <p:ext uri="{BB962C8B-B14F-4D97-AF65-F5344CB8AC3E}">
        <p14:creationId xmlns:p14="http://schemas.microsoft.com/office/powerpoint/2010/main" val="3101311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EA78FDF5-EACB-4B1E-A684-A15C30AEEC18}"/>
              </a:ext>
            </a:extLst>
          </p:cNvPr>
          <p:cNvSpPr>
            <a:spLocks noGrp="1"/>
          </p:cNvSpPr>
          <p:nvPr>
            <p:ph type="ftr" sz="quarter" idx="11"/>
          </p:nvPr>
        </p:nvSpPr>
        <p:spPr>
          <a:xfrm>
            <a:off x="2667000" y="6453336"/>
            <a:ext cx="3993232" cy="268139"/>
          </a:xfrm>
        </p:spPr>
        <p:txBody>
          <a:bodyPr/>
          <a:lstStyle/>
          <a:p>
            <a:pPr>
              <a:defRPr/>
            </a:pPr>
            <a:r>
              <a:rPr lang="fr-FR" dirty="0"/>
              <a:t>Cours de "Gestion de portefeuille" - Reproduction interdite</a:t>
            </a:r>
          </a:p>
        </p:txBody>
      </p:sp>
      <p:sp>
        <p:nvSpPr>
          <p:cNvPr id="3" name="Espace réservé du numéro de diapositive 2">
            <a:extLst>
              <a:ext uri="{FF2B5EF4-FFF2-40B4-BE49-F238E27FC236}">
                <a16:creationId xmlns:a16="http://schemas.microsoft.com/office/drawing/2014/main" id="{AD479C04-136E-4641-9DEE-73F47D285E4F}"/>
              </a:ext>
            </a:extLst>
          </p:cNvPr>
          <p:cNvSpPr>
            <a:spLocks noGrp="1"/>
          </p:cNvSpPr>
          <p:nvPr>
            <p:ph type="sldNum" sz="quarter" idx="12"/>
          </p:nvPr>
        </p:nvSpPr>
        <p:spPr/>
        <p:txBody>
          <a:bodyPr/>
          <a:lstStyle/>
          <a:p>
            <a:pPr>
              <a:defRPr/>
            </a:pPr>
            <a:fld id="{63712B32-100E-4A59-B472-37563F3F5835}" type="slidenum">
              <a:rPr lang="fr-FR" smtClean="0"/>
              <a:pPr>
                <a:defRPr/>
              </a:pPr>
              <a:t>44</a:t>
            </a:fld>
            <a:endParaRPr lang="fr-FR"/>
          </a:p>
        </p:txBody>
      </p:sp>
      <p:pic>
        <p:nvPicPr>
          <p:cNvPr id="4" name="Image 3">
            <a:extLst>
              <a:ext uri="{FF2B5EF4-FFF2-40B4-BE49-F238E27FC236}">
                <a16:creationId xmlns:a16="http://schemas.microsoft.com/office/drawing/2014/main" id="{CDC9EC1B-8D87-4091-ABC3-BD4CC7D672CD}"/>
              </a:ext>
            </a:extLst>
          </p:cNvPr>
          <p:cNvPicPr>
            <a:picLocks noChangeAspect="1"/>
          </p:cNvPicPr>
          <p:nvPr/>
        </p:nvPicPr>
        <p:blipFill>
          <a:blip r:embed="rId2"/>
          <a:stretch>
            <a:fillRect/>
          </a:stretch>
        </p:blipFill>
        <p:spPr>
          <a:xfrm>
            <a:off x="323528" y="887176"/>
            <a:ext cx="8496944" cy="5083648"/>
          </a:xfrm>
          <a:prstGeom prst="rect">
            <a:avLst/>
          </a:prstGeom>
        </p:spPr>
      </p:pic>
    </p:spTree>
    <p:extLst>
      <p:ext uri="{BB962C8B-B14F-4D97-AF65-F5344CB8AC3E}">
        <p14:creationId xmlns:p14="http://schemas.microsoft.com/office/powerpoint/2010/main" val="3827662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79388" y="389245"/>
            <a:ext cx="8785100" cy="503238"/>
          </a:xfrm>
        </p:spPr>
        <p:txBody>
          <a:bodyPr/>
          <a:lstStyle/>
          <a:p>
            <a:r>
              <a:rPr lang="fr-FR" sz="2000" dirty="0" err="1"/>
              <a:t>Pré-requis</a:t>
            </a:r>
            <a:r>
              <a:rPr lang="fr-FR" sz="2000" dirty="0"/>
              <a:t> : un pays peut-il éviter de s’endetter avec une balance commerciale structurellement négative ?</a:t>
            </a:r>
          </a:p>
        </p:txBody>
      </p:sp>
      <p:sp>
        <p:nvSpPr>
          <p:cNvPr id="34819" name="Content Placeholder 2"/>
          <p:cNvSpPr>
            <a:spLocks noGrp="1"/>
          </p:cNvSpPr>
          <p:nvPr>
            <p:ph idx="1"/>
          </p:nvPr>
        </p:nvSpPr>
        <p:spPr>
          <a:xfrm>
            <a:off x="179388" y="908050"/>
            <a:ext cx="8713787" cy="5487988"/>
          </a:xfrm>
        </p:spPr>
        <p:txBody>
          <a:bodyPr/>
          <a:lstStyle/>
          <a:p>
            <a:r>
              <a:rPr lang="fr-FR" sz="2000" dirty="0"/>
              <a:t>Ressources = PIB non exporté + X + Revenus extérieurs (</a:t>
            </a:r>
            <a:r>
              <a:rPr lang="fr-FR" sz="2000" dirty="0" err="1"/>
              <a:t>Re</a:t>
            </a:r>
            <a:r>
              <a:rPr lang="fr-FR" sz="2000" dirty="0"/>
              <a:t>) + Vente nette d’actifs (</a:t>
            </a:r>
            <a:r>
              <a:rPr lang="fr-FR" sz="2000" dirty="0" err="1"/>
              <a:t>Bk</a:t>
            </a:r>
            <a:r>
              <a:rPr lang="fr-FR" sz="2000" dirty="0"/>
              <a:t>) + Endettement net extérieur (Endettement auprès du reste du monde – Prêt au reste du monde) (D) + IDE (Investissements Directs Etrangers nets : IDE reçus du reste du monde – IDE réalisés à l’étranger) + baisse des réserves (</a:t>
            </a:r>
            <a:r>
              <a:rPr lang="el-GR" sz="2000" dirty="0"/>
              <a:t>Δ</a:t>
            </a:r>
            <a:r>
              <a:rPr lang="fr-FR" sz="2000" dirty="0"/>
              <a:t>R)</a:t>
            </a:r>
          </a:p>
          <a:p>
            <a:r>
              <a:rPr lang="fr-FR" sz="2000" dirty="0"/>
              <a:t>Dépenses = PIB non exporté + M + Revenus versés au reste du monde (</a:t>
            </a:r>
            <a:r>
              <a:rPr lang="fr-FR" sz="2000" dirty="0" err="1"/>
              <a:t>Rv</a:t>
            </a:r>
            <a:r>
              <a:rPr lang="fr-FR" sz="2000" dirty="0"/>
              <a:t>)</a:t>
            </a:r>
          </a:p>
          <a:p>
            <a:r>
              <a:rPr lang="fr-FR" sz="2000" dirty="0"/>
              <a:t>Remarque : Balance Financière =IDE+D+</a:t>
            </a:r>
            <a:r>
              <a:rPr lang="el-GR" sz="2000" dirty="0"/>
              <a:t> Δ</a:t>
            </a:r>
            <a:r>
              <a:rPr lang="fr-FR" sz="2000" dirty="0"/>
              <a:t>R</a:t>
            </a:r>
          </a:p>
          <a:p>
            <a:r>
              <a:rPr lang="fr-FR" sz="2000" dirty="0"/>
              <a:t>Ressources = Dépenses </a:t>
            </a:r>
          </a:p>
          <a:p>
            <a:pPr lvl="1"/>
            <a:r>
              <a:rPr lang="fr-FR" sz="1800" dirty="0">
                <a:sym typeface="Wingdings" pitchFamily="2" charset="2"/>
              </a:rPr>
              <a:t> PIB non exporté + X + </a:t>
            </a:r>
            <a:r>
              <a:rPr lang="fr-FR" sz="1800" dirty="0" err="1">
                <a:sym typeface="Wingdings" pitchFamily="2" charset="2"/>
              </a:rPr>
              <a:t>Re</a:t>
            </a:r>
            <a:r>
              <a:rPr lang="fr-FR" sz="1800" dirty="0">
                <a:sym typeface="Wingdings" pitchFamily="2" charset="2"/>
              </a:rPr>
              <a:t> + </a:t>
            </a:r>
            <a:r>
              <a:rPr lang="fr-FR" sz="1800" dirty="0" err="1">
                <a:sym typeface="Wingdings" pitchFamily="2" charset="2"/>
              </a:rPr>
              <a:t>Bk</a:t>
            </a:r>
            <a:r>
              <a:rPr lang="fr-FR" sz="1800" dirty="0">
                <a:sym typeface="Wingdings" pitchFamily="2" charset="2"/>
              </a:rPr>
              <a:t>+ IDE+ D + </a:t>
            </a:r>
            <a:r>
              <a:rPr lang="el-GR" sz="1800" dirty="0"/>
              <a:t>Δ</a:t>
            </a:r>
            <a:r>
              <a:rPr lang="fr-FR" sz="1800" dirty="0"/>
              <a:t>R </a:t>
            </a:r>
            <a:r>
              <a:rPr lang="fr-FR" sz="1800" dirty="0">
                <a:sym typeface="Wingdings" pitchFamily="2" charset="2"/>
              </a:rPr>
              <a:t>= PIB non exporté + M + </a:t>
            </a:r>
            <a:r>
              <a:rPr lang="fr-FR" sz="1800" dirty="0" err="1">
                <a:sym typeface="Wingdings" pitchFamily="2" charset="2"/>
              </a:rPr>
              <a:t>Rv</a:t>
            </a:r>
            <a:endParaRPr lang="fr-FR" sz="1800" dirty="0">
              <a:sym typeface="Wingdings" pitchFamily="2" charset="2"/>
            </a:endParaRPr>
          </a:p>
          <a:p>
            <a:pPr lvl="1"/>
            <a:r>
              <a:rPr lang="fr-FR" sz="1800" dirty="0">
                <a:sym typeface="Wingdings" pitchFamily="2" charset="2"/>
              </a:rPr>
              <a:t> X + </a:t>
            </a:r>
            <a:r>
              <a:rPr lang="fr-FR" sz="1800" dirty="0" err="1">
                <a:sym typeface="Wingdings" pitchFamily="2" charset="2"/>
              </a:rPr>
              <a:t>Re</a:t>
            </a:r>
            <a:r>
              <a:rPr lang="fr-FR" sz="1800" dirty="0">
                <a:sym typeface="Wingdings" pitchFamily="2" charset="2"/>
              </a:rPr>
              <a:t> + </a:t>
            </a:r>
            <a:r>
              <a:rPr lang="fr-FR" sz="1800" dirty="0" err="1">
                <a:sym typeface="Wingdings" pitchFamily="2" charset="2"/>
              </a:rPr>
              <a:t>Bk</a:t>
            </a:r>
            <a:r>
              <a:rPr lang="fr-FR" sz="1800" dirty="0">
                <a:sym typeface="Wingdings" pitchFamily="2" charset="2"/>
              </a:rPr>
              <a:t>+ IDE+ D + </a:t>
            </a:r>
            <a:r>
              <a:rPr lang="el-GR" sz="1800" dirty="0"/>
              <a:t>Δ</a:t>
            </a:r>
            <a:r>
              <a:rPr lang="fr-FR" sz="1800" dirty="0"/>
              <a:t>R </a:t>
            </a:r>
            <a:r>
              <a:rPr lang="fr-FR" sz="1800" dirty="0">
                <a:sym typeface="Wingdings" pitchFamily="2" charset="2"/>
              </a:rPr>
              <a:t>=  M + </a:t>
            </a:r>
            <a:r>
              <a:rPr lang="fr-FR" sz="1800" dirty="0" err="1">
                <a:sym typeface="Wingdings" pitchFamily="2" charset="2"/>
              </a:rPr>
              <a:t>Rv</a:t>
            </a:r>
            <a:endParaRPr lang="fr-FR" sz="1800" dirty="0">
              <a:sym typeface="Wingdings" pitchFamily="2" charset="2"/>
            </a:endParaRPr>
          </a:p>
          <a:p>
            <a:pPr lvl="1"/>
            <a:r>
              <a:rPr lang="fr-FR" sz="1800" dirty="0">
                <a:sym typeface="Wingdings" pitchFamily="2" charset="2"/>
              </a:rPr>
              <a:t> D + (X - M) + (</a:t>
            </a:r>
            <a:r>
              <a:rPr lang="fr-FR" sz="1800" dirty="0" err="1">
                <a:sym typeface="Wingdings" pitchFamily="2" charset="2"/>
              </a:rPr>
              <a:t>Re</a:t>
            </a:r>
            <a:r>
              <a:rPr lang="fr-FR" sz="1800" dirty="0">
                <a:sym typeface="Wingdings" pitchFamily="2" charset="2"/>
              </a:rPr>
              <a:t> – </a:t>
            </a:r>
            <a:r>
              <a:rPr lang="fr-FR" sz="1800" dirty="0" err="1">
                <a:sym typeface="Wingdings" pitchFamily="2" charset="2"/>
              </a:rPr>
              <a:t>Rv</a:t>
            </a:r>
            <a:r>
              <a:rPr lang="fr-FR" sz="1800" dirty="0">
                <a:sym typeface="Wingdings" pitchFamily="2" charset="2"/>
              </a:rPr>
              <a:t>) + </a:t>
            </a:r>
            <a:r>
              <a:rPr lang="fr-FR" sz="1800" dirty="0" err="1">
                <a:sym typeface="Wingdings" pitchFamily="2" charset="2"/>
              </a:rPr>
              <a:t>Bk</a:t>
            </a:r>
            <a:r>
              <a:rPr lang="fr-FR" sz="1800" dirty="0">
                <a:sym typeface="Wingdings" pitchFamily="2" charset="2"/>
              </a:rPr>
              <a:t> + IDE + </a:t>
            </a:r>
            <a:r>
              <a:rPr lang="el-GR" sz="1800" dirty="0"/>
              <a:t>Δ</a:t>
            </a:r>
            <a:r>
              <a:rPr lang="fr-FR" sz="1800" dirty="0"/>
              <a:t>R </a:t>
            </a:r>
            <a:r>
              <a:rPr lang="fr-FR" sz="1800" dirty="0">
                <a:sym typeface="Wingdings" pitchFamily="2" charset="2"/>
              </a:rPr>
              <a:t>= 0</a:t>
            </a:r>
          </a:p>
          <a:p>
            <a:pPr lvl="1"/>
            <a:r>
              <a:rPr lang="fr-FR" sz="1800" dirty="0">
                <a:sym typeface="Wingdings" pitchFamily="2" charset="2"/>
              </a:rPr>
              <a:t> D+ </a:t>
            </a:r>
            <a:r>
              <a:rPr lang="fr-FR" sz="1800" dirty="0" err="1">
                <a:sym typeface="Wingdings" pitchFamily="2" charset="2"/>
              </a:rPr>
              <a:t>Bc</a:t>
            </a:r>
            <a:r>
              <a:rPr lang="fr-FR" sz="1800" dirty="0">
                <a:sym typeface="Wingdings" pitchFamily="2" charset="2"/>
              </a:rPr>
              <a:t> + Br +</a:t>
            </a:r>
            <a:r>
              <a:rPr lang="fr-FR" sz="1800" dirty="0" err="1">
                <a:sym typeface="Wingdings" pitchFamily="2" charset="2"/>
              </a:rPr>
              <a:t>Bk</a:t>
            </a:r>
            <a:r>
              <a:rPr lang="fr-FR" sz="1800" dirty="0">
                <a:sym typeface="Wingdings" pitchFamily="2" charset="2"/>
              </a:rPr>
              <a:t> + IDE + </a:t>
            </a:r>
            <a:r>
              <a:rPr lang="el-GR" sz="1800" dirty="0"/>
              <a:t>Δ</a:t>
            </a:r>
            <a:r>
              <a:rPr lang="fr-FR" sz="1800" dirty="0"/>
              <a:t>R </a:t>
            </a:r>
            <a:r>
              <a:rPr lang="fr-FR" sz="1800" dirty="0">
                <a:sym typeface="Wingdings" pitchFamily="2" charset="2"/>
              </a:rPr>
              <a:t>= 0</a:t>
            </a:r>
          </a:p>
          <a:p>
            <a:r>
              <a:rPr lang="fr-FR" sz="2000" dirty="0">
                <a:sym typeface="Wingdings" pitchFamily="2" charset="2"/>
              </a:rPr>
              <a:t>Pour que D soit nul avec </a:t>
            </a:r>
            <a:r>
              <a:rPr lang="fr-FR" sz="2000" dirty="0" err="1">
                <a:sym typeface="Wingdings" pitchFamily="2" charset="2"/>
              </a:rPr>
              <a:t>Bc</a:t>
            </a:r>
            <a:r>
              <a:rPr lang="fr-FR" sz="2000" dirty="0">
                <a:sym typeface="Wingdings" pitchFamily="2" charset="2"/>
              </a:rPr>
              <a:t> &lt; 0, il faut que Br +</a:t>
            </a:r>
            <a:r>
              <a:rPr lang="fr-FR" sz="2000" dirty="0" err="1">
                <a:sym typeface="Wingdings" pitchFamily="2" charset="2"/>
              </a:rPr>
              <a:t>Bk</a:t>
            </a:r>
            <a:r>
              <a:rPr lang="fr-FR" sz="2000" dirty="0">
                <a:sym typeface="Wingdings" pitchFamily="2" charset="2"/>
              </a:rPr>
              <a:t> + IDE + </a:t>
            </a:r>
            <a:r>
              <a:rPr lang="el-GR" sz="2000" dirty="0"/>
              <a:t>Δ</a:t>
            </a:r>
            <a:r>
              <a:rPr lang="fr-FR" sz="2000" dirty="0"/>
              <a:t>R </a:t>
            </a:r>
            <a:r>
              <a:rPr lang="fr-FR" sz="2000" dirty="0">
                <a:sym typeface="Wingdings" pitchFamily="2" charset="2"/>
              </a:rPr>
              <a:t>&gt; 0. Autrement dit, pour qu’un pays ne s’endette vis-à-vis du reste du monde, avec une balance commerciale négative, il faut que la balance des revenus, des capitaux, les IDE nets  et la baisse des réserves compensent ce déficit.</a:t>
            </a:r>
          </a:p>
        </p:txBody>
      </p:sp>
      <p:sp>
        <p:nvSpPr>
          <p:cNvPr id="4" name="Footer Placeholder 3"/>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EFE19719-C9B7-43E5-99F1-6424A1F2C04C}" type="slidenum">
              <a:rPr lang="fr-FR" smtClean="0"/>
              <a:pPr>
                <a:defRPr/>
              </a:pPr>
              <a:t>45</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xfrm>
            <a:off x="170730" y="677108"/>
            <a:ext cx="8973269" cy="5560204"/>
          </a:xfrm>
        </p:spPr>
        <p:txBody>
          <a:bodyPr/>
          <a:lstStyle/>
          <a:p>
            <a:r>
              <a:rPr lang="fr-FR" sz="1400" dirty="0">
                <a:sym typeface="Wingdings" pitchFamily="2" charset="2"/>
              </a:rPr>
              <a:t>La baisse des réserves ne dure qu’un temps, jusqu'à ce qu’il n’y en ait plus …</a:t>
            </a:r>
          </a:p>
          <a:p>
            <a:r>
              <a:rPr lang="fr-FR" sz="1400" dirty="0">
                <a:sym typeface="Wingdings" pitchFamily="2" charset="2"/>
              </a:rPr>
              <a:t>Pour financer la balance commerciale par la balance des capitaux cela revient à « vendre » le patrimoine du pays par petits morceaux aux non-résidents …</a:t>
            </a:r>
          </a:p>
          <a:p>
            <a:r>
              <a:rPr lang="fr-FR" sz="1400" dirty="0">
                <a:sym typeface="Wingdings" pitchFamily="2" charset="2"/>
              </a:rPr>
              <a:t>Pour que les revenus en provenance de l’étranger soit une source de financement du déficit, il faut que des capitaux aient été massivement invertis à l’étranger antérieurement. Or ces investissements sont l’expression d’une « épargne » réalisée à l’étranger , ce qui implique que des excédents antérieurs les aient financés. Mais comment épargner vers l’étranger lorsque les échanges commerciaux internationaux ne dégagent que des pertes récurrentes ?</a:t>
            </a:r>
            <a:endParaRPr lang="fr-FR" sz="1400" dirty="0"/>
          </a:p>
          <a:p>
            <a:r>
              <a:rPr lang="fr-FR" sz="1400" dirty="0"/>
              <a:t>Pour attirer les investissements directs en provenance de l’étranger, il faut leur offrir des rendements supérieurs à ceux du reste du monde. Autrement dit, la croissance doit être supérieure à celle du reste du monde de manière récurrente, ce qui est impossible dans les faits. D’autant qu’une balance commerciale déficitaire est la conséquence d’une compétitivité internationale insuffisante et donc incompatible avec une forte croissance. De plus, la rémunération de ces investissements étrangers sont des revenus versés au reste du monde qui viennent creuser la balance des revenus.</a:t>
            </a:r>
          </a:p>
          <a:p>
            <a:r>
              <a:rPr lang="fr-FR" sz="1400" dirty="0"/>
              <a:t>Nous comprenons pourquoi, une balance commerciale négative récurrente conduit un pays à s’endetter auprès du reste du monde. Une partie de cet endettement est portée par l’Etat qui cherche à maintenir le niveau de vie de ses concitoyens par la dépense face à une baisse de compétitivité de son pays. Pour éviter cet endettement extérieur du pays (privé et publique), il faut soit :</a:t>
            </a:r>
            <a:br>
              <a:rPr lang="fr-FR" sz="1400" dirty="0"/>
            </a:br>
            <a:r>
              <a:rPr lang="fr-FR" sz="1400" dirty="0"/>
              <a:t>- restaurer la compétitivité internationale par des réformes (modèle allemand) ou une dépréciation de sa devise (hausse des exportations et baisse des importations) ;</a:t>
            </a:r>
            <a:br>
              <a:rPr lang="fr-FR" sz="1400" dirty="0"/>
            </a:br>
            <a:r>
              <a:rPr lang="fr-FR" sz="1400" dirty="0"/>
              <a:t>- réduire les dépenses du pays pour revenir sur un train de vie compatible avec sa performance économique (= politique de rigueur budgétaire) =&gt; baisse des importations, de la croissance et de l’emploi;</a:t>
            </a:r>
            <a:r>
              <a:rPr lang="fr-FR" sz="1600" dirty="0"/>
              <a:t/>
            </a:r>
            <a:br>
              <a:rPr lang="fr-FR" sz="1600" dirty="0"/>
            </a:br>
            <a:r>
              <a:rPr lang="fr-FR" sz="1400" dirty="0"/>
              <a:t>- créer de la monnaie : le secteur privé et publique comblent leurs besoins de financement auprès de la banque centrale (via les banques) qui crée de la monnaie ad hoc= &gt; risque de bulles spéculatives et/ou inflation.</a:t>
            </a:r>
          </a:p>
          <a:p>
            <a:endParaRPr lang="fr-FR" dirty="0"/>
          </a:p>
        </p:txBody>
      </p:sp>
      <p:sp>
        <p:nvSpPr>
          <p:cNvPr id="4" name="Footer Placeholder 3"/>
          <p:cNvSpPr>
            <a:spLocks noGrp="1"/>
          </p:cNvSpPr>
          <p:nvPr>
            <p:ph type="ftr" sz="quarter" idx="11"/>
          </p:nvPr>
        </p:nvSpPr>
        <p:spPr>
          <a:xfrm>
            <a:off x="2667000" y="6453188"/>
            <a:ext cx="4208463" cy="268287"/>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1288582E-F3FF-4C50-BE8C-C45F0A38C271}" type="slidenum">
              <a:rPr lang="fr-FR" smtClean="0"/>
              <a:pPr>
                <a:defRPr/>
              </a:pPr>
              <a:t>46</a:t>
            </a:fld>
            <a:endParaRPr lang="fr-FR" dirty="0"/>
          </a:p>
        </p:txBody>
      </p:sp>
      <p:sp>
        <p:nvSpPr>
          <p:cNvPr id="35845" name="Title 1"/>
          <p:cNvSpPr>
            <a:spLocks noGrp="1"/>
          </p:cNvSpPr>
          <p:nvPr>
            <p:ph type="title"/>
          </p:nvPr>
        </p:nvSpPr>
        <p:spPr>
          <a:xfrm>
            <a:off x="457200" y="338554"/>
            <a:ext cx="8229600" cy="279494"/>
          </a:xfrm>
        </p:spPr>
        <p:txBody>
          <a:bodyPr/>
          <a:lstStyle/>
          <a:p>
            <a:r>
              <a:rPr lang="fr-FR" sz="2000" dirty="0" err="1"/>
              <a:t>Pré-requis</a:t>
            </a:r>
            <a:r>
              <a:rPr lang="fr-FR" sz="2000" dirty="0"/>
              <a:t> : Les effets d’une balance commerciale structurellement négative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a:xfrm>
            <a:off x="395288" y="836613"/>
            <a:ext cx="8302625" cy="5472112"/>
          </a:xfrm>
        </p:spPr>
        <p:txBody>
          <a:bodyPr/>
          <a:lstStyle/>
          <a:p>
            <a:r>
              <a:rPr lang="fr-FR" sz="1800" dirty="0"/>
              <a:t>Attention de ne pas confondre le sens de causalité : </a:t>
            </a:r>
          </a:p>
          <a:p>
            <a:pPr lvl="1"/>
            <a:r>
              <a:rPr lang="fr-FR" sz="1800" dirty="0"/>
              <a:t>les balances commerciales négatives conduisent vers l’endettement d’un pays et de son état. </a:t>
            </a:r>
          </a:p>
          <a:p>
            <a:pPr lvl="1"/>
            <a:r>
              <a:rPr lang="fr-FR" sz="1800" dirty="0"/>
              <a:t>Par contre l’endettement public d’un état ne signifie pas toujours que les balances commerciales sont négatives. </a:t>
            </a:r>
          </a:p>
          <a:p>
            <a:pPr lvl="1"/>
            <a:r>
              <a:rPr lang="fr-FR" sz="1800" dirty="0"/>
              <a:t>Exemple : le Japon affiche une dette publique de 245% du PIB mais sa balance commerciale est positive de manière récurrente. La dette publique est financée par l’épargne privée des ménages et entreprises japonais. L’état est surendetté mais pas le Japon ! Les risques d’inflation et de spéculation sont faibles car il n’y a pas excès de création monétaire mais transfert de ressources privées vers l’Etat japonais.</a:t>
            </a:r>
          </a:p>
        </p:txBody>
      </p:sp>
      <p:sp>
        <p:nvSpPr>
          <p:cNvPr id="4" name="Footer Placeholder 3"/>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5" name="Slide Number Placeholder 4"/>
          <p:cNvSpPr>
            <a:spLocks noGrp="1"/>
          </p:cNvSpPr>
          <p:nvPr>
            <p:ph type="sldNum" sz="quarter" idx="12"/>
          </p:nvPr>
        </p:nvSpPr>
        <p:spPr/>
        <p:txBody>
          <a:bodyPr/>
          <a:lstStyle/>
          <a:p>
            <a:pPr>
              <a:defRPr/>
            </a:pPr>
            <a:fld id="{F228AACA-DFBE-46AD-8CE3-0DA615E3A8E8}" type="slidenum">
              <a:rPr lang="fr-FR" smtClean="0"/>
              <a:pPr>
                <a:defRPr/>
              </a:pPr>
              <a:t>47</a:t>
            </a:fld>
            <a:endParaRPr lang="fr-FR"/>
          </a:p>
        </p:txBody>
      </p:sp>
      <p:sp>
        <p:nvSpPr>
          <p:cNvPr id="36869" name="Title 1"/>
          <p:cNvSpPr>
            <a:spLocks noGrp="1"/>
          </p:cNvSpPr>
          <p:nvPr>
            <p:ph type="title"/>
          </p:nvPr>
        </p:nvSpPr>
        <p:spPr>
          <a:xfrm>
            <a:off x="395288" y="260350"/>
            <a:ext cx="8229600" cy="503238"/>
          </a:xfrm>
        </p:spPr>
        <p:txBody>
          <a:bodyPr/>
          <a:lstStyle/>
          <a:p>
            <a:r>
              <a:rPr lang="fr-FR" sz="2000" dirty="0" err="1"/>
              <a:t>Pré-requis</a:t>
            </a:r>
            <a:r>
              <a:rPr lang="fr-FR" sz="2000" dirty="0"/>
              <a:t> : Les effets d’une balance commerciale structurellement négative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457200" y="704850"/>
            <a:ext cx="8229600" cy="509588"/>
          </a:xfrm>
        </p:spPr>
        <p:txBody>
          <a:bodyPr/>
          <a:lstStyle/>
          <a:p>
            <a:r>
              <a:rPr lang="fr-FR" sz="3200" dirty="0"/>
              <a:t>Prérequis : l’inflation et ses conséquences</a:t>
            </a:r>
          </a:p>
        </p:txBody>
      </p:sp>
      <p:sp>
        <p:nvSpPr>
          <p:cNvPr id="37891" name="Espace réservé du contenu 2"/>
          <p:cNvSpPr>
            <a:spLocks noGrp="1"/>
          </p:cNvSpPr>
          <p:nvPr>
            <p:ph idx="1"/>
          </p:nvPr>
        </p:nvSpPr>
        <p:spPr>
          <a:xfrm>
            <a:off x="457200" y="1285875"/>
            <a:ext cx="8229600" cy="5038725"/>
          </a:xfrm>
        </p:spPr>
        <p:txBody>
          <a:bodyPr/>
          <a:lstStyle/>
          <a:p>
            <a:r>
              <a:rPr lang="fr-FR" sz="2000" dirty="0"/>
              <a:t>Définition : l’inflation est un accroissement de la masse monétaire à un rythme supérieur à celui de la richesse réelle. La monnaie est, en principe, représentative de l'ensemble des biens économiques qui circulent dans l'économie. Lorsque la masse monétaire n'est plus adaptée à la quantité de biens échangés, il y a inflation (en cas d'excès de monnaie) ou déflation (moins de monnaie que de biens).</a:t>
            </a:r>
          </a:p>
          <a:p>
            <a:r>
              <a:rPr lang="fr-FR" sz="2000" dirty="0"/>
              <a:t>Illustration.</a:t>
            </a:r>
          </a:p>
          <a:p>
            <a:r>
              <a:rPr lang="fr-FR" sz="2000" dirty="0"/>
              <a:t>Sa source : un endettement excessif qui crée trop de monnaie</a:t>
            </a:r>
          </a:p>
          <a:p>
            <a:r>
              <a:rPr lang="fr-FR" sz="2000" dirty="0"/>
              <a:t>Ses conséquences : </a:t>
            </a:r>
          </a:p>
          <a:p>
            <a:pPr lvl="1"/>
            <a:r>
              <a:rPr lang="fr-FR" sz="2000" dirty="0"/>
              <a:t>une dépréciation de la monnaie et du taux de change</a:t>
            </a:r>
          </a:p>
          <a:p>
            <a:pPr lvl="1"/>
            <a:r>
              <a:rPr lang="fr-FR" sz="2000" dirty="0"/>
              <a:t>Une augmentation des taux d’intérêts, qui sanctionne la perte de confiance dans la valeur de la monnaie et le risque croissant d’un défaut de remboursement de la dette.</a:t>
            </a:r>
          </a:p>
          <a:p>
            <a:r>
              <a:rPr lang="fr-FR" sz="2000" dirty="0"/>
              <a:t>Relation de Fisher : MV = PT</a:t>
            </a:r>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4AC497B9-C071-403C-8AE1-E989FFF49541}" type="slidenum">
              <a:rPr lang="fr-FR" smtClean="0"/>
              <a:pPr>
                <a:defRPr/>
              </a:pPr>
              <a:t>48</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92696"/>
            <a:ext cx="8305800" cy="506320"/>
          </a:xfrm>
          <a:ln>
            <a:miter lim="800000"/>
            <a:headEnd/>
            <a:tailEnd/>
          </a:ln>
          <a:extLst/>
        </p:spPr>
        <p:txBody>
          <a:bodyPr>
            <a:noAutofit/>
          </a:bodyPr>
          <a:lstStyle/>
          <a:p>
            <a:pPr>
              <a:defRPr/>
            </a:pPr>
            <a:r>
              <a:rPr lang="fr-FR" sz="3200" dirty="0"/>
              <a:t>Prérequis : Mais comment la monnaie est créée ?</a:t>
            </a:r>
          </a:p>
        </p:txBody>
      </p:sp>
      <p:sp>
        <p:nvSpPr>
          <p:cNvPr id="3" name="Footer Placeholder 2"/>
          <p:cNvSpPr>
            <a:spLocks noGrp="1"/>
          </p:cNvSpPr>
          <p:nvPr>
            <p:ph type="ftr" sz="quarter" idx="11"/>
          </p:nvPr>
        </p:nvSpPr>
        <p:spPr>
          <a:xfrm>
            <a:off x="2667000" y="6453188"/>
            <a:ext cx="4137025" cy="268287"/>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AFC573CE-C1D4-4A54-9811-96D56A845F5F}" type="slidenum">
              <a:rPr lang="fr-FR" smtClean="0"/>
              <a:pPr>
                <a:defRPr/>
              </a:pPr>
              <a:t>49</a:t>
            </a:fld>
            <a:endParaRPr lang="fr-FR"/>
          </a:p>
        </p:txBody>
      </p:sp>
      <p:sp>
        <p:nvSpPr>
          <p:cNvPr id="38917" name="Rectangle 4"/>
          <p:cNvSpPr>
            <a:spLocks noChangeArrowheads="1"/>
          </p:cNvSpPr>
          <p:nvPr/>
        </p:nvSpPr>
        <p:spPr bwMode="auto">
          <a:xfrm>
            <a:off x="179388" y="1412875"/>
            <a:ext cx="835342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fr-FR" b="1" dirty="0"/>
              <a:t> </a:t>
            </a:r>
            <a:r>
              <a:rPr lang="fr-FR" sz="1600" b="1" dirty="0"/>
              <a:t>Création par la banque centrale :</a:t>
            </a:r>
          </a:p>
          <a:p>
            <a:pPr lvl="1">
              <a:buFont typeface="Wingdings" pitchFamily="2" charset="2"/>
              <a:buChar char="§"/>
            </a:pPr>
            <a:r>
              <a:rPr lang="fr-FR" sz="1600" b="1" dirty="0"/>
              <a:t> </a:t>
            </a:r>
            <a:r>
              <a:rPr lang="fr-FR" sz="1600" dirty="0"/>
              <a:t>Elle « frappe » la monnaie en produisant des billets et des pièces, en quantité qu’elle définie… Il s’agit de la monnaie fiduciaire (M1) qui ne représente que 40% de la masse monétaire.</a:t>
            </a:r>
          </a:p>
          <a:p>
            <a:pPr lvl="1">
              <a:buFont typeface="Wingdings" pitchFamily="2" charset="2"/>
              <a:buChar char="§"/>
            </a:pPr>
            <a:r>
              <a:rPr lang="fr-FR" sz="1600" dirty="0"/>
              <a:t> Elle peut aussi émettre de la monnaie scripturale, tout comme le fait une banque commerciale, notamment par le «mécanisme des « open </a:t>
            </a:r>
            <a:r>
              <a:rPr lang="fr-FR" sz="1600" dirty="0" err="1"/>
              <a:t>market</a:t>
            </a:r>
            <a:r>
              <a:rPr lang="fr-FR" sz="1600" dirty="0"/>
              <a:t> » et « des prises en pensions » (politique monétaire conventionnelle) ou d’achat de titres obligataires (non-conventionnelle) (voir infra).</a:t>
            </a:r>
          </a:p>
          <a:p>
            <a:pPr lvl="1">
              <a:buFont typeface="Wingdings" pitchFamily="2" charset="2"/>
              <a:buChar char="§"/>
            </a:pPr>
            <a:endParaRPr lang="fr-FR" sz="1600" b="1" dirty="0"/>
          </a:p>
          <a:p>
            <a:pPr>
              <a:buFont typeface="Wingdings" pitchFamily="2" charset="2"/>
              <a:buChar char="Ø"/>
            </a:pPr>
            <a:r>
              <a:rPr lang="fr-FR" sz="1600" b="1" dirty="0"/>
              <a:t> Création par les banques de la monnaie scripturale :</a:t>
            </a:r>
          </a:p>
          <a:p>
            <a:pPr lvl="1">
              <a:buFont typeface="Wingdings" pitchFamily="2" charset="2"/>
              <a:buChar char="§"/>
            </a:pPr>
            <a:r>
              <a:rPr lang="fr-FR" sz="1600" b="1" dirty="0"/>
              <a:t> </a:t>
            </a:r>
            <a:r>
              <a:rPr lang="fr-FR" sz="1600" dirty="0"/>
              <a:t>Dès lors que la banque crédite le compte d’un client, il y a création de monnaie scripturale. Il s’agit alors d’une monnaie propre à l’établissement bancaire » mais dont sa valeur est normalement reconnue comme équivalente à celle de la monnaie banque centrale. On touche ici un point clé de notre système monétaire et financier : la confiance ! Voir illustration avec la crise des surprimes.</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57200" y="704850"/>
            <a:ext cx="8229600" cy="652463"/>
          </a:xfrm>
        </p:spPr>
        <p:txBody>
          <a:bodyPr/>
          <a:lstStyle/>
          <a:p>
            <a:r>
              <a:rPr lang="fr-FR" sz="3600"/>
              <a:t>Les différents styles de gestion</a:t>
            </a:r>
          </a:p>
        </p:txBody>
      </p:sp>
      <p:sp>
        <p:nvSpPr>
          <p:cNvPr id="6147" name="Espace réservé du contenu 2"/>
          <p:cNvSpPr>
            <a:spLocks noGrp="1"/>
          </p:cNvSpPr>
          <p:nvPr>
            <p:ph idx="1"/>
          </p:nvPr>
        </p:nvSpPr>
        <p:spPr>
          <a:xfrm>
            <a:off x="457200" y="1428750"/>
            <a:ext cx="8229600" cy="4895850"/>
          </a:xfrm>
        </p:spPr>
        <p:txBody>
          <a:bodyPr/>
          <a:lstStyle/>
          <a:p>
            <a:r>
              <a:rPr lang="fr-FR" sz="2000" dirty="0"/>
              <a:t>La gestion fondamentale, encrée sur les fondamentaux économiques, relève d’une logique d’investissement et elle s’oppose à :</a:t>
            </a:r>
          </a:p>
          <a:p>
            <a:pPr lvl="1"/>
            <a:r>
              <a:rPr lang="fr-FR" sz="2000" dirty="0"/>
              <a:t>La gestion quantitative fonde ses décisions d’investissements sur des modèles théoriques quantitatifs</a:t>
            </a:r>
          </a:p>
          <a:p>
            <a:pPr lvl="1"/>
            <a:r>
              <a:rPr lang="fr-FR" sz="2000" dirty="0"/>
              <a:t>L’analyse technique qui ne repose que sur l’anticipation de reproduction de configurations graphiques et stochastiques des cours. Sa logique est essentiellement spéculative.</a:t>
            </a:r>
          </a:p>
          <a:p>
            <a:r>
              <a:rPr lang="fr-FR" sz="2000" dirty="0"/>
              <a:t>La gestion </a:t>
            </a:r>
            <a:r>
              <a:rPr lang="fr-FR" sz="2000" dirty="0" err="1"/>
              <a:t>benchmarkée</a:t>
            </a:r>
            <a:r>
              <a:rPr lang="fr-FR" sz="2000" dirty="0"/>
              <a:t>, compare le couple risque/rendement à celui d’une référence (indice, paniers d’indices). Elle s’oppose à la gestion alternative (</a:t>
            </a:r>
            <a:r>
              <a:rPr lang="fr-FR" sz="2000" dirty="0" err="1"/>
              <a:t>hedge</a:t>
            </a:r>
            <a:r>
              <a:rPr lang="fr-FR" sz="2000" dirty="0"/>
              <a:t> </a:t>
            </a:r>
            <a:r>
              <a:rPr lang="fr-FR" sz="2000" dirty="0" err="1"/>
              <a:t>funds</a:t>
            </a:r>
            <a:r>
              <a:rPr lang="fr-FR" sz="2000" dirty="0"/>
              <a:t>) dont l’objet est de réalisée une performance   « absolue » indépendamment de toute référence.</a:t>
            </a:r>
          </a:p>
          <a:p>
            <a:r>
              <a:rPr lang="fr-FR" sz="2000" dirty="0"/>
              <a:t>Nous étudierons pour l’essentiel la </a:t>
            </a:r>
            <a:r>
              <a:rPr lang="fr-FR" sz="2000" b="1" dirty="0"/>
              <a:t>gestion active </a:t>
            </a:r>
            <a:r>
              <a:rPr lang="fr-FR" sz="2000" b="1" dirty="0" err="1"/>
              <a:t>benchmarkée</a:t>
            </a:r>
            <a:r>
              <a:rPr lang="fr-FR" sz="2000" b="1" dirty="0"/>
              <a:t> </a:t>
            </a:r>
            <a:r>
              <a:rPr lang="fr-FR" sz="2000" dirty="0"/>
              <a:t>centrée sur une analyse des fondamentaux. Pour autant, les autres styles de gestion restent des outils d’analyses complémentaires au service de cette catégorie de gestion.</a:t>
            </a:r>
          </a:p>
        </p:txBody>
      </p:sp>
      <p:sp>
        <p:nvSpPr>
          <p:cNvPr id="4" name="Espace réservé du pied de page 3"/>
          <p:cNvSpPr>
            <a:spLocks noGrp="1"/>
          </p:cNvSpPr>
          <p:nvPr>
            <p:ph type="ftr" sz="quarter" idx="11"/>
          </p:nvPr>
        </p:nvSpPr>
        <p:spPr>
          <a:xfrm>
            <a:off x="2071688" y="6356350"/>
            <a:ext cx="3948112"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BD761A7-5489-484B-BFFF-9C2AFB9C6869}" type="slidenum">
              <a:rPr lang="fr-FR" smtClean="0"/>
              <a:pPr>
                <a:defRPr/>
              </a:pPr>
              <a:t>5</a:t>
            </a:fld>
            <a:endParaRPr lang="fr-FR"/>
          </a:p>
        </p:txBody>
      </p:sp>
      <p:sp>
        <p:nvSpPr>
          <p:cNvPr id="6" name="Rectangle 5"/>
          <p:cNvSpPr/>
          <p:nvPr/>
        </p:nvSpPr>
        <p:spPr>
          <a:xfrm>
            <a:off x="5274614" y="0"/>
            <a:ext cx="3869386" cy="338554"/>
          </a:xfrm>
          <a:prstGeom prst="rect">
            <a:avLst/>
          </a:prstGeom>
          <a:noFill/>
        </p:spPr>
        <p:txBody>
          <a:bodyPr>
            <a:spAutoFit/>
          </a:bodyPr>
          <a:lstStyle/>
          <a:p>
            <a:pPr algn="ctr">
              <a:defRPr/>
            </a:pP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524625"/>
            <a:ext cx="4497388" cy="196850"/>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AD915925-025F-4421-A48E-AB906157BFC3}" type="slidenum">
              <a:rPr lang="fr-FR" smtClean="0"/>
              <a:pPr>
                <a:defRPr/>
              </a:pPr>
              <a:t>50</a:t>
            </a:fld>
            <a:endParaRPr lang="fr-FR"/>
          </a:p>
        </p:txBody>
      </p:sp>
      <p:sp>
        <p:nvSpPr>
          <p:cNvPr id="39940" name="Rectangle 3"/>
          <p:cNvSpPr>
            <a:spLocks noChangeArrowheads="1"/>
          </p:cNvSpPr>
          <p:nvPr/>
        </p:nvSpPr>
        <p:spPr bwMode="auto">
          <a:xfrm>
            <a:off x="323850" y="836613"/>
            <a:ext cx="84248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fr-FR" sz="1600" b="1"/>
              <a:t> </a:t>
            </a:r>
            <a:r>
              <a:rPr lang="fr-FR" sz="1600" b="1" u="sng"/>
              <a:t>Création de monnaie scripturale par les dépôts, destruction par les retraits </a:t>
            </a:r>
            <a:r>
              <a:rPr lang="fr-FR" sz="1600" b="1"/>
              <a:t>:</a:t>
            </a:r>
          </a:p>
          <a:p>
            <a:pPr>
              <a:buFont typeface="Wingdings" pitchFamily="2" charset="2"/>
              <a:buChar char="§"/>
            </a:pPr>
            <a:endParaRPr lang="fr-FR" sz="1600" b="1"/>
          </a:p>
          <a:p>
            <a:r>
              <a:rPr lang="fr-FR" sz="1600"/>
              <a:t>Un simple dépôt de billets (ou de tout autre actifs …) dans une banque crée de la monnaie scripturale, pour le montant ajouté au crédit du client.</a:t>
            </a:r>
          </a:p>
          <a:p>
            <a:r>
              <a:rPr lang="fr-FR" sz="1600"/>
              <a:t>Or, dans ce cas, les billets de banque de la banque centrale qui ont été déposé n'ont pas disparu pour autant. La quantité de monnaie totale en circulation a doublé. La banque peut utiliser comme elle l'entend les billets qui sont en dépôt chez elle, pour autant qu'elle respecte la possibilité pour le client de retirer son argent dans le délai convenu (à tout moment et immédiatement pour un dépôt à vue, notamment).</a:t>
            </a:r>
          </a:p>
          <a:p>
            <a:pPr>
              <a:buFont typeface="Wingdings" pitchFamily="2" charset="2"/>
              <a:buChar char="§"/>
            </a:pPr>
            <a:r>
              <a:rPr lang="fr-FR" sz="1600"/>
              <a:t>Inversement chaque événement qui réduit le montant du compte d'un client sans augmenter celui d'un autre (un retrait d'argent par exemple) détruit la monnaie scripturale pour le montant correspondant.</a:t>
            </a:r>
          </a:p>
        </p:txBody>
      </p:sp>
      <p:sp>
        <p:nvSpPr>
          <p:cNvPr id="39941" name="Rectangle 4"/>
          <p:cNvSpPr>
            <a:spLocks noChangeArrowheads="1"/>
          </p:cNvSpPr>
          <p:nvPr/>
        </p:nvSpPr>
        <p:spPr bwMode="auto">
          <a:xfrm>
            <a:off x="395288" y="4221163"/>
            <a:ext cx="85693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fr-FR" sz="1600" b="1" u="sng"/>
              <a:t> Création de monnaie scripturale par les emprunts, destruction par les remboursements</a:t>
            </a:r>
          </a:p>
          <a:p>
            <a:r>
              <a:rPr lang="fr-FR" sz="1600"/>
              <a:t>Lorsque la banque accorde un crédit à un client, elle crédite son compte et crée donc de la monnaie. La monnaie correspondante disparait au fur et à mesure que dette diminue suivant l'échéancier de remboursement prévu. C’est là l’essentiel de la création monétaire par les banques commerciales. La banque centrale agit, par différents mécanismes (infra infra), pour réguler cette création.</a:t>
            </a:r>
          </a:p>
          <a:p>
            <a:endParaRPr lang="fr-FR" sz="160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524625"/>
            <a:ext cx="4281488" cy="196850"/>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A4AFFD34-FE74-4CFD-966E-7E3F9782BE51}" type="slidenum">
              <a:rPr lang="fr-FR" smtClean="0"/>
              <a:pPr>
                <a:defRPr/>
              </a:pPr>
              <a:t>51</a:t>
            </a:fld>
            <a:endParaRPr lang="fr-FR"/>
          </a:p>
        </p:txBody>
      </p:sp>
      <p:sp>
        <p:nvSpPr>
          <p:cNvPr id="40964" name="Rectangle 3"/>
          <p:cNvSpPr>
            <a:spLocks noChangeArrowheads="1"/>
          </p:cNvSpPr>
          <p:nvPr/>
        </p:nvSpPr>
        <p:spPr bwMode="auto">
          <a:xfrm>
            <a:off x="179388" y="350838"/>
            <a:ext cx="864235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a:r>
              <a:rPr lang="fr-FR" sz="1800" b="1"/>
              <a:t>De la confiance en la monnaie scripturale des banques …. : illustration avec les surprimes</a:t>
            </a:r>
          </a:p>
          <a:p>
            <a:pPr marL="0" lvl="1"/>
            <a:endParaRPr lang="fr-FR" sz="1800" b="1"/>
          </a:p>
          <a:p>
            <a:pPr marL="0" lvl="1">
              <a:buFont typeface="Wingdings" pitchFamily="2" charset="2"/>
              <a:buChar char="Ø"/>
            </a:pPr>
            <a:r>
              <a:rPr lang="fr-FR" sz="1800"/>
              <a:t> Lorsque cette confiance s’effrite, cette monnaie n’est plus reconnue comme d’égale valeur à celle de la Banque Centrale, parce-que considérée comme plus risquée. Le système se grippe.</a:t>
            </a:r>
          </a:p>
          <a:p>
            <a:pPr marL="0" lvl="1">
              <a:buFont typeface="Wingdings" pitchFamily="2" charset="2"/>
              <a:buChar char="Ø"/>
            </a:pPr>
            <a:endParaRPr lang="fr-FR" sz="1800"/>
          </a:p>
          <a:p>
            <a:pPr marL="0" lvl="1">
              <a:buFont typeface="Wingdings" pitchFamily="2" charset="2"/>
              <a:buChar char="Ø"/>
            </a:pPr>
            <a:r>
              <a:rPr lang="fr-FR" sz="1800" u="sng"/>
              <a:t> La crise des surprimes est là pour nous le rappeler </a:t>
            </a:r>
            <a:r>
              <a:rPr lang="fr-FR" sz="1800"/>
              <a:t>: les surprimes sont des titres négociables représentatifs de prêts accordées à des ménages peu solvables, ce qui expliquent la « sur » prime.</a:t>
            </a:r>
          </a:p>
          <a:p>
            <a:pPr marL="0" lvl="1"/>
            <a:endParaRPr lang="fr-FR" sz="1800"/>
          </a:p>
          <a:p>
            <a:pPr>
              <a:buFont typeface="Wingdings" pitchFamily="2" charset="2"/>
              <a:buChar char="Ø"/>
            </a:pPr>
            <a:r>
              <a:rPr lang="fr-FR" sz="1800"/>
              <a:t> Lors de l’octroi des ces prêts, ces ménages se sont vus créditer leurs comptes. Il s’agit bien d’une création monétaire. </a:t>
            </a:r>
          </a:p>
          <a:p>
            <a:pPr>
              <a:buFont typeface="Wingdings" pitchFamily="2" charset="2"/>
              <a:buChar char="Ø"/>
            </a:pPr>
            <a:endParaRPr lang="fr-FR" sz="1800"/>
          </a:p>
          <a:p>
            <a:pPr>
              <a:buFont typeface="Wingdings" pitchFamily="2" charset="2"/>
              <a:buChar char="Ø"/>
            </a:pPr>
            <a:r>
              <a:rPr lang="fr-FR" sz="1800"/>
              <a:t> Une fois titrisés (MBS), ces surprimes, émis par ces banques via l’intermédiaire d’intermédiaires financiers spécialisés (GSE = Government Sponsored Entreprise), deviennent négociables et constituent in fine des créances « fragiles » sur les ménages emprunteurs, via ces GSE. Ils sont à cet égard comparables à des « billets de banques » qui sont négociables, mais à la différence que ces derniers ouvrent droit à une créance sur la banque centrale émettrice. La différence entre une dette titrisée et un billet estampillé Banque Centrale est que cette dernière ne faisant pas faillite, une pleine confiance est attribuée au billet….</a:t>
            </a:r>
          </a:p>
          <a:p>
            <a:endParaRPr lang="fr-FR" sz="1600"/>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81750"/>
            <a:ext cx="4568825" cy="3397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DCB72B63-1C62-4877-85A4-1D6B8B5CA4FD}" type="slidenum">
              <a:rPr lang="fr-FR" smtClean="0"/>
              <a:pPr>
                <a:defRPr/>
              </a:pPr>
              <a:t>52</a:t>
            </a:fld>
            <a:endParaRPr lang="fr-FR"/>
          </a:p>
        </p:txBody>
      </p:sp>
      <p:sp>
        <p:nvSpPr>
          <p:cNvPr id="41988" name="Rectangle 3"/>
          <p:cNvSpPr>
            <a:spLocks noChangeArrowheads="1"/>
          </p:cNvSpPr>
          <p:nvPr/>
        </p:nvSpPr>
        <p:spPr bwMode="auto">
          <a:xfrm>
            <a:off x="250825" y="692150"/>
            <a:ext cx="864235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lvl="1"/>
            <a:r>
              <a:rPr lang="fr-FR" sz="1800" b="1"/>
              <a:t>De la confiance en la monnaie scripturale des banques …. : illustration avec les surprimes</a:t>
            </a:r>
          </a:p>
          <a:p>
            <a:endParaRPr lang="fr-FR" sz="2000"/>
          </a:p>
          <a:p>
            <a:pPr>
              <a:buFont typeface="Wingdings" pitchFamily="2" charset="2"/>
              <a:buChar char="Ø"/>
            </a:pPr>
            <a:r>
              <a:rPr lang="fr-FR" sz="2000"/>
              <a:t> </a:t>
            </a:r>
            <a:r>
              <a:rPr lang="fr-FR" sz="1800"/>
              <a:t>Or ces ménages sont devenus insolvables avec la hausse brutale des taux d’intérêt.</a:t>
            </a:r>
          </a:p>
          <a:p>
            <a:pPr>
              <a:buFont typeface="Wingdings" pitchFamily="2" charset="2"/>
              <a:buChar char="Ø"/>
            </a:pPr>
            <a:endParaRPr lang="fr-FR" sz="1800"/>
          </a:p>
          <a:p>
            <a:pPr>
              <a:buFont typeface="Wingdings" pitchFamily="2" charset="2"/>
              <a:buChar char="Ø"/>
            </a:pPr>
            <a:r>
              <a:rPr lang="fr-FR" sz="1800"/>
              <a:t> La confiance dans les surprimes (MBS), dans cette « monnaie », est rapidement devenue quasi–nulle, face au risque de non remboursement des porteurs.</a:t>
            </a:r>
          </a:p>
          <a:p>
            <a:endParaRPr lang="fr-FR" sz="1800"/>
          </a:p>
          <a:p>
            <a:pPr>
              <a:buFont typeface="Wingdings" pitchFamily="2" charset="2"/>
              <a:buChar char="Ø"/>
            </a:pPr>
            <a:r>
              <a:rPr lang="fr-FR" sz="1800"/>
              <a:t> La plupart des établissements bancaires détenaient des surprimes. Face au risque de faillite bancaire (Lehman Brothers), elles ne se prêtaient plus entre elles, entrainant la plus grave crise de liquidités de toute l’histoire…</a:t>
            </a:r>
          </a:p>
          <a:p>
            <a:pPr>
              <a:buFont typeface="Wingdings" pitchFamily="2" charset="2"/>
              <a:buChar char="Ø"/>
            </a:pPr>
            <a:endParaRPr lang="fr-FR" sz="1800"/>
          </a:p>
          <a:p>
            <a:pPr>
              <a:buFont typeface="Wingdings" pitchFamily="2" charset="2"/>
              <a:buChar char="Ø"/>
            </a:pPr>
            <a:r>
              <a:rPr lang="fr-FR" sz="1800"/>
              <a:t> Le système capitalisme serait mort, si, entre autre, la FED n’avait pas racheté cette monnaie toxique aux banques US en contrepartie d’une monnaie estampillée banque centrale, en qui tout le monde à confiance. Ces rachats se sont bien sur effectués sur des valeurs inférieures aux nominaux, dont les différences constituent des pertes pour les banques qui les détenaient …</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81" y="454894"/>
            <a:ext cx="8305800" cy="360040"/>
          </a:xfrm>
          <a:ln>
            <a:miter lim="800000"/>
            <a:headEnd/>
            <a:tailEnd/>
          </a:ln>
          <a:extLst/>
        </p:spPr>
        <p:txBody>
          <a:bodyPr>
            <a:noAutofit/>
          </a:bodyPr>
          <a:lstStyle/>
          <a:p>
            <a:pPr>
              <a:defRPr/>
            </a:pPr>
            <a:r>
              <a:rPr lang="fr-FR" sz="2800" dirty="0"/>
              <a:t>Les limites à la création monétaire</a:t>
            </a:r>
          </a:p>
        </p:txBody>
      </p:sp>
      <p:sp>
        <p:nvSpPr>
          <p:cNvPr id="3" name="Footer Placeholder 2"/>
          <p:cNvSpPr>
            <a:spLocks noGrp="1"/>
          </p:cNvSpPr>
          <p:nvPr>
            <p:ph type="ftr" sz="quarter" idx="11"/>
          </p:nvPr>
        </p:nvSpPr>
        <p:spPr>
          <a:xfrm>
            <a:off x="2667000" y="6356350"/>
            <a:ext cx="4641850"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246AF8B0-38D0-40C5-8F11-D643523306C3}" type="slidenum">
              <a:rPr lang="fr-FR" smtClean="0"/>
              <a:pPr>
                <a:defRPr/>
              </a:pPr>
              <a:t>53</a:t>
            </a:fld>
            <a:endParaRPr lang="fr-FR"/>
          </a:p>
        </p:txBody>
      </p:sp>
      <p:sp>
        <p:nvSpPr>
          <p:cNvPr id="43013" name="Rectangle 4"/>
          <p:cNvSpPr>
            <a:spLocks noChangeArrowheads="1"/>
          </p:cNvSpPr>
          <p:nvPr/>
        </p:nvSpPr>
        <p:spPr bwMode="auto">
          <a:xfrm>
            <a:off x="233363" y="764704"/>
            <a:ext cx="8640762"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fr-FR" sz="2000" dirty="0"/>
              <a:t> </a:t>
            </a:r>
            <a:r>
              <a:rPr lang="fr-FR" sz="1800" dirty="0"/>
              <a:t>Les clients d'une banque réclament régulièrement de la monnaie fiduciaire (de la banque centrale). Une banque a donc besoin d'une réserve minimale de billets liée à la quantité de monnaie scripturale qu'elle accorde. La quantité de billets étant elle-même sous contrôle et limitée par la banque centrale, la quantité de monnaie scripturale, bien que multipliée par le crédit, reste bornée.</a:t>
            </a:r>
          </a:p>
          <a:p>
            <a:pPr>
              <a:buFont typeface="Wingdings" pitchFamily="2" charset="2"/>
              <a:buChar char="Ø"/>
            </a:pPr>
            <a:endParaRPr lang="fr-FR" sz="1800" dirty="0"/>
          </a:p>
          <a:p>
            <a:pPr>
              <a:buFont typeface="Wingdings" pitchFamily="2" charset="2"/>
              <a:buChar char="Ø"/>
            </a:pPr>
            <a:r>
              <a:rPr lang="fr-FR" sz="1800" dirty="0"/>
              <a:t> Des règles prudentielles sont imposées aux banques afin que les crédits qu’elles accordent ne dépassent pas différents ratios (déterminés actuellement par les règles dites Bales III depuis 2013). Les ratios de Bâle limitent donc la création de monnaie scripturale. Ils visent, bien sur en priorité, la réduction des risques pesant sur le système bancaire.</a:t>
            </a:r>
          </a:p>
          <a:p>
            <a:pPr>
              <a:buFont typeface="Wingdings" pitchFamily="2" charset="2"/>
              <a:buChar char="Ø"/>
            </a:pPr>
            <a:endParaRPr lang="fr-FR" sz="1800" dirty="0"/>
          </a:p>
          <a:p>
            <a:pPr>
              <a:buFont typeface="Wingdings" pitchFamily="2" charset="2"/>
              <a:buChar char="Ø"/>
            </a:pPr>
            <a:r>
              <a:rPr lang="fr-FR" sz="1800" dirty="0"/>
              <a:t> La politique monétaire permet de jouer sur la quantité de crédits que les banques peuvent offrir avec profit (donc la quantité de monnaie scripturale dans leurs comptes).</a:t>
            </a:r>
          </a:p>
          <a:p>
            <a:pPr>
              <a:buFont typeface="Wingdings" pitchFamily="2" charset="2"/>
              <a:buChar char="Ø"/>
            </a:pPr>
            <a:endParaRPr lang="fr-FR" sz="1800" dirty="0"/>
          </a:p>
          <a:p>
            <a:pPr>
              <a:buFont typeface="Wingdings" pitchFamily="2" charset="2"/>
              <a:buChar char="Ø"/>
            </a:pPr>
            <a:r>
              <a:rPr lang="fr-FR" sz="2000" dirty="0"/>
              <a:t> </a:t>
            </a:r>
            <a:r>
              <a:rPr lang="fr-FR" sz="1800" dirty="0"/>
              <a:t>Par ses opérations d’open </a:t>
            </a:r>
            <a:r>
              <a:rPr lang="fr-FR" sz="1800" dirty="0" err="1"/>
              <a:t>market</a:t>
            </a:r>
            <a:r>
              <a:rPr lang="fr-FR" sz="1800" dirty="0"/>
              <a:t>, la banque centrale peut injecter des liquidités auprès des banques, sous forme de prêts, dans des volumes qu’elle contrôle. De ce refinancement des banques auprès de la banque centrale, dépend in fine le volume des prêts que les banques pourront accorder à leurs clients et donc de la création monétaire.</a:t>
            </a:r>
            <a:endParaRPr lang="fr-FR" sz="2000" dirty="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3" name="Slide Number Placeholder 2"/>
          <p:cNvSpPr>
            <a:spLocks noGrp="1"/>
          </p:cNvSpPr>
          <p:nvPr>
            <p:ph type="sldNum" sz="quarter" idx="12"/>
          </p:nvPr>
        </p:nvSpPr>
        <p:spPr/>
        <p:txBody>
          <a:bodyPr/>
          <a:lstStyle/>
          <a:p>
            <a:pPr>
              <a:defRPr/>
            </a:pPr>
            <a:fld id="{A84A80E9-BB68-4DC4-A5FA-62050CB7700D}" type="slidenum">
              <a:rPr lang="fr-FR" smtClean="0"/>
              <a:pPr>
                <a:defRPr/>
              </a:pPr>
              <a:t>54</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44037" name="Rectangle 4"/>
          <p:cNvSpPr>
            <a:spLocks noChangeArrowheads="1"/>
          </p:cNvSpPr>
          <p:nvPr/>
        </p:nvSpPr>
        <p:spPr bwMode="auto">
          <a:xfrm>
            <a:off x="468313" y="1052513"/>
            <a:ext cx="82804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fr-FR" sz="2000" dirty="0"/>
              <a:t> La banque centrale exige des banques des réserves obligatoires : plus elles offrent de crédits et plus elles doivent déposer de fonds à la banque centrale. En faisant varier le ratio de réserves obligatoires des établissements de crédit la banque centrale fait varier la quantité maximale de crédits (donc de monnaie) qui peut être émis.</a:t>
            </a:r>
          </a:p>
          <a:p>
            <a:pPr>
              <a:buFont typeface="Wingdings" pitchFamily="2" charset="2"/>
              <a:buChar char="Ø"/>
            </a:pPr>
            <a:endParaRPr lang="fr-FR" sz="2000" dirty="0"/>
          </a:p>
          <a:p>
            <a:pPr>
              <a:buFont typeface="Wingdings" pitchFamily="2" charset="2"/>
              <a:buChar char="Ø"/>
            </a:pPr>
            <a:r>
              <a:rPr lang="fr-FR" sz="2000" dirty="0"/>
              <a:t> Les taux directeurs sont le principal outil de la politique monétaire : les établissements de crédit empruntent sur le marché interbancaire ou empruntent aux banques centrales à un taux d'intérêt défini par la banque centrale (voir infra). En augmentant (ou en baissant) ses taux d'intérêt, la banque centrale rend plus difficile (ou plus facile) l'accès au refinancement pour les banques commerciales, et induit un renchérissement (ou une baisse) du coût d'un crédit pour l'emprunteur (ménage ou entreprise). De ce fait, une hausse du taux d'intérêt entraîne une baisse de demande de crédit. Une diminution du taux de refinancement a évidemment un effet contraire</a:t>
            </a:r>
          </a:p>
        </p:txBody>
      </p:sp>
      <p:sp>
        <p:nvSpPr>
          <p:cNvPr id="6" name="Title 1"/>
          <p:cNvSpPr txBox="1">
            <a:spLocks/>
          </p:cNvSpPr>
          <p:nvPr/>
        </p:nvSpPr>
        <p:spPr>
          <a:xfrm>
            <a:off x="323850" y="404813"/>
            <a:ext cx="8305800" cy="503237"/>
          </a:xfrm>
          <a:prstGeom prst="rect">
            <a:avLst/>
          </a:prstGeom>
        </p:spPr>
        <p:txBody>
          <a:bodyPr/>
          <a:lstStyle/>
          <a:p>
            <a:pPr eaLnBrk="0" hangingPunct="0">
              <a:defRPr/>
            </a:pPr>
            <a:r>
              <a:rPr lang="fr-FR" sz="2800">
                <a:solidFill>
                  <a:schemeClr val="tx2"/>
                </a:solidFill>
                <a:latin typeface="+mj-lt"/>
                <a:ea typeface="+mj-ea"/>
                <a:cs typeface="+mj-cs"/>
              </a:rPr>
              <a:t>Les limites à la création monétaire</a:t>
            </a:r>
            <a:endParaRPr lang="fr-FR" sz="2800" dirty="0">
              <a:solidFill>
                <a:schemeClr val="tx2"/>
              </a:solidFill>
              <a:latin typeface="+mj-lt"/>
              <a:ea typeface="+mj-ea"/>
              <a:cs typeface="+mj-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323850" y="476250"/>
            <a:ext cx="8497888" cy="5832475"/>
          </a:xfrm>
        </p:spPr>
        <p:txBody>
          <a:bodyPr/>
          <a:lstStyle/>
          <a:p>
            <a:pPr eaLnBrk="1" hangingPunct="1">
              <a:lnSpc>
                <a:spcPct val="80000"/>
              </a:lnSpc>
            </a:pPr>
            <a:r>
              <a:rPr lang="fr-FR" sz="2000"/>
              <a:t>Les sources de déséquilibres</a:t>
            </a:r>
          </a:p>
          <a:p>
            <a:pPr lvl="1" eaLnBrk="1" hangingPunct="1">
              <a:lnSpc>
                <a:spcPct val="80000"/>
              </a:lnSpc>
            </a:pPr>
            <a:r>
              <a:rPr lang="fr-FR" sz="2000"/>
              <a:t>Sources endogènes : sur-endettement privé et publique (Japon, Crise Grécque), sur-investissement et spéculation (bulle techno, bulle immobilière et surprime), crise bancaire (crédit-crunch japonais, Surprime), surchauffe économique et inflation.</a:t>
            </a:r>
          </a:p>
          <a:p>
            <a:pPr lvl="1" eaLnBrk="1" hangingPunct="1">
              <a:lnSpc>
                <a:spcPct val="80000"/>
              </a:lnSpc>
            </a:pPr>
            <a:r>
              <a:rPr lang="fr-FR" sz="2000"/>
              <a:t>Les chocs exogènes : crise asiatique, russe, choc pétrolier, LTCM, WTC</a:t>
            </a:r>
          </a:p>
          <a:p>
            <a:pPr lvl="1" eaLnBrk="1" hangingPunct="1">
              <a:lnSpc>
                <a:spcPct val="80000"/>
              </a:lnSpc>
            </a:pPr>
            <a:r>
              <a:rPr lang="fr-FR" sz="2000"/>
              <a:t>Les chocs psychologiques : affaire Enron, WordlCom, WTC.</a:t>
            </a:r>
          </a:p>
          <a:p>
            <a:pPr eaLnBrk="1" hangingPunct="1">
              <a:lnSpc>
                <a:spcPct val="80000"/>
              </a:lnSpc>
            </a:pPr>
            <a:r>
              <a:rPr lang="fr-FR" sz="2000"/>
              <a:t>Les sources de régulations</a:t>
            </a:r>
          </a:p>
          <a:p>
            <a:pPr lvl="1" eaLnBrk="1" hangingPunct="1">
              <a:lnSpc>
                <a:spcPct val="80000"/>
              </a:lnSpc>
            </a:pPr>
            <a:r>
              <a:rPr lang="fr-FR" sz="2000"/>
              <a:t>Politiques monétaires (CONVENTIONNELLES ET NON CONVENTIONNELLES) : banques centrales (BCE, FED), relation de Fisher et inflation</a:t>
            </a:r>
          </a:p>
          <a:p>
            <a:pPr lvl="1" eaLnBrk="1" hangingPunct="1">
              <a:lnSpc>
                <a:spcPct val="80000"/>
              </a:lnSpc>
            </a:pPr>
            <a:r>
              <a:rPr lang="fr-FR" sz="2000"/>
              <a:t>Politique budgétaire, Politique de change</a:t>
            </a:r>
          </a:p>
          <a:p>
            <a:pPr lvl="1" eaLnBrk="1" hangingPunct="1">
              <a:lnSpc>
                <a:spcPct val="80000"/>
              </a:lnSpc>
            </a:pPr>
            <a:r>
              <a:rPr lang="fr-FR" sz="2000"/>
              <a:t>Policy-mix : un luxe made in US</a:t>
            </a:r>
          </a:p>
          <a:p>
            <a:pPr lvl="1" eaLnBrk="1" hangingPunct="1">
              <a:lnSpc>
                <a:spcPct val="80000"/>
              </a:lnSpc>
            </a:pPr>
            <a:r>
              <a:rPr lang="fr-FR" sz="2000"/>
              <a:t>FMI et déséquilibres budgétaires et monétaires</a:t>
            </a:r>
          </a:p>
          <a:p>
            <a:pPr lvl="1" eaLnBrk="1" hangingPunct="1">
              <a:lnSpc>
                <a:spcPct val="80000"/>
              </a:lnSpc>
            </a:pPr>
            <a:r>
              <a:rPr lang="fr-FR" sz="2000"/>
              <a:t>Création de la zone euro en 1999  suite au Traité de l’Union Européenne (Maastricht en 1992) et au Pacte de Stabilité et de Croissance (PSC) (Amsterdam en 1997)</a:t>
            </a:r>
          </a:p>
          <a:p>
            <a:pPr lvl="1" eaLnBrk="1" hangingPunct="1">
              <a:lnSpc>
                <a:spcPct val="80000"/>
              </a:lnSpc>
            </a:pPr>
            <a:r>
              <a:rPr lang="fr-FR" sz="2000"/>
              <a:t>Création du FESF, du MES et négociation du Pacte budgétaire</a:t>
            </a:r>
          </a:p>
          <a:p>
            <a:pPr lvl="1" eaLnBrk="1" hangingPunct="1">
              <a:lnSpc>
                <a:spcPct val="80000"/>
              </a:lnSpc>
            </a:pPr>
            <a:r>
              <a:rPr lang="fr-FR" sz="2000"/>
              <a:t>Bales III</a:t>
            </a:r>
          </a:p>
        </p:txBody>
      </p:sp>
      <p:sp>
        <p:nvSpPr>
          <p:cNvPr id="15362" name="Espace réservé du numéro de diapositive 5"/>
          <p:cNvSpPr>
            <a:spLocks noGrp="1"/>
          </p:cNvSpPr>
          <p:nvPr>
            <p:ph type="sldNum" sz="quarter" idx="12"/>
          </p:nvPr>
        </p:nvSpPr>
        <p:spPr/>
        <p:txBody>
          <a:bodyPr/>
          <a:lstStyle/>
          <a:p>
            <a:pPr>
              <a:defRPr/>
            </a:pPr>
            <a:fld id="{A5326C62-CBD3-4C5E-9C96-417BA616C23A}" type="slidenum">
              <a:rPr lang="fr-FR"/>
              <a:pPr>
                <a:defRPr/>
              </a:pPr>
              <a:t>55</a:t>
            </a:fld>
            <a:endParaRPr lang="fr-FR"/>
          </a:p>
        </p:txBody>
      </p:sp>
      <p:sp>
        <p:nvSpPr>
          <p:cNvPr id="4" name="Espace réservé du pied de page 3"/>
          <p:cNvSpPr>
            <a:spLocks noGrp="1"/>
          </p:cNvSpPr>
          <p:nvPr>
            <p:ph type="ftr" sz="quarter" idx="11"/>
          </p:nvPr>
        </p:nvSpPr>
        <p:spPr>
          <a:xfrm>
            <a:off x="2667000" y="6477000"/>
            <a:ext cx="4267200" cy="244475"/>
          </a:xfrm>
        </p:spPr>
        <p:txBody>
          <a:bodyPr/>
          <a:lstStyle/>
          <a:p>
            <a:pPr>
              <a:defRPr/>
            </a:pPr>
            <a:r>
              <a:rPr lang="fr-FR"/>
              <a:t>Cours de "Gestion de portefeuille" - Reproduction interdite</a:t>
            </a:r>
          </a:p>
        </p:txBody>
      </p:sp>
      <p:sp>
        <p:nvSpPr>
          <p:cNvPr id="5" name="Rectangle 4"/>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8EA9806B-9108-4784-8329-EEBF66CADC29}"/>
              </a:ext>
            </a:extLst>
          </p:cNvPr>
          <p:cNvPicPr>
            <a:picLocks noChangeAspect="1"/>
          </p:cNvPicPr>
          <p:nvPr/>
        </p:nvPicPr>
        <p:blipFill>
          <a:blip r:embed="rId3"/>
          <a:stretch>
            <a:fillRect/>
          </a:stretch>
        </p:blipFill>
        <p:spPr>
          <a:xfrm>
            <a:off x="208328" y="1614881"/>
            <a:ext cx="8576258" cy="4616504"/>
          </a:xfrm>
          <a:prstGeom prst="rect">
            <a:avLst/>
          </a:prstGeom>
          <a:noFill/>
          <a:ln>
            <a:noFill/>
          </a:ln>
        </p:spPr>
        <p:style>
          <a:lnRef idx="0">
            <a:scrgbClr r="0" g="0" b="0"/>
          </a:lnRef>
          <a:fillRef idx="0">
            <a:scrgbClr r="0" g="0" b="0"/>
          </a:fillRef>
          <a:effectRef idx="0">
            <a:scrgbClr r="0" g="0" b="0"/>
          </a:effectRef>
          <a:fontRef idx="minor">
            <a:schemeClr val="accent2"/>
          </a:fontRef>
        </p:style>
      </p:pic>
      <p:sp>
        <p:nvSpPr>
          <p:cNvPr id="46083" name="Rectangle 2"/>
          <p:cNvSpPr>
            <a:spLocks noGrp="1"/>
          </p:cNvSpPr>
          <p:nvPr>
            <p:ph type="title"/>
          </p:nvPr>
        </p:nvSpPr>
        <p:spPr>
          <a:xfrm>
            <a:off x="395288" y="404813"/>
            <a:ext cx="8229600" cy="819150"/>
          </a:xfrm>
        </p:spPr>
        <p:txBody>
          <a:bodyPr/>
          <a:lstStyle/>
          <a:p>
            <a:r>
              <a:rPr lang="fr-FR" sz="2400"/>
              <a:t>Radiographie boursière et des crises pour mieux comprendre les relations entre la sphère réelle et financière</a:t>
            </a:r>
            <a:endParaRPr lang="fr-FR"/>
          </a:p>
        </p:txBody>
      </p:sp>
      <p:sp>
        <p:nvSpPr>
          <p:cNvPr id="46110" name="AutoShape 31" descr="http://www.boursorama.com/graphiques/display_gif.phtml?id=3235709"/>
          <p:cNvSpPr>
            <a:spLocks noChangeAspect="1" noChangeArrowheads="1"/>
          </p:cNvSpPr>
          <p:nvPr/>
        </p:nvSpPr>
        <p:spPr bwMode="auto">
          <a:xfrm>
            <a:off x="1873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p>
        </p:txBody>
      </p:sp>
      <p:sp>
        <p:nvSpPr>
          <p:cNvPr id="31" name="Rectangle 30"/>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grpSp>
        <p:nvGrpSpPr>
          <p:cNvPr id="16" name="Groupe 15"/>
          <p:cNvGrpSpPr/>
          <p:nvPr/>
        </p:nvGrpSpPr>
        <p:grpSpPr>
          <a:xfrm>
            <a:off x="6196862" y="3675105"/>
            <a:ext cx="1224019" cy="2285406"/>
            <a:chOff x="6788516" y="4501777"/>
            <a:chExt cx="1072970" cy="2285406"/>
          </a:xfrm>
        </p:grpSpPr>
        <p:sp>
          <p:nvSpPr>
            <p:cNvPr id="46116" name="Line 24"/>
            <p:cNvSpPr>
              <a:spLocks noChangeShapeType="1"/>
            </p:cNvSpPr>
            <p:nvPr/>
          </p:nvSpPr>
          <p:spPr bwMode="auto">
            <a:xfrm flipV="1">
              <a:off x="7852412" y="4501777"/>
              <a:ext cx="9074" cy="228540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17" name="Text Box 30"/>
            <p:cNvSpPr txBox="1">
              <a:spLocks noChangeArrowheads="1"/>
            </p:cNvSpPr>
            <p:nvPr/>
          </p:nvSpPr>
          <p:spPr bwMode="auto">
            <a:xfrm>
              <a:off x="6788516" y="6341675"/>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dirty="0"/>
                <a:t>13</a:t>
              </a:r>
              <a:endParaRPr lang="fr-FR" dirty="0"/>
            </a:p>
          </p:txBody>
        </p:sp>
      </p:grpSp>
      <p:sp>
        <p:nvSpPr>
          <p:cNvPr id="46085" name="Text Box 7"/>
          <p:cNvSpPr txBox="1">
            <a:spLocks noChangeArrowheads="1"/>
          </p:cNvSpPr>
          <p:nvPr/>
        </p:nvSpPr>
        <p:spPr bwMode="auto">
          <a:xfrm>
            <a:off x="615559" y="6180834"/>
            <a:ext cx="40130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1</a:t>
            </a:r>
          </a:p>
        </p:txBody>
      </p:sp>
      <p:sp>
        <p:nvSpPr>
          <p:cNvPr id="46086" name="Line 8"/>
          <p:cNvSpPr>
            <a:spLocks noChangeShapeType="1"/>
          </p:cNvSpPr>
          <p:nvPr/>
        </p:nvSpPr>
        <p:spPr bwMode="auto">
          <a:xfrm flipV="1">
            <a:off x="2374735" y="4509119"/>
            <a:ext cx="5573" cy="150586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87" name="Text Box 9"/>
          <p:cNvSpPr txBox="1">
            <a:spLocks noChangeArrowheads="1"/>
          </p:cNvSpPr>
          <p:nvPr/>
        </p:nvSpPr>
        <p:spPr bwMode="auto">
          <a:xfrm>
            <a:off x="2142514" y="6093627"/>
            <a:ext cx="40130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2</a:t>
            </a:r>
          </a:p>
        </p:txBody>
      </p:sp>
      <p:sp>
        <p:nvSpPr>
          <p:cNvPr id="46088" name="Line 11"/>
          <p:cNvSpPr>
            <a:spLocks noChangeShapeType="1"/>
          </p:cNvSpPr>
          <p:nvPr/>
        </p:nvSpPr>
        <p:spPr bwMode="auto">
          <a:xfrm flipH="1" flipV="1">
            <a:off x="2586306" y="3717032"/>
            <a:ext cx="0" cy="232092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89" name="Text Box 12"/>
          <p:cNvSpPr txBox="1">
            <a:spLocks noChangeArrowheads="1"/>
          </p:cNvSpPr>
          <p:nvPr/>
        </p:nvSpPr>
        <p:spPr bwMode="auto">
          <a:xfrm>
            <a:off x="2401125" y="6096173"/>
            <a:ext cx="32605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3</a:t>
            </a:r>
          </a:p>
        </p:txBody>
      </p:sp>
      <p:sp>
        <p:nvSpPr>
          <p:cNvPr id="46090" name="Line 13"/>
          <p:cNvSpPr>
            <a:spLocks noChangeShapeType="1"/>
          </p:cNvSpPr>
          <p:nvPr/>
        </p:nvSpPr>
        <p:spPr bwMode="auto">
          <a:xfrm flipH="1" flipV="1">
            <a:off x="3184303" y="2181666"/>
            <a:ext cx="47659" cy="378743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91" name="Text Box 14"/>
          <p:cNvSpPr txBox="1">
            <a:spLocks noChangeArrowheads="1"/>
          </p:cNvSpPr>
          <p:nvPr/>
        </p:nvSpPr>
        <p:spPr bwMode="auto">
          <a:xfrm>
            <a:off x="3028638" y="6085993"/>
            <a:ext cx="37900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4</a:t>
            </a:r>
          </a:p>
        </p:txBody>
      </p:sp>
      <p:sp>
        <p:nvSpPr>
          <p:cNvPr id="46092" name="Line 15"/>
          <p:cNvSpPr>
            <a:spLocks noChangeShapeType="1"/>
          </p:cNvSpPr>
          <p:nvPr/>
        </p:nvSpPr>
        <p:spPr bwMode="auto">
          <a:xfrm flipH="1" flipV="1">
            <a:off x="3464886" y="3308230"/>
            <a:ext cx="8749" cy="271955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93" name="Text Box 16"/>
          <p:cNvSpPr txBox="1">
            <a:spLocks noChangeArrowheads="1"/>
          </p:cNvSpPr>
          <p:nvPr/>
        </p:nvSpPr>
        <p:spPr bwMode="auto">
          <a:xfrm>
            <a:off x="3322627" y="6053412"/>
            <a:ext cx="2821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5</a:t>
            </a:r>
          </a:p>
        </p:txBody>
      </p:sp>
      <p:grpSp>
        <p:nvGrpSpPr>
          <p:cNvPr id="8" name="Groupe 7"/>
          <p:cNvGrpSpPr/>
          <p:nvPr/>
        </p:nvGrpSpPr>
        <p:grpSpPr>
          <a:xfrm>
            <a:off x="3539019" y="3495162"/>
            <a:ext cx="312272" cy="2938371"/>
            <a:chOff x="3868746" y="3452951"/>
            <a:chExt cx="381000" cy="3190383"/>
          </a:xfrm>
        </p:grpSpPr>
        <p:sp>
          <p:nvSpPr>
            <p:cNvPr id="46096" name="Text Box 20"/>
            <p:cNvSpPr txBox="1">
              <a:spLocks noChangeArrowheads="1"/>
            </p:cNvSpPr>
            <p:nvPr/>
          </p:nvSpPr>
          <p:spPr bwMode="auto">
            <a:xfrm>
              <a:off x="3868746" y="6186134"/>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6</a:t>
              </a:r>
            </a:p>
          </p:txBody>
        </p:sp>
        <p:grpSp>
          <p:nvGrpSpPr>
            <p:cNvPr id="2" name="Groupe 1"/>
            <p:cNvGrpSpPr/>
            <p:nvPr/>
          </p:nvGrpSpPr>
          <p:grpSpPr>
            <a:xfrm>
              <a:off x="3919411" y="3452951"/>
              <a:ext cx="144463" cy="2736711"/>
              <a:chOff x="4175125" y="3559175"/>
              <a:chExt cx="155575" cy="2463800"/>
            </a:xfrm>
          </p:grpSpPr>
          <p:sp>
            <p:nvSpPr>
              <p:cNvPr id="46094" name="Line 18"/>
              <p:cNvSpPr>
                <a:spLocks noChangeShapeType="1"/>
              </p:cNvSpPr>
              <p:nvPr/>
            </p:nvSpPr>
            <p:spPr bwMode="auto">
              <a:xfrm flipV="1">
                <a:off x="4175125" y="3559175"/>
                <a:ext cx="0" cy="2463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95" name="Line 19"/>
              <p:cNvSpPr>
                <a:spLocks noChangeShapeType="1"/>
              </p:cNvSpPr>
              <p:nvPr/>
            </p:nvSpPr>
            <p:spPr bwMode="auto">
              <a:xfrm flipV="1">
                <a:off x="4330700" y="3573463"/>
                <a:ext cx="0" cy="24495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01" name="Line 26"/>
              <p:cNvSpPr>
                <a:spLocks noChangeShapeType="1"/>
              </p:cNvSpPr>
              <p:nvPr/>
            </p:nvSpPr>
            <p:spPr bwMode="auto">
              <a:xfrm flipV="1">
                <a:off x="4216015" y="6019799"/>
                <a:ext cx="103573"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grpSp>
      </p:grpSp>
      <p:grpSp>
        <p:nvGrpSpPr>
          <p:cNvPr id="10" name="Groupe 9"/>
          <p:cNvGrpSpPr/>
          <p:nvPr/>
        </p:nvGrpSpPr>
        <p:grpSpPr>
          <a:xfrm>
            <a:off x="4289747" y="3789039"/>
            <a:ext cx="307886" cy="2722631"/>
            <a:chOff x="4784397" y="3633064"/>
            <a:chExt cx="465937" cy="2992865"/>
          </a:xfrm>
        </p:grpSpPr>
        <p:sp>
          <p:nvSpPr>
            <p:cNvPr id="46100" name="Text Box 25"/>
            <p:cNvSpPr txBox="1">
              <a:spLocks noChangeArrowheads="1"/>
            </p:cNvSpPr>
            <p:nvPr/>
          </p:nvSpPr>
          <p:spPr bwMode="auto">
            <a:xfrm>
              <a:off x="4818534" y="616872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8</a:t>
              </a:r>
            </a:p>
          </p:txBody>
        </p:sp>
        <p:grpSp>
          <p:nvGrpSpPr>
            <p:cNvPr id="3" name="Groupe 2"/>
            <p:cNvGrpSpPr/>
            <p:nvPr/>
          </p:nvGrpSpPr>
          <p:grpSpPr>
            <a:xfrm>
              <a:off x="4784397" y="3633064"/>
              <a:ext cx="465937" cy="2556598"/>
              <a:chOff x="5076825" y="3655096"/>
              <a:chExt cx="549275" cy="2326604"/>
            </a:xfrm>
          </p:grpSpPr>
          <p:sp>
            <p:nvSpPr>
              <p:cNvPr id="46097" name="Line 22"/>
              <p:cNvSpPr>
                <a:spLocks noChangeShapeType="1"/>
              </p:cNvSpPr>
              <p:nvPr/>
            </p:nvSpPr>
            <p:spPr bwMode="auto">
              <a:xfrm flipV="1">
                <a:off x="5076825" y="3901249"/>
                <a:ext cx="52062" cy="20804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099" name="Line 24"/>
              <p:cNvSpPr>
                <a:spLocks noChangeShapeType="1"/>
              </p:cNvSpPr>
              <p:nvPr/>
            </p:nvSpPr>
            <p:spPr bwMode="auto">
              <a:xfrm flipV="1">
                <a:off x="5507982" y="3655096"/>
                <a:ext cx="52061" cy="230280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02" name="Line 27"/>
              <p:cNvSpPr>
                <a:spLocks noChangeShapeType="1"/>
              </p:cNvSpPr>
              <p:nvPr/>
            </p:nvSpPr>
            <p:spPr bwMode="auto">
              <a:xfrm>
                <a:off x="5092700" y="5981700"/>
                <a:ext cx="533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grpSp>
      </p:grpSp>
      <p:grpSp>
        <p:nvGrpSpPr>
          <p:cNvPr id="9" name="Groupe 8"/>
          <p:cNvGrpSpPr/>
          <p:nvPr/>
        </p:nvGrpSpPr>
        <p:grpSpPr>
          <a:xfrm>
            <a:off x="3826550" y="4509119"/>
            <a:ext cx="316305" cy="2044254"/>
            <a:chOff x="4233068" y="4637087"/>
            <a:chExt cx="360363" cy="2003426"/>
          </a:xfrm>
        </p:grpSpPr>
        <p:sp>
          <p:nvSpPr>
            <p:cNvPr id="46098" name="Text Box 23"/>
            <p:cNvSpPr txBox="1">
              <a:spLocks noChangeArrowheads="1"/>
            </p:cNvSpPr>
            <p:nvPr/>
          </p:nvSpPr>
          <p:spPr bwMode="auto">
            <a:xfrm>
              <a:off x="4233068" y="6180138"/>
              <a:ext cx="360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7</a:t>
              </a:r>
            </a:p>
          </p:txBody>
        </p:sp>
        <p:sp>
          <p:nvSpPr>
            <p:cNvPr id="46103" name="Line 28"/>
            <p:cNvSpPr>
              <a:spLocks noChangeShapeType="1"/>
            </p:cNvSpPr>
            <p:nvPr/>
          </p:nvSpPr>
          <p:spPr bwMode="auto">
            <a:xfrm flipH="1" flipV="1">
              <a:off x="4355975" y="4637087"/>
              <a:ext cx="17480" cy="142240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grpSp>
        <p:nvGrpSpPr>
          <p:cNvPr id="12" name="Groupe 11"/>
          <p:cNvGrpSpPr/>
          <p:nvPr/>
        </p:nvGrpSpPr>
        <p:grpSpPr>
          <a:xfrm>
            <a:off x="4677501" y="3068959"/>
            <a:ext cx="379008" cy="3468967"/>
            <a:chOff x="5302829" y="2924944"/>
            <a:chExt cx="431800" cy="3601026"/>
          </a:xfrm>
        </p:grpSpPr>
        <p:sp>
          <p:nvSpPr>
            <p:cNvPr id="46106" name="Line 32"/>
            <p:cNvSpPr>
              <a:spLocks noChangeShapeType="1"/>
            </p:cNvSpPr>
            <p:nvPr/>
          </p:nvSpPr>
          <p:spPr bwMode="auto">
            <a:xfrm flipV="1">
              <a:off x="5472580" y="2924944"/>
              <a:ext cx="35524" cy="309764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07" name="Text Box 33"/>
            <p:cNvSpPr txBox="1">
              <a:spLocks noChangeArrowheads="1"/>
            </p:cNvSpPr>
            <p:nvPr/>
          </p:nvSpPr>
          <p:spPr bwMode="auto">
            <a:xfrm>
              <a:off x="5302829" y="6065595"/>
              <a:ext cx="43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dirty="0"/>
                <a:t>9</a:t>
              </a:r>
            </a:p>
          </p:txBody>
        </p:sp>
      </p:grpSp>
      <p:grpSp>
        <p:nvGrpSpPr>
          <p:cNvPr id="13" name="Groupe 12"/>
          <p:cNvGrpSpPr/>
          <p:nvPr/>
        </p:nvGrpSpPr>
        <p:grpSpPr>
          <a:xfrm>
            <a:off x="5233689" y="2691641"/>
            <a:ext cx="475151" cy="3674695"/>
            <a:chOff x="5896987" y="2852419"/>
            <a:chExt cx="873242" cy="3609123"/>
          </a:xfrm>
        </p:grpSpPr>
        <p:sp>
          <p:nvSpPr>
            <p:cNvPr id="46105" name="Text Box 30"/>
            <p:cNvSpPr txBox="1">
              <a:spLocks noChangeArrowheads="1"/>
            </p:cNvSpPr>
            <p:nvPr/>
          </p:nvSpPr>
          <p:spPr bwMode="auto">
            <a:xfrm>
              <a:off x="5909790" y="6122988"/>
              <a:ext cx="8604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600" dirty="0"/>
                <a:t>10</a:t>
              </a:r>
            </a:p>
          </p:txBody>
        </p:sp>
        <p:grpSp>
          <p:nvGrpSpPr>
            <p:cNvPr id="4" name="Groupe 3"/>
            <p:cNvGrpSpPr/>
            <p:nvPr/>
          </p:nvGrpSpPr>
          <p:grpSpPr>
            <a:xfrm>
              <a:off x="5896987" y="2852419"/>
              <a:ext cx="495884" cy="3337242"/>
              <a:chOff x="6274134" y="2968238"/>
              <a:chExt cx="429879" cy="3072200"/>
            </a:xfrm>
          </p:grpSpPr>
          <p:sp>
            <p:nvSpPr>
              <p:cNvPr id="46104" name="Line 29"/>
              <p:cNvSpPr>
                <a:spLocks noChangeShapeType="1"/>
              </p:cNvSpPr>
              <p:nvPr/>
            </p:nvSpPr>
            <p:spPr bwMode="auto">
              <a:xfrm flipH="1" flipV="1">
                <a:off x="6274134" y="2968238"/>
                <a:ext cx="26654" cy="305156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08" name="Line 27"/>
              <p:cNvSpPr>
                <a:spLocks noChangeShapeType="1"/>
              </p:cNvSpPr>
              <p:nvPr/>
            </p:nvSpPr>
            <p:spPr bwMode="auto">
              <a:xfrm>
                <a:off x="6300788" y="6015038"/>
                <a:ext cx="403225" cy="222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6109" name="Line 24"/>
              <p:cNvSpPr>
                <a:spLocks noChangeShapeType="1"/>
              </p:cNvSpPr>
              <p:nvPr/>
            </p:nvSpPr>
            <p:spPr bwMode="auto">
              <a:xfrm flipV="1">
                <a:off x="6659563" y="3521075"/>
                <a:ext cx="0" cy="25193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grpSp>
      <p:grpSp>
        <p:nvGrpSpPr>
          <p:cNvPr id="14" name="Groupe 13"/>
          <p:cNvGrpSpPr/>
          <p:nvPr/>
        </p:nvGrpSpPr>
        <p:grpSpPr>
          <a:xfrm>
            <a:off x="5994826" y="3734436"/>
            <a:ext cx="533917" cy="2797402"/>
            <a:chOff x="6407154" y="3928980"/>
            <a:chExt cx="608286" cy="2797402"/>
          </a:xfrm>
        </p:grpSpPr>
        <p:sp>
          <p:nvSpPr>
            <p:cNvPr id="46112" name="Line 24"/>
            <p:cNvSpPr>
              <a:spLocks noChangeShapeType="1"/>
            </p:cNvSpPr>
            <p:nvPr/>
          </p:nvSpPr>
          <p:spPr bwMode="auto">
            <a:xfrm flipV="1">
              <a:off x="6757798" y="3928980"/>
              <a:ext cx="6395" cy="228318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14" name="Text Box 30"/>
            <p:cNvSpPr txBox="1">
              <a:spLocks noChangeArrowheads="1"/>
            </p:cNvSpPr>
            <p:nvPr/>
          </p:nvSpPr>
          <p:spPr bwMode="auto">
            <a:xfrm>
              <a:off x="6407154" y="6357050"/>
              <a:ext cx="608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dirty="0"/>
                <a:t>11</a:t>
              </a:r>
            </a:p>
          </p:txBody>
        </p:sp>
      </p:grpSp>
      <p:grpSp>
        <p:nvGrpSpPr>
          <p:cNvPr id="15" name="Groupe 14"/>
          <p:cNvGrpSpPr/>
          <p:nvPr/>
        </p:nvGrpSpPr>
        <p:grpSpPr>
          <a:xfrm>
            <a:off x="6291049" y="4259185"/>
            <a:ext cx="597939" cy="2252485"/>
            <a:chOff x="7355930" y="3747563"/>
            <a:chExt cx="681226" cy="2789672"/>
          </a:xfrm>
        </p:grpSpPr>
        <p:sp>
          <p:nvSpPr>
            <p:cNvPr id="46113" name="Line 24"/>
            <p:cNvSpPr>
              <a:spLocks noChangeShapeType="1"/>
            </p:cNvSpPr>
            <p:nvPr/>
          </p:nvSpPr>
          <p:spPr bwMode="auto">
            <a:xfrm flipV="1">
              <a:off x="7696558" y="3747563"/>
              <a:ext cx="0" cy="22907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46115" name="Text Box 30"/>
            <p:cNvSpPr txBox="1">
              <a:spLocks noChangeArrowheads="1"/>
            </p:cNvSpPr>
            <p:nvPr/>
          </p:nvSpPr>
          <p:spPr bwMode="auto">
            <a:xfrm>
              <a:off x="7355930" y="6079822"/>
              <a:ext cx="681226" cy="4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dirty="0"/>
                <a:t>12</a:t>
              </a:r>
              <a:endParaRPr lang="fr-FR" dirty="0"/>
            </a:p>
          </p:txBody>
        </p:sp>
      </p:grpSp>
      <p:grpSp>
        <p:nvGrpSpPr>
          <p:cNvPr id="6" name="Groupe 5"/>
          <p:cNvGrpSpPr/>
          <p:nvPr/>
        </p:nvGrpSpPr>
        <p:grpSpPr>
          <a:xfrm>
            <a:off x="643650" y="5335167"/>
            <a:ext cx="265216" cy="787400"/>
            <a:chOff x="390526" y="5394325"/>
            <a:chExt cx="302158" cy="787400"/>
          </a:xfrm>
        </p:grpSpPr>
        <p:sp>
          <p:nvSpPr>
            <p:cNvPr id="46084" name="Line 6"/>
            <p:cNvSpPr>
              <a:spLocks noChangeShapeType="1"/>
            </p:cNvSpPr>
            <p:nvPr/>
          </p:nvSpPr>
          <p:spPr bwMode="auto">
            <a:xfrm flipH="1" flipV="1">
              <a:off x="390526" y="5394325"/>
              <a:ext cx="6350" cy="787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cxnSp>
          <p:nvCxnSpPr>
            <p:cNvPr id="7" name="Connecteur droit 6"/>
            <p:cNvCxnSpPr>
              <a:stCxn id="46084" idx="0"/>
            </p:cNvCxnSpPr>
            <p:nvPr/>
          </p:nvCxnSpPr>
          <p:spPr>
            <a:xfrm flipV="1">
              <a:off x="396876" y="6174142"/>
              <a:ext cx="295808" cy="75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692684" y="5453065"/>
              <a:ext cx="0" cy="7286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e 16"/>
          <p:cNvGrpSpPr/>
          <p:nvPr/>
        </p:nvGrpSpPr>
        <p:grpSpPr>
          <a:xfrm>
            <a:off x="6681012" y="4373433"/>
            <a:ext cx="881193" cy="1993390"/>
            <a:chOff x="7935044" y="3720697"/>
            <a:chExt cx="1003936" cy="2853548"/>
          </a:xfrm>
        </p:grpSpPr>
        <p:sp>
          <p:nvSpPr>
            <p:cNvPr id="54" name="Text Box 30"/>
            <p:cNvSpPr txBox="1">
              <a:spLocks noChangeArrowheads="1"/>
            </p:cNvSpPr>
            <p:nvPr/>
          </p:nvSpPr>
          <p:spPr bwMode="auto">
            <a:xfrm>
              <a:off x="8335895" y="6204912"/>
              <a:ext cx="603085"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dirty="0"/>
                <a:t>14</a:t>
              </a:r>
              <a:endParaRPr lang="fr-FR" dirty="0"/>
            </a:p>
          </p:txBody>
        </p:sp>
        <p:sp>
          <p:nvSpPr>
            <p:cNvPr id="55" name="Line 24"/>
            <p:cNvSpPr>
              <a:spLocks noChangeShapeType="1"/>
            </p:cNvSpPr>
            <p:nvPr/>
          </p:nvSpPr>
          <p:spPr bwMode="auto">
            <a:xfrm flipV="1">
              <a:off x="7935044" y="3720697"/>
              <a:ext cx="0" cy="25184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grpSp>
        <p:nvGrpSpPr>
          <p:cNvPr id="56" name="Groupe 55"/>
          <p:cNvGrpSpPr/>
          <p:nvPr/>
        </p:nvGrpSpPr>
        <p:grpSpPr>
          <a:xfrm>
            <a:off x="7271308" y="3561681"/>
            <a:ext cx="468186" cy="2905137"/>
            <a:chOff x="8109819" y="3897067"/>
            <a:chExt cx="533400" cy="2905137"/>
          </a:xfrm>
        </p:grpSpPr>
        <p:sp>
          <p:nvSpPr>
            <p:cNvPr id="57" name="Text Box 30"/>
            <p:cNvSpPr txBox="1">
              <a:spLocks noChangeArrowheads="1"/>
            </p:cNvSpPr>
            <p:nvPr/>
          </p:nvSpPr>
          <p:spPr bwMode="auto">
            <a:xfrm>
              <a:off x="8109819" y="6432872"/>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spcBef>
                  <a:spcPct val="50000"/>
                </a:spcBef>
              </a:pPr>
              <a:r>
                <a:rPr lang="fr-FR" sz="1800" dirty="0"/>
                <a:t>15</a:t>
              </a:r>
              <a:endParaRPr lang="fr-FR" dirty="0"/>
            </a:p>
          </p:txBody>
        </p:sp>
        <p:sp>
          <p:nvSpPr>
            <p:cNvPr id="58" name="Line 24"/>
            <p:cNvSpPr>
              <a:spLocks noChangeShapeType="1"/>
            </p:cNvSpPr>
            <p:nvPr/>
          </p:nvSpPr>
          <p:spPr bwMode="auto">
            <a:xfrm flipV="1">
              <a:off x="8153877" y="3897067"/>
              <a:ext cx="11793" cy="238749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body" idx="1"/>
          </p:nvPr>
        </p:nvSpPr>
        <p:spPr>
          <a:xfrm>
            <a:off x="179388" y="338138"/>
            <a:ext cx="8713787" cy="6192837"/>
          </a:xfrm>
        </p:spPr>
        <p:txBody>
          <a:bodyPr/>
          <a:lstStyle/>
          <a:p>
            <a:pPr>
              <a:lnSpc>
                <a:spcPct val="90000"/>
              </a:lnSpc>
            </a:pPr>
            <a:r>
              <a:rPr lang="fr-FR" sz="1600" dirty="0"/>
              <a:t>(1) Crise de change : attaque spéculative de SOROS contre le GBP en septembre  1992, relayée par les </a:t>
            </a:r>
            <a:r>
              <a:rPr lang="fr-FR" sz="1600" dirty="0" err="1"/>
              <a:t>Hedge</a:t>
            </a:r>
            <a:r>
              <a:rPr lang="fr-FR" sz="1600" dirty="0"/>
              <a:t> Funds, puis contre le FRF et ITL en 1993 qui conduira à la sortie des parités de leurs fourchettes du SME. En réponse aux déséquilibres créés par ces attaques, la monnaie unique sera créée.</a:t>
            </a:r>
          </a:p>
          <a:p>
            <a:pPr>
              <a:lnSpc>
                <a:spcPct val="90000"/>
              </a:lnSpc>
            </a:pPr>
            <a:r>
              <a:rPr lang="fr-FR" sz="1600" dirty="0"/>
              <a:t>(2) Crise Japonaise et asiatique (octobre 1997)</a:t>
            </a:r>
          </a:p>
          <a:p>
            <a:pPr>
              <a:lnSpc>
                <a:spcPct val="90000"/>
              </a:lnSpc>
            </a:pPr>
            <a:r>
              <a:rPr lang="fr-FR" sz="1600" dirty="0"/>
              <a:t>(3) Crise Russe (aout 1998)</a:t>
            </a:r>
          </a:p>
          <a:p>
            <a:pPr>
              <a:lnSpc>
                <a:spcPct val="90000"/>
              </a:lnSpc>
            </a:pPr>
            <a:r>
              <a:rPr lang="fr-FR" sz="1600" dirty="0"/>
              <a:t>(4) Explosion de la bulle des TMT (avril 2000)</a:t>
            </a:r>
          </a:p>
          <a:p>
            <a:pPr>
              <a:lnSpc>
                <a:spcPct val="90000"/>
              </a:lnSpc>
            </a:pPr>
            <a:r>
              <a:rPr lang="fr-FR" sz="1600" dirty="0"/>
              <a:t>(5) Attentat des WTC (11/09/2001)</a:t>
            </a:r>
          </a:p>
          <a:p>
            <a:pPr>
              <a:lnSpc>
                <a:spcPct val="90000"/>
              </a:lnSpc>
            </a:pPr>
            <a:r>
              <a:rPr lang="fr-FR" sz="1600" dirty="0"/>
              <a:t>(6) Faillites d’Enron (2/12/01) et de </a:t>
            </a:r>
            <a:r>
              <a:rPr lang="fr-FR" sz="1600" dirty="0" err="1"/>
              <a:t>Worldcom</a:t>
            </a:r>
            <a:r>
              <a:rPr lang="fr-FR" sz="1600" dirty="0"/>
              <a:t> (25/06/02) =&gt; crise profonde de confiance qui donnera naissance à la loi </a:t>
            </a:r>
            <a:r>
              <a:rPr lang="fr-FR" sz="1600" dirty="0" err="1"/>
              <a:t>Sarbanes</a:t>
            </a:r>
            <a:r>
              <a:rPr lang="fr-FR" sz="1600" dirty="0"/>
              <a:t>-Oxley</a:t>
            </a:r>
          </a:p>
          <a:p>
            <a:pPr>
              <a:lnSpc>
                <a:spcPct val="90000"/>
              </a:lnSpc>
            </a:pPr>
            <a:r>
              <a:rPr lang="fr-FR" sz="1600" dirty="0"/>
              <a:t>(7) La seconde guerre d’Irak (invasion en mars 2003). Tension sur le pétrole.</a:t>
            </a:r>
          </a:p>
          <a:p>
            <a:pPr>
              <a:lnSpc>
                <a:spcPct val="90000"/>
              </a:lnSpc>
            </a:pPr>
            <a:r>
              <a:rPr lang="fr-FR" sz="1600" dirty="0"/>
              <a:t>(8) Attentats de Madrid (mars 2004) et de Londres (juillet 2005) : les marchés ont appris à digérer ces évènements</a:t>
            </a:r>
          </a:p>
          <a:p>
            <a:pPr>
              <a:lnSpc>
                <a:spcPct val="90000"/>
              </a:lnSpc>
            </a:pPr>
            <a:r>
              <a:rPr lang="fr-FR" sz="1600" dirty="0"/>
              <a:t>(9) Les ouragans du golf du Mexique accentuent les tensions sur le WTI, déjà sur ses plus hauts historiques avec la forte croissance mondiale tirée par la Chine. Tensions inflationnistes.</a:t>
            </a:r>
          </a:p>
          <a:p>
            <a:pPr>
              <a:lnSpc>
                <a:spcPct val="90000"/>
              </a:lnSpc>
            </a:pPr>
            <a:r>
              <a:rPr lang="fr-FR" sz="1600" dirty="0"/>
              <a:t>(10) Début de la crise des surprimes en juillet 2007 et faillites de Lehmann </a:t>
            </a:r>
            <a:r>
              <a:rPr lang="fr-FR" sz="1600" dirty="0" err="1"/>
              <a:t>Brothers</a:t>
            </a:r>
            <a:r>
              <a:rPr lang="fr-FR" sz="1600" dirty="0"/>
              <a:t> et AIG (15/09/2008)</a:t>
            </a:r>
          </a:p>
          <a:p>
            <a:pPr>
              <a:lnSpc>
                <a:spcPct val="90000"/>
              </a:lnSpc>
            </a:pPr>
            <a:r>
              <a:rPr lang="fr-FR" sz="1600" dirty="0"/>
              <a:t>(11) Avril 2011 : 1</a:t>
            </a:r>
            <a:r>
              <a:rPr lang="fr-FR" sz="1600" baseline="30000" dirty="0"/>
              <a:t>ère</a:t>
            </a:r>
            <a:r>
              <a:rPr lang="fr-FR" sz="1600" dirty="0"/>
              <a:t> crise Grecque (+ Irlande et Portugal)=&gt; création du FESF</a:t>
            </a:r>
          </a:p>
          <a:p>
            <a:pPr>
              <a:lnSpc>
                <a:spcPct val="90000"/>
              </a:lnSpc>
            </a:pPr>
            <a:r>
              <a:rPr lang="fr-FR" sz="1600" dirty="0"/>
              <a:t>(12) 5 aout 2011 : la dégradation de la note du Trésor US par Standard and </a:t>
            </a:r>
            <a:r>
              <a:rPr lang="fr-FR" sz="1600" dirty="0" err="1"/>
              <a:t>Poor’s</a:t>
            </a:r>
            <a:r>
              <a:rPr lang="fr-FR" sz="1600" dirty="0"/>
              <a:t> (AAA-&gt;AA+) précipite la 2éme crise grecque =&gt; 2</a:t>
            </a:r>
            <a:r>
              <a:rPr lang="fr-FR" sz="1600" baseline="30000" dirty="0"/>
              <a:t>ème</a:t>
            </a:r>
            <a:r>
              <a:rPr lang="fr-FR" sz="1600" dirty="0"/>
              <a:t> plan d’aide à la Grèce et menaces systémiques sur les banques et sur la survie de l’Euro</a:t>
            </a:r>
          </a:p>
          <a:p>
            <a:pPr>
              <a:lnSpc>
                <a:spcPct val="90000"/>
              </a:lnSpc>
            </a:pPr>
            <a:r>
              <a:rPr lang="fr-FR" sz="1600" dirty="0"/>
              <a:t>(13) 12/2011 et 02/2012 :  LTRO (2 vagues) de la BCE : 1000 Mds € de prêts aux banques. Reprise des marchés actions en zone euro mais mise en relief des déséquilibres profonds de l’UEM !</a:t>
            </a:r>
          </a:p>
          <a:p>
            <a:pPr>
              <a:lnSpc>
                <a:spcPct val="90000"/>
              </a:lnSpc>
            </a:pPr>
            <a:r>
              <a:rPr lang="fr-FR" sz="1600" dirty="0"/>
              <a:t>(14) 29/10/14 : fin de QE3 US mais accélération du QE japonais</a:t>
            </a:r>
          </a:p>
          <a:p>
            <a:pPr>
              <a:lnSpc>
                <a:spcPct val="90000"/>
              </a:lnSpc>
            </a:pPr>
            <a:r>
              <a:rPr lang="fr-FR" sz="1600" dirty="0"/>
              <a:t>(15) 01/2015 : 1</a:t>
            </a:r>
            <a:r>
              <a:rPr lang="fr-FR" sz="1600" baseline="30000" dirty="0"/>
              <a:t>er</a:t>
            </a:r>
            <a:r>
              <a:rPr lang="fr-FR" sz="1600" dirty="0"/>
              <a:t> « QE » de la BCE. Objectifs : libérer des liquidités par rachat de titres peu liquides et baisser les taux actuariels obligataires pour relancer l’UEM</a:t>
            </a:r>
            <a:endParaRPr lang="fr-FR" sz="2000" dirty="0"/>
          </a:p>
        </p:txBody>
      </p:sp>
      <p:sp>
        <p:nvSpPr>
          <p:cNvPr id="3" name="Rectangle 2"/>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179388" y="404813"/>
            <a:ext cx="8713787" cy="720725"/>
          </a:xfrm>
        </p:spPr>
        <p:txBody>
          <a:bodyPr/>
          <a:lstStyle/>
          <a:p>
            <a:pPr eaLnBrk="1" hangingPunct="1"/>
            <a:r>
              <a:rPr lang="fr-FR" sz="2400"/>
              <a:t>Les sources de déséquilibres : la crise japonaise et asiatique d’octobre 1997 présente des similitudes avec nos difficultés actuelles</a:t>
            </a:r>
          </a:p>
        </p:txBody>
      </p:sp>
      <p:sp>
        <p:nvSpPr>
          <p:cNvPr id="48131" name="Rectangle 1027"/>
          <p:cNvSpPr>
            <a:spLocks noGrp="1" noChangeArrowheads="1"/>
          </p:cNvSpPr>
          <p:nvPr>
            <p:ph idx="1"/>
          </p:nvPr>
        </p:nvSpPr>
        <p:spPr>
          <a:xfrm>
            <a:off x="0" y="1268413"/>
            <a:ext cx="8964613" cy="5040312"/>
          </a:xfrm>
        </p:spPr>
        <p:txBody>
          <a:bodyPr/>
          <a:lstStyle/>
          <a:p>
            <a:pPr eaLnBrk="1" hangingPunct="1">
              <a:lnSpc>
                <a:spcPct val="90000"/>
              </a:lnSpc>
            </a:pPr>
            <a:r>
              <a:rPr lang="fr-FR" sz="2400">
                <a:latin typeface="Times New Roman" pitchFamily="18" charset="0"/>
                <a:cs typeface="Times New Roman" pitchFamily="18" charset="0"/>
              </a:rPr>
              <a:t>A la fin de l’embargo hérité de la 2</a:t>
            </a:r>
            <a:r>
              <a:rPr lang="fr-FR" sz="2400" baseline="30000">
                <a:latin typeface="Times New Roman" pitchFamily="18" charset="0"/>
                <a:cs typeface="Times New Roman" pitchFamily="18" charset="0"/>
              </a:rPr>
              <a:t>ème</a:t>
            </a:r>
            <a:r>
              <a:rPr lang="fr-FR" sz="2400">
                <a:latin typeface="Times New Roman" pitchFamily="18" charset="0"/>
                <a:cs typeface="Times New Roman" pitchFamily="18" charset="0"/>
              </a:rPr>
              <a:t> guerre mondiale, le Japon puise le rattrapage de son développement  économique dans l’exportation de biens technologiques, fabriqués moins chers grâce à une main d’œuvre bon marché. La balance commerciale US se creuse au bénéfice de celle japonaise.</a:t>
            </a:r>
          </a:p>
          <a:p>
            <a:pPr eaLnBrk="1" hangingPunct="1">
              <a:lnSpc>
                <a:spcPct val="90000"/>
              </a:lnSpc>
            </a:pPr>
            <a:r>
              <a:rPr lang="fr-FR" sz="2400">
                <a:latin typeface="Times New Roman" pitchFamily="18" charset="0"/>
                <a:cs typeface="Times New Roman" pitchFamily="18" charset="0"/>
              </a:rPr>
              <a:t>Pour faire face à ce déséquilibre, les USA négocient en 1985 un accord international (Plaza) avec ses principaux concurrents, dont le Japon. L’objectif fur de déprécier l’USD pour relancer sa croissance US et réduire le déficit de la balance courante US. Pour compenser  la baisse de ses exportations, la BoJ baissa ses taux d’intérêt pour soutenir la demande intérieure (I+C). L’accès aux crédits à bas cout attise toutes les spéculations (immobilier, bourse, investissement des entreprises…). Mais le remboursement des ces dettes pléthoriques repose sur la concrétisation de débouchés  dont le niveau anticipé est optimiste.</a:t>
            </a:r>
          </a:p>
        </p:txBody>
      </p:sp>
      <p:sp>
        <p:nvSpPr>
          <p:cNvPr id="16386" name="Espace réservé du numéro de diapositive 5"/>
          <p:cNvSpPr>
            <a:spLocks noGrp="1"/>
          </p:cNvSpPr>
          <p:nvPr>
            <p:ph type="sldNum" sz="quarter" idx="12"/>
          </p:nvPr>
        </p:nvSpPr>
        <p:spPr/>
        <p:txBody>
          <a:bodyPr/>
          <a:lstStyle/>
          <a:p>
            <a:pPr>
              <a:defRPr/>
            </a:pPr>
            <a:fld id="{17A56E88-BE39-4543-AC07-D823A7FD1726}" type="slidenum">
              <a:rPr lang="fr-FR"/>
              <a:pPr>
                <a:defRPr/>
              </a:pPr>
              <a:t>58</a:t>
            </a:fld>
            <a:endParaRPr lang="fr-FR"/>
          </a:p>
        </p:txBody>
      </p:sp>
      <p:sp>
        <p:nvSpPr>
          <p:cNvPr id="5" name="Espace réservé du pied de page 4"/>
          <p:cNvSpPr>
            <a:spLocks noGrp="1"/>
          </p:cNvSpPr>
          <p:nvPr>
            <p:ph type="ftr" sz="quarter" idx="11"/>
          </p:nvPr>
        </p:nvSpPr>
        <p:spPr>
          <a:xfrm>
            <a:off x="2667000" y="6453188"/>
            <a:ext cx="4343400" cy="268287"/>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619250" y="6356350"/>
            <a:ext cx="5040313" cy="365125"/>
          </a:xfrm>
        </p:spPr>
        <p:txBody>
          <a:bodyPr/>
          <a:lstStyle/>
          <a:p>
            <a:pPr>
              <a:defRPr/>
            </a:pPr>
            <a:r>
              <a:rPr lang="fr-FR" dirty="0"/>
              <a:t>Cours de "Gestion de portefeuille" - Reproduction interdite</a:t>
            </a:r>
          </a:p>
        </p:txBody>
      </p:sp>
      <p:sp>
        <p:nvSpPr>
          <p:cNvPr id="4" name="Slide Number Placeholder 3"/>
          <p:cNvSpPr>
            <a:spLocks noGrp="1"/>
          </p:cNvSpPr>
          <p:nvPr>
            <p:ph type="sldNum" sz="quarter" idx="12"/>
          </p:nvPr>
        </p:nvSpPr>
        <p:spPr/>
        <p:txBody>
          <a:bodyPr/>
          <a:lstStyle/>
          <a:p>
            <a:pPr>
              <a:defRPr/>
            </a:pPr>
            <a:fld id="{327E37E6-E40A-4FA9-A1C5-E14218762AAC}" type="slidenum">
              <a:rPr lang="fr-FR" smtClean="0"/>
              <a:pPr>
                <a:defRPr/>
              </a:pPr>
              <a:t>59</a:t>
            </a:fld>
            <a:endParaRPr lang="fr-FR"/>
          </a:p>
        </p:txBody>
      </p:sp>
      <p:sp>
        <p:nvSpPr>
          <p:cNvPr id="5" name="Rectangle 4"/>
          <p:cNvSpPr/>
          <p:nvPr/>
        </p:nvSpPr>
        <p:spPr>
          <a:xfrm>
            <a:off x="323850" y="1196975"/>
            <a:ext cx="8496300" cy="4800600"/>
          </a:xfrm>
          <a:prstGeom prst="rect">
            <a:avLst/>
          </a:prstGeom>
        </p:spPr>
        <p:txBody>
          <a:bodyPr>
            <a:spAutoFit/>
          </a:bodyPr>
          <a:lstStyle/>
          <a:p>
            <a:pPr>
              <a:lnSpc>
                <a:spcPct val="90000"/>
              </a:lnSpc>
              <a:buClr>
                <a:schemeClr val="accent3"/>
              </a:buClr>
              <a:buFont typeface="Wingdings" pitchFamily="2" charset="2"/>
              <a:buChar char="§"/>
              <a:defRPr/>
            </a:pPr>
            <a:r>
              <a:rPr lang="fr-FR" sz="2000" dirty="0">
                <a:latin typeface="Times New Roman" pitchFamily="18" charset="0"/>
                <a:cs typeface="Times New Roman" pitchFamily="18" charset="0"/>
              </a:rPr>
              <a:t> Dans les années 90, un ralentissement se fait ressentir et les débouchés anticipés ne sont pas au rendez-vous =&gt; sur production + sur investissement + sur endettement privé =&gt; faillites + désinflation + créances bancaires douteuses =&gt; risque de faillite bancaire + crédit </a:t>
            </a:r>
            <a:r>
              <a:rPr lang="fr-FR" sz="2000" dirty="0" err="1">
                <a:latin typeface="Times New Roman" pitchFamily="18" charset="0"/>
                <a:cs typeface="Times New Roman" pitchFamily="18" charset="0"/>
              </a:rPr>
              <a:t>crunch</a:t>
            </a:r>
            <a:r>
              <a:rPr lang="fr-FR" sz="2000" dirty="0">
                <a:latin typeface="Times New Roman" pitchFamily="18" charset="0"/>
                <a:cs typeface="Times New Roman" pitchFamily="18" charset="0"/>
              </a:rPr>
              <a:t> =&gt; retrait massif des investissements étrangers =&gt; chute du </a:t>
            </a:r>
            <a:r>
              <a:rPr lang="fr-FR" sz="2000" dirty="0" err="1">
                <a:latin typeface="Times New Roman" pitchFamily="18" charset="0"/>
                <a:cs typeface="Times New Roman" pitchFamily="18" charset="0"/>
              </a:rPr>
              <a:t>Nikei</a:t>
            </a:r>
            <a:r>
              <a:rPr lang="fr-FR" sz="2000" dirty="0">
                <a:latin typeface="Times New Roman" pitchFamily="18" charset="0"/>
                <a:cs typeface="Times New Roman" pitchFamily="18" charset="0"/>
              </a:rPr>
              <a:t> + chute du Yen + dépréciation des actifs étrangers au Japon =&gt; chute des bourses mondiales et risque de contagion aux pays partenaires commerciaux par contraction des échanges et dépréciation d’actifs.</a:t>
            </a:r>
          </a:p>
          <a:p>
            <a:pPr>
              <a:lnSpc>
                <a:spcPct val="90000"/>
              </a:lnSpc>
              <a:buClr>
                <a:schemeClr val="accent3"/>
              </a:buClr>
              <a:buFont typeface="Wingdings" pitchFamily="2" charset="2"/>
              <a:buChar char="§"/>
              <a:defRPr/>
            </a:pPr>
            <a:endParaRPr lang="fr-FR" sz="2000" dirty="0">
              <a:latin typeface="Times New Roman" pitchFamily="18" charset="0"/>
              <a:cs typeface="Times New Roman" pitchFamily="18" charset="0"/>
            </a:endParaRPr>
          </a:p>
          <a:p>
            <a:pPr>
              <a:lnSpc>
                <a:spcPct val="90000"/>
              </a:lnSpc>
              <a:buClr>
                <a:schemeClr val="accent3"/>
              </a:buClr>
              <a:buFont typeface="Wingdings" pitchFamily="2" charset="2"/>
              <a:buChar char="§"/>
              <a:defRPr/>
            </a:pPr>
            <a:r>
              <a:rPr lang="fr-FR" sz="2000" dirty="0">
                <a:latin typeface="Times New Roman" pitchFamily="18" charset="0"/>
                <a:cs typeface="Times New Roman" pitchFamily="18" charset="0"/>
              </a:rPr>
              <a:t> Relance : politique de taux à 0%, endettement publique (200% du PIB à ce jour) chronique</a:t>
            </a:r>
          </a:p>
          <a:p>
            <a:pPr>
              <a:lnSpc>
                <a:spcPct val="90000"/>
              </a:lnSpc>
              <a:buClr>
                <a:schemeClr val="accent3"/>
              </a:buClr>
              <a:buFont typeface="Wingdings" pitchFamily="2" charset="2"/>
              <a:buChar char="§"/>
              <a:defRPr/>
            </a:pPr>
            <a:endParaRPr lang="fr-FR" sz="2000" dirty="0">
              <a:latin typeface="Times New Roman" pitchFamily="18" charset="0"/>
              <a:cs typeface="Times New Roman" pitchFamily="18" charset="0"/>
            </a:endParaRPr>
          </a:p>
          <a:p>
            <a:pPr>
              <a:lnSpc>
                <a:spcPct val="90000"/>
              </a:lnSpc>
              <a:buClr>
                <a:schemeClr val="accent3"/>
              </a:buClr>
              <a:buFont typeface="Wingdings" pitchFamily="2" charset="2"/>
              <a:buChar char="§"/>
              <a:defRPr/>
            </a:pPr>
            <a:r>
              <a:rPr lang="fr-FR" sz="2000" dirty="0">
                <a:latin typeface="Times New Roman" pitchFamily="18" charset="0"/>
                <a:cs typeface="Times New Roman" pitchFamily="18" charset="0"/>
              </a:rPr>
              <a:t>Actuellement : la croissance reste atone et les possibilité de relance sont peu nombreuses. Reste une politique de dépréciation de du yen pour soutenir les exportations.</a:t>
            </a:r>
          </a:p>
          <a:p>
            <a:pPr>
              <a:lnSpc>
                <a:spcPct val="90000"/>
              </a:lnSpc>
              <a:buClr>
                <a:schemeClr val="accent3"/>
              </a:buClr>
              <a:buFont typeface="Wingdings" pitchFamily="2" charset="2"/>
              <a:buChar char="§"/>
              <a:defRPr/>
            </a:pPr>
            <a:endParaRPr lang="fr-FR" sz="2000" dirty="0">
              <a:latin typeface="Times New Roman" pitchFamily="18" charset="0"/>
              <a:cs typeface="Times New Roman" pitchFamily="18" charset="0"/>
            </a:endParaRPr>
          </a:p>
          <a:p>
            <a:pPr>
              <a:lnSpc>
                <a:spcPct val="90000"/>
              </a:lnSpc>
              <a:buClr>
                <a:schemeClr val="accent3"/>
              </a:buClr>
              <a:buFont typeface="Wingdings" pitchFamily="2" charset="2"/>
              <a:buChar char="§"/>
              <a:defRPr/>
            </a:pPr>
            <a:r>
              <a:rPr lang="fr-FR" sz="2000" dirty="0">
                <a:latin typeface="Times New Roman" pitchFamily="18" charset="0"/>
                <a:cs typeface="Times New Roman" pitchFamily="18" charset="0"/>
              </a:rPr>
              <a:t>Comparons avec notre situation actuelle : taux à 0%, endettement publique. Allons nous vers une guerre des changes et une chronicité à la japonaise ?</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8" name="Rectangle 1026"/>
          <p:cNvSpPr>
            <a:spLocks noGrp="1" noChangeArrowheads="1"/>
          </p:cNvSpPr>
          <p:nvPr>
            <p:ph type="title"/>
          </p:nvPr>
        </p:nvSpPr>
        <p:spPr>
          <a:xfrm>
            <a:off x="179388" y="333375"/>
            <a:ext cx="8713787" cy="719361"/>
          </a:xfrm>
          <a:ln>
            <a:miter lim="800000"/>
            <a:headEnd/>
            <a:tailEnd/>
          </a:ln>
          <a:extLst/>
        </p:spPr>
        <p:txBody>
          <a:bodyPr/>
          <a:lstStyle/>
          <a:p>
            <a:pPr eaLnBrk="1" hangingPunct="1">
              <a:defRPr/>
            </a:pPr>
            <a:r>
              <a:rPr lang="fr-FR" sz="2000" dirty="0"/>
              <a:t>Les sources de déséquilibres : la crise japonaise et asiatique d’octobre 1997 présente des similitudes avec nos difficultés actuelles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4375" y="357188"/>
            <a:ext cx="8229600" cy="933450"/>
          </a:xfrm>
        </p:spPr>
        <p:txBody>
          <a:bodyPr/>
          <a:lstStyle/>
          <a:p>
            <a:pPr eaLnBrk="1" hangingPunct="1"/>
            <a:r>
              <a:rPr lang="fr-FR" sz="2800"/>
              <a:t>I- Environnement réglementaire et organisation des marchés financiers</a:t>
            </a:r>
          </a:p>
        </p:txBody>
      </p:sp>
      <p:sp>
        <p:nvSpPr>
          <p:cNvPr id="7171" name="Rectangle 3"/>
          <p:cNvSpPr>
            <a:spLocks noGrp="1" noChangeArrowheads="1"/>
          </p:cNvSpPr>
          <p:nvPr>
            <p:ph idx="1"/>
          </p:nvPr>
        </p:nvSpPr>
        <p:spPr>
          <a:xfrm>
            <a:off x="467544" y="1268760"/>
            <a:ext cx="8415337" cy="5184576"/>
          </a:xfrm>
        </p:spPr>
        <p:txBody>
          <a:bodyPr/>
          <a:lstStyle/>
          <a:p>
            <a:pPr eaLnBrk="1" hangingPunct="1">
              <a:lnSpc>
                <a:spcPct val="90000"/>
              </a:lnSpc>
              <a:buFont typeface="Wingdings 2" pitchFamily="18" charset="2"/>
              <a:buNone/>
            </a:pPr>
            <a:r>
              <a:rPr lang="fr-FR" sz="2000" dirty="0"/>
              <a:t>Un métier fortement réglementé à plusieurs niveaux pour </a:t>
            </a:r>
            <a:r>
              <a:rPr lang="fr-FR" sz="2000" i="1" u="sng" dirty="0"/>
              <a:t>protéger l’investisseur</a:t>
            </a:r>
            <a:r>
              <a:rPr lang="fr-FR" sz="2000" dirty="0"/>
              <a:t> :</a:t>
            </a:r>
          </a:p>
          <a:p>
            <a:pPr eaLnBrk="1" hangingPunct="1">
              <a:lnSpc>
                <a:spcPct val="90000"/>
              </a:lnSpc>
              <a:buFont typeface="Wingdings 2" pitchFamily="18" charset="2"/>
              <a:buNone/>
            </a:pPr>
            <a:endParaRPr lang="fr-FR" sz="2000" dirty="0"/>
          </a:p>
          <a:p>
            <a:pPr lvl="1" algn="just" eaLnBrk="1" hangingPunct="1">
              <a:lnSpc>
                <a:spcPct val="90000"/>
              </a:lnSpc>
            </a:pPr>
            <a:r>
              <a:rPr lang="fr-FR" sz="2000" dirty="0"/>
              <a:t>Le Code Monétaire et Financier, l’Autorité des Marchés Financiers (AMF-  gendarme des marchés financiers) et l’Autorité de Contrôle prudentielle (ACP- gendarme des Banques et des Assureurs) imposent :</a:t>
            </a:r>
          </a:p>
          <a:p>
            <a:pPr lvl="2" eaLnBrk="1" hangingPunct="1">
              <a:lnSpc>
                <a:spcPct val="90000"/>
              </a:lnSpc>
            </a:pPr>
            <a:r>
              <a:rPr lang="fr-FR" sz="1800" dirty="0"/>
              <a:t>Obligation de moyens et non de résultats, d’informations et de conseils </a:t>
            </a:r>
          </a:p>
          <a:p>
            <a:pPr lvl="2" eaLnBrk="1" hangingPunct="1">
              <a:lnSpc>
                <a:spcPct val="90000"/>
              </a:lnSpc>
            </a:pPr>
            <a:r>
              <a:rPr lang="fr-FR" sz="1800" dirty="0"/>
              <a:t>Égalité de traitements entre les clients</a:t>
            </a:r>
          </a:p>
          <a:p>
            <a:pPr lvl="1" eaLnBrk="1" hangingPunct="1">
              <a:lnSpc>
                <a:spcPct val="90000"/>
              </a:lnSpc>
            </a:pPr>
            <a:r>
              <a:rPr lang="fr-FR" sz="2000" dirty="0"/>
              <a:t>Directive européenne MIF (1/11/2007)  : une révolution réglementaire</a:t>
            </a:r>
          </a:p>
          <a:p>
            <a:pPr lvl="1" eaLnBrk="1" hangingPunct="1">
              <a:lnSpc>
                <a:spcPct val="90000"/>
              </a:lnSpc>
            </a:pPr>
            <a:r>
              <a:rPr lang="fr-FR" sz="2000" dirty="0"/>
              <a:t>le Code pénal et code Monétaire et Financier sanctionnent :</a:t>
            </a:r>
          </a:p>
          <a:p>
            <a:pPr lvl="2" algn="just" eaLnBrk="1" hangingPunct="1">
              <a:lnSpc>
                <a:spcPct val="90000"/>
              </a:lnSpc>
            </a:pPr>
            <a:r>
              <a:rPr lang="fr-FR" sz="1800" u="sng" dirty="0"/>
              <a:t>Le délit d’initié </a:t>
            </a:r>
            <a:r>
              <a:rPr lang="fr-FR" sz="1800" dirty="0"/>
              <a:t>: « le fait, pour les dirigeants d'une société et pour les personnes disposant, à l'occasion de l'exercice de leur profession ou de leurs fonctions, d'informations privilégiées sur les perspectives ou la situation d'un émetteur dont les titres sont négociés sur un marché réglementé, de réaliser ou de permettre sciemment de réaliser, soit directement, soit par personne interposée, une ou plusieurs opérations avant que le public ait connaissance de ces informations.» </a:t>
            </a:r>
          </a:p>
          <a:p>
            <a:pPr lvl="1" eaLnBrk="1" hangingPunct="1">
              <a:lnSpc>
                <a:spcPct val="90000"/>
              </a:lnSpc>
            </a:pPr>
            <a:endParaRPr lang="fr-FR" sz="2000" dirty="0"/>
          </a:p>
        </p:txBody>
      </p:sp>
      <p:sp>
        <p:nvSpPr>
          <p:cNvPr id="4098" name="Espace réservé du numéro de diapositive 5"/>
          <p:cNvSpPr>
            <a:spLocks noGrp="1"/>
          </p:cNvSpPr>
          <p:nvPr>
            <p:ph type="sldNum" sz="quarter" idx="12"/>
          </p:nvPr>
        </p:nvSpPr>
        <p:spPr/>
        <p:txBody>
          <a:bodyPr/>
          <a:lstStyle/>
          <a:p>
            <a:pPr>
              <a:defRPr/>
            </a:pPr>
            <a:fld id="{3C1225FB-B435-4BAC-AE5C-791C89776C33}" type="slidenum">
              <a:rPr lang="fr-FR"/>
              <a:pPr>
                <a:defRPr/>
              </a:pPr>
              <a:t>6</a:t>
            </a:fld>
            <a:endParaRPr lang="fr-FR"/>
          </a:p>
        </p:txBody>
      </p:sp>
      <p:graphicFrame>
        <p:nvGraphicFramePr>
          <p:cNvPr id="7173" name="Object 8">
            <a:hlinkClick r:id="" action="ppaction://ole?verb=0"/>
          </p:cNvPr>
          <p:cNvGraphicFramePr>
            <a:graphicFrameLocks noChangeAspect="1"/>
          </p:cNvGraphicFramePr>
          <p:nvPr>
            <p:extLst>
              <p:ext uri="{D42A27DB-BD31-4B8C-83A1-F6EECF244321}">
                <p14:modId xmlns:p14="http://schemas.microsoft.com/office/powerpoint/2010/main" val="666015781"/>
              </p:ext>
            </p:extLst>
          </p:nvPr>
        </p:nvGraphicFramePr>
        <p:xfrm>
          <a:off x="-1" y="3643313"/>
          <a:ext cx="1319325" cy="865807"/>
        </p:xfrm>
        <a:graphic>
          <a:graphicData uri="http://schemas.openxmlformats.org/presentationml/2006/ole">
            <mc:AlternateContent xmlns:mc="http://schemas.openxmlformats.org/markup-compatibility/2006">
              <mc:Choice xmlns:v="urn:schemas-microsoft-com:vml" Requires="v">
                <p:oleObj spid="_x0000_s7511" name="Presentation" showAsIcon="1" r:id="rId4" imgW="914400" imgH="771480" progId="PowerPoint.Show.12">
                  <p:embed/>
                </p:oleObj>
              </mc:Choice>
              <mc:Fallback>
                <p:oleObj name="Presentation" showAsIcon="1" r:id="rId4" imgW="914400" imgH="771480" progId="PowerPoint.Show.12">
                  <p:embed/>
                  <p:pic>
                    <p:nvPicPr>
                      <p:cNvPr id="0" name="Object 8"/>
                      <p:cNvPicPr>
                        <a:picLocks noChangeAspect="1" noChangeArrowheads="1"/>
                      </p:cNvPicPr>
                      <p:nvPr/>
                    </p:nvPicPr>
                    <p:blipFill>
                      <a:blip r:embed="rId5"/>
                      <a:srcRect/>
                      <a:stretch>
                        <a:fillRect/>
                      </a:stretch>
                    </p:blipFill>
                    <p:spPr bwMode="auto">
                      <a:xfrm>
                        <a:off x="-1" y="3643313"/>
                        <a:ext cx="1319325" cy="865807"/>
                      </a:xfrm>
                      <a:prstGeom prst="rect">
                        <a:avLst/>
                      </a:prstGeom>
                      <a:noFill/>
                      <a:ln>
                        <a:noFill/>
                      </a:ln>
                      <a:extLst/>
                    </p:spPr>
                  </p:pic>
                </p:oleObj>
              </mc:Fallback>
            </mc:AlternateContent>
          </a:graphicData>
        </a:graphic>
      </p:graphicFrame>
      <p:sp>
        <p:nvSpPr>
          <p:cNvPr id="6" name="Espace réservé du pied de page 5"/>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7" name="Rectangle 6"/>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8313" y="476250"/>
            <a:ext cx="8229600" cy="590550"/>
          </a:xfrm>
        </p:spPr>
        <p:txBody>
          <a:bodyPr/>
          <a:lstStyle/>
          <a:p>
            <a:pPr eaLnBrk="1" hangingPunct="1"/>
            <a:r>
              <a:rPr lang="fr-FR" sz="2400"/>
              <a:t>Les sources de déséquilibres : La crise russe (août 1998)</a:t>
            </a:r>
          </a:p>
        </p:txBody>
      </p:sp>
      <p:sp>
        <p:nvSpPr>
          <p:cNvPr id="50179" name="Rectangle 3"/>
          <p:cNvSpPr>
            <a:spLocks noGrp="1" noChangeArrowheads="1"/>
          </p:cNvSpPr>
          <p:nvPr>
            <p:ph idx="1"/>
          </p:nvPr>
        </p:nvSpPr>
        <p:spPr>
          <a:xfrm>
            <a:off x="395288" y="1341438"/>
            <a:ext cx="8229600" cy="4389437"/>
          </a:xfrm>
        </p:spPr>
        <p:txBody>
          <a:bodyPr/>
          <a:lstStyle/>
          <a:p>
            <a:pPr eaLnBrk="1" hangingPunct="1"/>
            <a:r>
              <a:rPr lang="fr-FR" sz="2400"/>
              <a:t>Passage au libéralisme désordonné + outils de production obsolètes et vétustes + corruption</a:t>
            </a:r>
          </a:p>
          <a:p>
            <a:pPr eaLnBrk="1" hangingPunct="1"/>
            <a:r>
              <a:rPr lang="fr-FR" sz="2400"/>
              <a:t>Crise de sous-production =&gt; inflation galopante =&gt; dépréciation de la devise, donc des actifs et investissements étrangers</a:t>
            </a:r>
          </a:p>
          <a:p>
            <a:pPr eaLnBrk="1" hangingPunct="1"/>
            <a:r>
              <a:rPr lang="fr-FR" sz="2400"/>
              <a:t>Parallèlement, l’état qui doit relancer par une politique budgétaire ciblée voit ses rentrées d’impôts chuter massivement =&gt; risque de défaut de paiement de l’état</a:t>
            </a:r>
          </a:p>
          <a:p>
            <a:pPr eaLnBrk="1" hangingPunct="1"/>
            <a:r>
              <a:rPr lang="fr-FR" sz="2400"/>
              <a:t>Conséquences : perte de confiance totale et retrait massif des capitaux + dépréciation des actifs =&gt; chute des bourses internationales</a:t>
            </a:r>
          </a:p>
        </p:txBody>
      </p:sp>
      <p:sp>
        <p:nvSpPr>
          <p:cNvPr id="17410" name="Espace réservé du numéro de diapositive 5"/>
          <p:cNvSpPr>
            <a:spLocks noGrp="1"/>
          </p:cNvSpPr>
          <p:nvPr>
            <p:ph type="sldNum" sz="quarter" idx="12"/>
          </p:nvPr>
        </p:nvSpPr>
        <p:spPr/>
        <p:txBody>
          <a:bodyPr/>
          <a:lstStyle/>
          <a:p>
            <a:pPr>
              <a:defRPr/>
            </a:pPr>
            <a:fld id="{2301860C-8985-4CAB-8464-31B506F5793D}" type="slidenum">
              <a:rPr lang="fr-FR"/>
              <a:pPr>
                <a:defRPr/>
              </a:pPr>
              <a:t>60</a:t>
            </a:fld>
            <a:endParaRPr lang="fr-FR"/>
          </a:p>
        </p:txBody>
      </p:sp>
      <p:sp>
        <p:nvSpPr>
          <p:cNvPr id="5" name="Espace réservé du pied de page 4"/>
          <p:cNvSpPr>
            <a:spLocks noGrp="1"/>
          </p:cNvSpPr>
          <p:nvPr>
            <p:ph type="ftr" sz="quarter" idx="11"/>
          </p:nvPr>
        </p:nvSpPr>
        <p:spPr>
          <a:xfrm>
            <a:off x="1676400" y="6356350"/>
            <a:ext cx="4343400" cy="365125"/>
          </a:xfrm>
        </p:spPr>
        <p:txBody>
          <a:bodyPr/>
          <a:lstStyle/>
          <a:p>
            <a:pPr>
              <a:defRPr/>
            </a:pPr>
            <a:r>
              <a:rPr lang="fr-FR"/>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a:xfrm>
            <a:off x="457200" y="500063"/>
            <a:ext cx="8229600" cy="571500"/>
          </a:xfrm>
        </p:spPr>
        <p:txBody>
          <a:bodyPr/>
          <a:lstStyle/>
          <a:p>
            <a:r>
              <a:rPr lang="fr-FR" sz="3200"/>
              <a:t>La crise LTCM</a:t>
            </a:r>
          </a:p>
        </p:txBody>
      </p:sp>
      <p:sp>
        <p:nvSpPr>
          <p:cNvPr id="51203" name="Espace réservé du contenu 2"/>
          <p:cNvSpPr>
            <a:spLocks noGrp="1"/>
          </p:cNvSpPr>
          <p:nvPr>
            <p:ph idx="1"/>
          </p:nvPr>
        </p:nvSpPr>
        <p:spPr>
          <a:xfrm>
            <a:off x="428625" y="1143000"/>
            <a:ext cx="8229600" cy="5000625"/>
          </a:xfrm>
        </p:spPr>
        <p:txBody>
          <a:bodyPr/>
          <a:lstStyle/>
          <a:p>
            <a:r>
              <a:rPr lang="fr-FR" sz="2000" b="1" dirty="0"/>
              <a:t>Long </a:t>
            </a:r>
            <a:r>
              <a:rPr lang="fr-FR" sz="2000" b="1" dirty="0" err="1"/>
              <a:t>Term</a:t>
            </a:r>
            <a:r>
              <a:rPr lang="fr-FR" sz="2000" b="1" dirty="0"/>
              <a:t> Capital Management</a:t>
            </a:r>
            <a:r>
              <a:rPr lang="fr-FR" sz="2000" dirty="0"/>
              <a:t> est un </a:t>
            </a:r>
            <a:r>
              <a:rPr lang="fr-FR" sz="2000" dirty="0" err="1">
                <a:hlinkClick r:id="rId3" tooltip="Hedge fund"/>
              </a:rPr>
              <a:t>hedge</a:t>
            </a:r>
            <a:r>
              <a:rPr lang="fr-FR" sz="2000" dirty="0">
                <a:hlinkClick r:id="rId3" tooltip="Hedge fund"/>
              </a:rPr>
              <a:t> </a:t>
            </a:r>
            <a:r>
              <a:rPr lang="fr-FR" sz="2000" dirty="0" err="1">
                <a:hlinkClick r:id="rId3" tooltip="Hedge fund"/>
              </a:rPr>
              <a:t>fund</a:t>
            </a:r>
            <a:r>
              <a:rPr lang="fr-FR" sz="2000" dirty="0"/>
              <a:t> apparu en 1994 et dont la quasi-faillite en 1998 fit courir un risque majeur au système bancaire international et créa des perturbations importantes sur les marchés financiers.</a:t>
            </a:r>
          </a:p>
          <a:p>
            <a:r>
              <a:rPr lang="fr-FR" sz="2000" dirty="0"/>
              <a:t>L'objectif du fond consistait à profiter des opportunités d'arbitrage sur les marchés de taux d'intérêt grâce à une approche purement quantitative et mathématique. Deux futurs lauréats du "prix Nobel d'économie" (Myron </a:t>
            </a:r>
            <a:r>
              <a:rPr lang="fr-FR" sz="2000" dirty="0" err="1"/>
              <a:t>Scholes</a:t>
            </a:r>
            <a:r>
              <a:rPr lang="fr-FR" sz="2000" dirty="0"/>
              <a:t> et Robert Merton) font partie des associés et ainsi qu’un vice-président en exercice de la banque centrale américaine, David Mullins.</a:t>
            </a:r>
          </a:p>
          <a:p>
            <a:r>
              <a:rPr lang="fr-FR" sz="2000" dirty="0"/>
              <a:t>La quasi totalité des grandes banques d'investissements investissent dans ce fonds qui remporte tout d’abord vif succès.</a:t>
            </a:r>
          </a:p>
          <a:p>
            <a:r>
              <a:rPr lang="fr-FR" sz="2000" dirty="0"/>
              <a:t>La convergence des marchés obligataires de la future zone Euro vers l'union monétaire de janvier 1999 fournit tout d'abord des profits aisés et importants à LTCM grâce à des effets de levier très importants. Le fonds cultive le secret sur ses méthodes et ses positions.</a:t>
            </a:r>
          </a:p>
        </p:txBody>
      </p:sp>
      <p:sp>
        <p:nvSpPr>
          <p:cNvPr id="4" name="Espace réservé du pied de page 3"/>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1ACF1809-41E4-4083-AB9D-FD2FE23DACEB}" type="slidenum">
              <a:rPr lang="fr-FR" smtClean="0"/>
              <a:pPr>
                <a:defRPr/>
              </a:pPr>
              <a:t>61</a:t>
            </a:fld>
            <a:endParaRPr lang="fr-F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a:xfrm>
            <a:off x="468313" y="549275"/>
            <a:ext cx="8229600" cy="509588"/>
          </a:xfrm>
        </p:spPr>
        <p:txBody>
          <a:bodyPr/>
          <a:lstStyle/>
          <a:p>
            <a:r>
              <a:rPr lang="fr-FR" sz="3200"/>
              <a:t>La chute de LTCM</a:t>
            </a:r>
          </a:p>
        </p:txBody>
      </p:sp>
      <p:sp>
        <p:nvSpPr>
          <p:cNvPr id="52227" name="Espace réservé du contenu 2"/>
          <p:cNvSpPr>
            <a:spLocks noGrp="1"/>
          </p:cNvSpPr>
          <p:nvPr>
            <p:ph idx="1"/>
          </p:nvPr>
        </p:nvSpPr>
        <p:spPr>
          <a:xfrm>
            <a:off x="457200" y="1143000"/>
            <a:ext cx="8472488" cy="5286375"/>
          </a:xfrm>
        </p:spPr>
        <p:txBody>
          <a:bodyPr/>
          <a:lstStyle/>
          <a:p>
            <a:r>
              <a:rPr lang="fr-FR" sz="1800"/>
              <a:t>Néanmoins, en 1998, LTCM dispose, à l'insu de tous, de positions tout à fait inouïes, inimaginables pour l'époque, qui représentent plus de 1200 milliards de dollars, soit l'équivalent du PIB de la France au début des années 1990. Après la crise asiatique de 1997, LTCM parie sur un retour à la normale des taux obligataires pour la fin 1998, mais la crise asiatique se propage vers la Russie.  En août 1998, le défaut de paiement de la Russie, provoque un nouveau choc sur les marchés obligataires qui vont à l'exact opposé des anticipations de LTCM qui voit son capital détruit presque instantanément, en quelques jours.</a:t>
            </a:r>
          </a:p>
          <a:p>
            <a:r>
              <a:rPr lang="fr-FR" sz="1800"/>
              <a:t>Le 23 septembre 1998, LTCM est au bord de la faillite. Le président de la Banque Les  grandes banques d'affaires de Wall Street, et de quelques banques européennes, vont recapitaliser en catastrophe le fond, afin d'éviter un risque d'éclatement du système financier international. Ces principales banques d’investissement de la planète étaient en effet exposées au risque de contrepartie.</a:t>
            </a:r>
          </a:p>
          <a:p>
            <a:r>
              <a:rPr lang="fr-FR" sz="1800"/>
              <a:t>Pendant plusieurs mois, on va assister à des mini-chocs, tel jour sur les marchés obligataires, tel autre jour sur les marchés de changes, à mesure que les positions de LTCM sont dénouées les unes après les autres. La crise systémique a été évitée.</a:t>
            </a:r>
          </a:p>
          <a:p>
            <a:r>
              <a:rPr lang="fr-FR" sz="1800"/>
              <a:t>Mais les banques d’investissement US n’ont pas tirés de leçons de sagesse puisqu’elles vont réitérer leur excès d’atavismes avec la crise des surprimes</a:t>
            </a:r>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19281940-8C92-435D-B4CD-C86216C06A20}" type="slidenum">
              <a:rPr lang="fr-FR" smtClean="0"/>
              <a:pPr>
                <a:defRPr/>
              </a:pPr>
              <a:t>62</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357188" y="428625"/>
            <a:ext cx="8229600" cy="590550"/>
          </a:xfrm>
        </p:spPr>
        <p:txBody>
          <a:bodyPr/>
          <a:lstStyle/>
          <a:p>
            <a:r>
              <a:rPr lang="fr-FR" sz="2400"/>
              <a:t>Les sources de déséquilibres : la bulle des TMT (septembre 2000)</a:t>
            </a:r>
          </a:p>
        </p:txBody>
      </p:sp>
      <p:sp>
        <p:nvSpPr>
          <p:cNvPr id="53251" name="Rectangle 3"/>
          <p:cNvSpPr>
            <a:spLocks noGrp="1"/>
          </p:cNvSpPr>
          <p:nvPr>
            <p:ph type="body" idx="1"/>
          </p:nvPr>
        </p:nvSpPr>
        <p:spPr>
          <a:xfrm>
            <a:off x="428625" y="1071563"/>
            <a:ext cx="8229600" cy="5200650"/>
          </a:xfrm>
        </p:spPr>
        <p:txBody>
          <a:bodyPr/>
          <a:lstStyle/>
          <a:p>
            <a:r>
              <a:rPr lang="fr-FR" sz="2000"/>
              <a:t>A compter de 1997, la maturité des nouvelles technologies de Télécommunications et d’informatiques (internet) attirent des capitaux pléthoriques dans ces secteurs considérés comme le nouvel Eldorado.</a:t>
            </a:r>
          </a:p>
          <a:p>
            <a:r>
              <a:rPr lang="fr-FR" sz="2000"/>
              <a:t>L’abondance de cash est encouragée par les taux des banques centrales accommodants, dans la mesure où les risques d’inflation sont faibles.</a:t>
            </a:r>
          </a:p>
          <a:p>
            <a:r>
              <a:rPr lang="fr-FR" sz="2000"/>
              <a:t>Cette « nouvelle économie » doit révolutionner les canaux de communication, d’expression des médias et de la publicité, ainsi que de ceux de commercialisations. Les investisseurs veulent croire à une révolution plutôt qu’à une évolution.</a:t>
            </a:r>
          </a:p>
          <a:p>
            <a:r>
              <a:rPr lang="fr-FR" sz="2000"/>
              <a:t>Les taux bas permettent d’emprunter pour investir à crédit dans des actions de la TMT qui ne cessent de tirer les indices à la hausse. Le CAC 40 affichera +50% en 1999 !</a:t>
            </a:r>
          </a:p>
          <a:p>
            <a:r>
              <a:rPr lang="fr-FR" sz="2000"/>
              <a:t>Les plus grandes sociétés sont contraintes de prendre le tournant de la nouvelle économie. France Telecom, par exemple, s’endettera jusqu’à 60 Milliards € pour racheter des « Start up » ou autre TMT, Vivendi ou Bouygues changent ou diversifient leur activité au profit d’internet ou de la téléphonie mobile. </a:t>
            </a: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a:xfrm>
            <a:off x="457200" y="704850"/>
            <a:ext cx="8229600" cy="509588"/>
          </a:xfrm>
        </p:spPr>
        <p:txBody>
          <a:bodyPr/>
          <a:lstStyle/>
          <a:p>
            <a:r>
              <a:rPr lang="fr-FR" sz="3200"/>
              <a:t>La bulle TMT</a:t>
            </a:r>
          </a:p>
        </p:txBody>
      </p:sp>
      <p:sp>
        <p:nvSpPr>
          <p:cNvPr id="54275" name="Espace réservé du contenu 2"/>
          <p:cNvSpPr>
            <a:spLocks noGrp="1"/>
          </p:cNvSpPr>
          <p:nvPr>
            <p:ph idx="1"/>
          </p:nvPr>
        </p:nvSpPr>
        <p:spPr>
          <a:xfrm>
            <a:off x="457200" y="1285875"/>
            <a:ext cx="8401050" cy="5038725"/>
          </a:xfrm>
        </p:spPr>
        <p:txBody>
          <a:bodyPr/>
          <a:lstStyle/>
          <a:p>
            <a:r>
              <a:rPr lang="fr-FR" sz="2000"/>
              <a:t>Très vite, ces liquidités excessives créent une bulle et la sphère financière se déconnecte des fondamentaux. Elle gonfle beaucoup plus rapidement que la croissance réelle. Pour illustrer la situation, « Père-Noël.fr », start up créée et introduite au nouveau marché fin 1999 pour livrer les cadeaux de Noël, s’apprécie de 10% par séance. Pourtant, le CA est embryonnaire et aucun bénéfices n’existe encore !</a:t>
            </a:r>
          </a:p>
          <a:p>
            <a:r>
              <a:rPr lang="fr-FR" sz="2000"/>
              <a:t>Les TMT ne s’évaluent plus en multiple des bénéfices, mais en multiple du CA, ce qui bien sur est une hérésie. Certaines start up ont des multiples de CA &gt; 100 !</a:t>
            </a:r>
          </a:p>
          <a:p>
            <a:r>
              <a:rPr lang="fr-FR" sz="2000"/>
              <a:t>L’envolée des bourses génère une inflation par les actifs, aux effets de richesses positifs et potentiellement inflationnistes.</a:t>
            </a:r>
          </a:p>
          <a:p>
            <a:r>
              <a:rPr lang="fr-FR" sz="2000"/>
              <a:t>La spéculation et le sur-investissement provoque un sur-endettement des sociétés.</a:t>
            </a:r>
          </a:p>
          <a:p>
            <a:r>
              <a:rPr lang="fr-FR" sz="2000"/>
              <a:t>La FED prend conscience du problème et fin 1999, elle augmente ses taux directeurs pour refroidir la bulle et tenter d’éloigner les risques de dérapages inflationnistes.</a:t>
            </a:r>
          </a:p>
          <a:p>
            <a:endParaRPr lang="fr-FR"/>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D5AA33D1-EB74-4562-B041-4F6FF8912153}" type="slidenum">
              <a:rPr lang="fr-FR" smtClean="0"/>
              <a:pPr>
                <a:defRPr/>
              </a:pPr>
              <a:t>64</a:t>
            </a:fld>
            <a:endParaRPr lang="fr-FR" dirty="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re 1"/>
          <p:cNvSpPr>
            <a:spLocks noGrp="1"/>
          </p:cNvSpPr>
          <p:nvPr>
            <p:ph type="title"/>
          </p:nvPr>
        </p:nvSpPr>
        <p:spPr>
          <a:xfrm>
            <a:off x="539750" y="549275"/>
            <a:ext cx="8229600" cy="785813"/>
          </a:xfrm>
        </p:spPr>
        <p:txBody>
          <a:bodyPr/>
          <a:lstStyle/>
          <a:p>
            <a:r>
              <a:rPr lang="fr-FR" sz="2800"/>
              <a:t>La crise des surprimes plonge ses racines dans les remèdes le la crise des TMT</a:t>
            </a:r>
          </a:p>
        </p:txBody>
      </p:sp>
      <p:sp>
        <p:nvSpPr>
          <p:cNvPr id="55299" name="Espace réservé du contenu 2"/>
          <p:cNvSpPr>
            <a:spLocks noGrp="1"/>
          </p:cNvSpPr>
          <p:nvPr>
            <p:ph idx="1"/>
          </p:nvPr>
        </p:nvSpPr>
        <p:spPr>
          <a:xfrm>
            <a:off x="395288" y="1341438"/>
            <a:ext cx="8229600" cy="5092700"/>
          </a:xfrm>
        </p:spPr>
        <p:txBody>
          <a:bodyPr/>
          <a:lstStyle/>
          <a:p>
            <a:r>
              <a:rPr lang="fr-FR" sz="2000"/>
              <a:t>Courant 2000, les taux de la FED atteignent 5.5%. Ce niveau de taux, qui réduit l’afflux de dollars sur les marchés, conjugué à une envolée du pétrole inattendue, brise la croissance américaine. Les bourses sont en panne sèche de liquidités et le moment est propice pour prendre des bénéfices. C’est le début de l’explosion de la bulle. Le CAC 40 a atteint son record historique de 6940 points le 2 septembre 2000.</a:t>
            </a:r>
          </a:p>
          <a:p>
            <a:r>
              <a:rPr lang="fr-FR" sz="2000"/>
              <a:t>La bulle financière dégonfle, mais le surendettement de l’économie réelle demeure ! Les sociétés doivent restaurer leur cash flow pour se désendetter et « éponger » leurs surcapacités d’investissements inexploitées … Pendant ce temps les nouveaux investissements chutent et le chômage s’accumule.</a:t>
            </a:r>
          </a:p>
          <a:p>
            <a:r>
              <a:rPr lang="fr-FR" sz="2000"/>
              <a:t>Pour relancer l’économie US, la FED baissera rapidement ses taux pour atteindre 1.25% en 2003 et le Trésor US va engager une relance budgétaire en empruntant massivement par l’émission de Bonds.</a:t>
            </a:r>
          </a:p>
        </p:txBody>
      </p:sp>
      <p:sp>
        <p:nvSpPr>
          <p:cNvPr id="4" name="Espace réservé du pied de page 3"/>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26441F44-9C2A-4D56-8A47-7EA3DCB4F843}" type="slidenum">
              <a:rPr lang="fr-FR" smtClean="0"/>
              <a:pPr>
                <a:defRPr/>
              </a:pPr>
              <a:t>65</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u contenu 2"/>
          <p:cNvSpPr>
            <a:spLocks noGrp="1"/>
          </p:cNvSpPr>
          <p:nvPr>
            <p:ph idx="1"/>
          </p:nvPr>
        </p:nvSpPr>
        <p:spPr>
          <a:xfrm>
            <a:off x="214313" y="836613"/>
            <a:ext cx="8713787" cy="4962525"/>
          </a:xfrm>
        </p:spPr>
        <p:txBody>
          <a:bodyPr/>
          <a:lstStyle/>
          <a:p>
            <a:r>
              <a:rPr lang="fr-FR" sz="2000" dirty="0"/>
              <a:t>De 2001 à 2007, ce nouvel excès de cash va progressivement alimenter une nouvelle bulle, celle de l’immobilier US et du crédit hypothécaire. Elle débouchera sur la crise des surprimes en 2008. </a:t>
            </a:r>
          </a:p>
          <a:p>
            <a:r>
              <a:rPr lang="fr-FR" sz="2000" dirty="0"/>
              <a:t>Malgré l’affluence de $ très peu cher (taux d’intérêt faible), la croissance US tarde à repartir entre 2001 et 2003. Les raisons : les sociétés US et européennes doivent éponger leurs surendettements et surtout la création de USD profite d’abord à la croissance du Brésil, de la Russie, de l’Inde et de la Chine. Un nouveau pôle économique est né : BRIC. Il représente plus de 50% de la population mondiale et des taux de croissances à 2 chiffres.</a:t>
            </a:r>
          </a:p>
          <a:p>
            <a:endParaRPr lang="fr-FR" sz="2000" dirty="0"/>
          </a:p>
          <a:p>
            <a:r>
              <a:rPr lang="fr-FR" sz="2000" dirty="0"/>
              <a:t>Ce nouvel afflux de USD dans le monde contribue au décollage de la croissance chinoise, dont les excédents commerciaux sont réinvestis dans les bonds US, finançant ainsi les déficits du Trésor qui se creusent. Les réserves de change US des banques asiatiques font être triplés entre 2003 et 2008.</a:t>
            </a:r>
            <a:endParaRPr lang="fr-FR" sz="2800" dirty="0"/>
          </a:p>
          <a:p>
            <a:endParaRPr lang="fr-FR" sz="1800" dirty="0"/>
          </a:p>
        </p:txBody>
      </p:sp>
      <p:sp>
        <p:nvSpPr>
          <p:cNvPr id="4" name="Espace réservé du pied de page 3"/>
          <p:cNvSpPr>
            <a:spLocks noGrp="1"/>
          </p:cNvSpPr>
          <p:nvPr>
            <p:ph type="ftr" sz="quarter" idx="11"/>
          </p:nvPr>
        </p:nvSpPr>
        <p:spPr>
          <a:xfrm>
            <a:off x="2667000" y="6356350"/>
            <a:ext cx="440531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3592A3DF-5BD4-45F2-90A3-9D793D212D4C}" type="slidenum">
              <a:rPr lang="fr-FR" smtClean="0"/>
              <a:pPr>
                <a:defRPr/>
              </a:pPr>
              <a:t>66</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u contenu 2"/>
          <p:cNvSpPr>
            <a:spLocks noGrp="1"/>
          </p:cNvSpPr>
          <p:nvPr>
            <p:ph idx="1"/>
          </p:nvPr>
        </p:nvSpPr>
        <p:spPr>
          <a:xfrm>
            <a:off x="323850" y="476250"/>
            <a:ext cx="8496300" cy="6048375"/>
          </a:xfrm>
        </p:spPr>
        <p:txBody>
          <a:bodyPr/>
          <a:lstStyle/>
          <a:p>
            <a:r>
              <a:rPr lang="fr-FR" sz="2400"/>
              <a:t>Le système de financement immobilier US via les MBS (Morgage Back Securities)</a:t>
            </a:r>
          </a:p>
          <a:p>
            <a:pPr lvl="1"/>
            <a:r>
              <a:rPr lang="fr-FR" sz="1800"/>
              <a:t>La traduction française serait : titre adossé à des créances hypothécaires. Ces titres sont le regroupement en pool d’emprunts garantis par un adossement hypothécaire. Lorsqu’une banque prête à un ménage, elle prend une hypothèque. Si le ménage fait défaut dans le remboursement (intérêt ou capital), la banque est alors en droit de saisir le bien financé pour le revendre aux enchères. Les MBS sont en fait des titres représentatifs d’un pool de plusieurs dettes immobilières, garantis par les hypothèques sur les biens financés. </a:t>
            </a:r>
          </a:p>
          <a:p>
            <a:pPr lvl="1"/>
            <a:r>
              <a:rPr lang="fr-FR" sz="1800"/>
              <a:t>Les MBS permettent aux banques de transférer leurs créances sur les ménages à d’autres institutions financières. Ces banques transfèrent ainsi le risque de non remboursement.</a:t>
            </a:r>
          </a:p>
          <a:p>
            <a:pPr lvl="1"/>
            <a:r>
              <a:rPr lang="fr-FR" sz="1800"/>
              <a:t>D’autre part, quand une banque prête, elle doit provisionner un fraction du montant en fonds propres. Elle est d’autant plus élevée que le risque de non remboursement de l’emprunteur est élevé (règles prudentielles). En se « débarrassant », de ses créances les plus risquées, via la titrisation (MBS), elle reconstitue sa capacité à faire de nouveau prêts.</a:t>
            </a:r>
          </a:p>
          <a:p>
            <a:pPr lvl="1"/>
            <a:r>
              <a:rPr lang="fr-FR" sz="1800"/>
              <a:t> Les MBS encouragent et facilitent donc le financement de l’immobilier par les banques en liquéfiant leurs créances. Le secteur est ainsi dynamisé.</a:t>
            </a:r>
          </a:p>
          <a:p>
            <a:pPr lvl="1"/>
            <a:endParaRPr lang="fr-FR" sz="2200"/>
          </a:p>
        </p:txBody>
      </p:sp>
      <p:sp>
        <p:nvSpPr>
          <p:cNvPr id="4" name="Espace réservé du pied de page 3"/>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1C0907A-B8FD-49FB-BBDF-A6726A12BAFE}" type="slidenum">
              <a:rPr lang="fr-FR" smtClean="0"/>
              <a:pPr>
                <a:defRPr/>
              </a:pPr>
              <a:t>67</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453188"/>
            <a:ext cx="4281488" cy="268287"/>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7D95ACBF-93A7-412E-82FB-913101E0A83B}" type="slidenum">
              <a:rPr lang="fr-FR" smtClean="0"/>
              <a:pPr>
                <a:defRPr/>
              </a:pPr>
              <a:t>68</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58373" name="Rectangle 4"/>
          <p:cNvSpPr>
            <a:spLocks noChangeArrowheads="1"/>
          </p:cNvSpPr>
          <p:nvPr/>
        </p:nvSpPr>
        <p:spPr bwMode="auto">
          <a:xfrm>
            <a:off x="0" y="476250"/>
            <a:ext cx="903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1800">
                <a:solidFill>
                  <a:srgbClr val="0070C0"/>
                </a:solidFill>
              </a:rPr>
              <a:t>Le système de financement immobilier US via les MBS (Morgage Back Securities)</a:t>
            </a:r>
          </a:p>
        </p:txBody>
      </p:sp>
      <p:sp>
        <p:nvSpPr>
          <p:cNvPr id="6" name="Organigramme : Alternative 5"/>
          <p:cNvSpPr/>
          <p:nvPr/>
        </p:nvSpPr>
        <p:spPr>
          <a:xfrm flipH="1">
            <a:off x="323850" y="928688"/>
            <a:ext cx="1393825" cy="431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400" dirty="0"/>
              <a:t>Ménages US</a:t>
            </a:r>
          </a:p>
        </p:txBody>
      </p:sp>
      <p:sp>
        <p:nvSpPr>
          <p:cNvPr id="7" name="Organigramme : Disque magnétique 6"/>
          <p:cNvSpPr/>
          <p:nvPr/>
        </p:nvSpPr>
        <p:spPr>
          <a:xfrm>
            <a:off x="358775" y="4357688"/>
            <a:ext cx="1103313" cy="20875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800" dirty="0"/>
              <a:t>Banques de réseau</a:t>
            </a:r>
          </a:p>
        </p:txBody>
      </p:sp>
      <p:sp>
        <p:nvSpPr>
          <p:cNvPr id="8" name="Organigramme : Préparation 7"/>
          <p:cNvSpPr/>
          <p:nvPr/>
        </p:nvSpPr>
        <p:spPr>
          <a:xfrm>
            <a:off x="3924300" y="4865688"/>
            <a:ext cx="2735263" cy="1439862"/>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dirty="0" err="1"/>
              <a:t>Special</a:t>
            </a:r>
            <a:r>
              <a:rPr lang="fr-FR" sz="1600" dirty="0"/>
              <a:t> </a:t>
            </a:r>
            <a:r>
              <a:rPr lang="fr-FR" sz="1600" dirty="0" err="1"/>
              <a:t>Purpose</a:t>
            </a:r>
            <a:r>
              <a:rPr lang="fr-FR" sz="1600" dirty="0"/>
              <a:t> </a:t>
            </a:r>
            <a:r>
              <a:rPr lang="fr-FR" sz="1600" dirty="0" err="1"/>
              <a:t>Vehicule</a:t>
            </a:r>
            <a:r>
              <a:rPr lang="fr-FR" sz="1600" dirty="0"/>
              <a:t> (SPV) = Fonds Titrisation Commun (FTC)</a:t>
            </a:r>
          </a:p>
        </p:txBody>
      </p:sp>
      <p:sp>
        <p:nvSpPr>
          <p:cNvPr id="9" name="Organigramme : Disque magnétique 8"/>
          <p:cNvSpPr/>
          <p:nvPr/>
        </p:nvSpPr>
        <p:spPr>
          <a:xfrm>
            <a:off x="7181850" y="2460625"/>
            <a:ext cx="1854200" cy="21605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b="1" dirty="0"/>
              <a:t>Banques d’investissements</a:t>
            </a:r>
          </a:p>
        </p:txBody>
      </p:sp>
      <p:sp>
        <p:nvSpPr>
          <p:cNvPr id="11" name="Flèche vers le haut 10"/>
          <p:cNvSpPr/>
          <p:nvPr/>
        </p:nvSpPr>
        <p:spPr>
          <a:xfrm rot="10800000">
            <a:off x="467544" y="1484784"/>
            <a:ext cx="994402" cy="2736304"/>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fr-FR" sz="1600" b="1" dirty="0"/>
              <a:t>Emprunts hypothécaires (Morgages)</a:t>
            </a:r>
            <a:endParaRPr lang="fr-FR" sz="1050" b="1" dirty="0"/>
          </a:p>
        </p:txBody>
      </p:sp>
      <p:sp>
        <p:nvSpPr>
          <p:cNvPr id="12" name="Flèche droite 11"/>
          <p:cNvSpPr/>
          <p:nvPr/>
        </p:nvSpPr>
        <p:spPr>
          <a:xfrm>
            <a:off x="1544638" y="4973638"/>
            <a:ext cx="2239962" cy="122396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400" b="1" dirty="0"/>
              <a:t>Cession de leurs créance sur les ménages</a:t>
            </a:r>
          </a:p>
        </p:txBody>
      </p:sp>
      <p:sp>
        <p:nvSpPr>
          <p:cNvPr id="13" name="Flèche à angle droit 12"/>
          <p:cNvSpPr/>
          <p:nvPr/>
        </p:nvSpPr>
        <p:spPr>
          <a:xfrm>
            <a:off x="6750050" y="4752975"/>
            <a:ext cx="2286000" cy="1552575"/>
          </a:xfrm>
          <a:prstGeom prst="bentUpArrow">
            <a:avLst>
              <a:gd name="adj1" fmla="val 50000"/>
              <a:gd name="adj2" fmla="val 50000"/>
              <a:gd name="adj3" fmla="val 250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b="1" dirty="0"/>
              <a:t>Cession</a:t>
            </a:r>
            <a:r>
              <a:rPr lang="fr-FR" b="1" dirty="0"/>
              <a:t> </a:t>
            </a:r>
            <a:r>
              <a:rPr lang="fr-FR" sz="1600" b="1" dirty="0"/>
              <a:t>MBS &amp; CDO (pool de </a:t>
            </a:r>
            <a:r>
              <a:rPr lang="fr-FR" sz="1600" b="1" dirty="0" err="1"/>
              <a:t>morgages</a:t>
            </a:r>
            <a:r>
              <a:rPr lang="fr-FR" sz="1600" b="1" dirty="0"/>
              <a:t>)</a:t>
            </a:r>
          </a:p>
        </p:txBody>
      </p:sp>
      <p:sp>
        <p:nvSpPr>
          <p:cNvPr id="28" name="Organigramme : Terminateur 27"/>
          <p:cNvSpPr/>
          <p:nvPr/>
        </p:nvSpPr>
        <p:spPr>
          <a:xfrm>
            <a:off x="6099175" y="846138"/>
            <a:ext cx="2784475" cy="1331912"/>
          </a:xfrm>
          <a:prstGeom prst="flowChartTermina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400" b="1" dirty="0"/>
              <a:t>Emetteurs de CDS : assurent les MBS contre un défaut de paiement moyennant des primes récurrentes</a:t>
            </a:r>
            <a:endParaRPr lang="fr-FR" sz="1600" b="1" dirty="0"/>
          </a:p>
        </p:txBody>
      </p:sp>
      <p:sp>
        <p:nvSpPr>
          <p:cNvPr id="30" name="Organigramme : Préparation 29"/>
          <p:cNvSpPr/>
          <p:nvPr/>
        </p:nvSpPr>
        <p:spPr>
          <a:xfrm>
            <a:off x="2311400" y="1009650"/>
            <a:ext cx="2206625" cy="6286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600" b="1" dirty="0"/>
              <a:t>Entreprises</a:t>
            </a:r>
          </a:p>
        </p:txBody>
      </p:sp>
      <p:sp>
        <p:nvSpPr>
          <p:cNvPr id="32" name="Flèche vers le haut 31"/>
          <p:cNvSpPr/>
          <p:nvPr/>
        </p:nvSpPr>
        <p:spPr>
          <a:xfrm rot="17436667">
            <a:off x="4092575" y="-269874"/>
            <a:ext cx="173037" cy="5192712"/>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8384" name="ZoneTexte 34"/>
          <p:cNvSpPr txBox="1">
            <a:spLocks noChangeArrowheads="1"/>
          </p:cNvSpPr>
          <p:nvPr/>
        </p:nvSpPr>
        <p:spPr bwMode="auto">
          <a:xfrm rot="-943048">
            <a:off x="3330575" y="4076700"/>
            <a:ext cx="3328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200" b="1"/>
              <a:t>Diffusion dans l’économie</a:t>
            </a:r>
          </a:p>
        </p:txBody>
      </p:sp>
      <p:grpSp>
        <p:nvGrpSpPr>
          <p:cNvPr id="58385" name="Groupe 52"/>
          <p:cNvGrpSpPr>
            <a:grpSpLocks/>
          </p:cNvGrpSpPr>
          <p:nvPr/>
        </p:nvGrpSpPr>
        <p:grpSpPr bwMode="auto">
          <a:xfrm>
            <a:off x="1482725" y="2322513"/>
            <a:ext cx="5275263" cy="2028825"/>
            <a:chOff x="1482801" y="2322756"/>
            <a:chExt cx="5576202" cy="2029072"/>
          </a:xfrm>
        </p:grpSpPr>
        <p:sp>
          <p:nvSpPr>
            <p:cNvPr id="31" name="Flèche vers le haut 30"/>
            <p:cNvSpPr/>
            <p:nvPr/>
          </p:nvSpPr>
          <p:spPr>
            <a:xfrm rot="17436667">
              <a:off x="5221170" y="648455"/>
              <a:ext cx="134953" cy="3540712"/>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3" name="Flèche vers le haut 32"/>
            <p:cNvSpPr/>
            <p:nvPr/>
          </p:nvSpPr>
          <p:spPr>
            <a:xfrm rot="15232882">
              <a:off x="4179796" y="1524642"/>
              <a:ext cx="130191" cy="5524182"/>
            </a:xfrm>
            <a:prstGeom prst="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4" name="Cube 33"/>
            <p:cNvSpPr/>
            <p:nvPr/>
          </p:nvSpPr>
          <p:spPr>
            <a:xfrm>
              <a:off x="5508473" y="2919729"/>
              <a:ext cx="1461592" cy="84782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MBS &amp; CDO </a:t>
              </a:r>
            </a:p>
          </p:txBody>
        </p:sp>
        <p:sp>
          <p:nvSpPr>
            <p:cNvPr id="58402" name="ZoneTexte 35"/>
            <p:cNvSpPr txBox="1">
              <a:spLocks noChangeArrowheads="1"/>
            </p:cNvSpPr>
            <p:nvPr/>
          </p:nvSpPr>
          <p:spPr bwMode="auto">
            <a:xfrm rot="1256340">
              <a:off x="3413191" y="2322756"/>
              <a:ext cx="3329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200" b="1"/>
                <a:t>Diffusion dans l’économie</a:t>
              </a:r>
            </a:p>
          </p:txBody>
        </p:sp>
      </p:grpSp>
      <p:sp>
        <p:nvSpPr>
          <p:cNvPr id="38" name="Flèche vers le haut 37"/>
          <p:cNvSpPr/>
          <p:nvPr/>
        </p:nvSpPr>
        <p:spPr>
          <a:xfrm rot="10800000">
            <a:off x="103507" y="1525075"/>
            <a:ext cx="510920" cy="3128364"/>
          </a:xfrm>
          <a:prstGeom prst="upArrow">
            <a:avLst>
              <a:gd name="adj1" fmla="val 30031"/>
              <a:gd name="adj2" fmla="val 5568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fr-FR" sz="1050" b="1" dirty="0"/>
              <a:t>Remboursements intérêts et capital</a:t>
            </a:r>
          </a:p>
        </p:txBody>
      </p:sp>
      <p:cxnSp>
        <p:nvCxnSpPr>
          <p:cNvPr id="40" name="Connecteur droit avec flèche 39"/>
          <p:cNvCxnSpPr/>
          <p:nvPr/>
        </p:nvCxnSpPr>
        <p:spPr>
          <a:xfrm flipH="1" flipV="1">
            <a:off x="4349750" y="1484313"/>
            <a:ext cx="1749425" cy="153987"/>
          </a:xfrm>
          <a:prstGeom prst="straightConnector1">
            <a:avLst/>
          </a:prstGeom>
          <a:ln w="254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7596188" y="1978025"/>
            <a:ext cx="0" cy="528638"/>
          </a:xfrm>
          <a:prstGeom prst="straightConnector1">
            <a:avLst/>
          </a:prstGeom>
          <a:ln w="254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389" name="ZoneTexte 43"/>
          <p:cNvSpPr txBox="1">
            <a:spLocks noChangeArrowheads="1"/>
          </p:cNvSpPr>
          <p:nvPr/>
        </p:nvSpPr>
        <p:spPr bwMode="auto">
          <a:xfrm rot="228888">
            <a:off x="4829175" y="1511300"/>
            <a:ext cx="792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b="1">
                <a:solidFill>
                  <a:srgbClr val="00B050"/>
                </a:solidFill>
              </a:rPr>
              <a:t>CDS</a:t>
            </a:r>
          </a:p>
        </p:txBody>
      </p:sp>
      <p:sp>
        <p:nvSpPr>
          <p:cNvPr id="58390" name="ZoneTexte 44"/>
          <p:cNvSpPr txBox="1">
            <a:spLocks noChangeArrowheads="1"/>
          </p:cNvSpPr>
          <p:nvPr/>
        </p:nvSpPr>
        <p:spPr bwMode="auto">
          <a:xfrm>
            <a:off x="7659688" y="2122488"/>
            <a:ext cx="792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b="1">
                <a:solidFill>
                  <a:srgbClr val="00B050"/>
                </a:solidFill>
              </a:rPr>
              <a:t>CDS</a:t>
            </a:r>
          </a:p>
        </p:txBody>
      </p:sp>
      <p:cxnSp>
        <p:nvCxnSpPr>
          <p:cNvPr id="46" name="Connecteur droit avec flèche 45"/>
          <p:cNvCxnSpPr/>
          <p:nvPr/>
        </p:nvCxnSpPr>
        <p:spPr>
          <a:xfrm flipH="1">
            <a:off x="1331913" y="1790700"/>
            <a:ext cx="4919662" cy="2566988"/>
          </a:xfrm>
          <a:prstGeom prst="straightConnector1">
            <a:avLst/>
          </a:prstGeom>
          <a:ln w="254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392" name="ZoneTexte 47"/>
          <p:cNvSpPr txBox="1">
            <a:spLocks noChangeArrowheads="1"/>
          </p:cNvSpPr>
          <p:nvPr/>
        </p:nvSpPr>
        <p:spPr bwMode="auto">
          <a:xfrm rot="-1535126">
            <a:off x="1763713" y="3921125"/>
            <a:ext cx="792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b="1">
                <a:solidFill>
                  <a:srgbClr val="00B050"/>
                </a:solidFill>
              </a:rPr>
              <a:t>CDS</a:t>
            </a:r>
          </a:p>
        </p:txBody>
      </p:sp>
      <p:cxnSp>
        <p:nvCxnSpPr>
          <p:cNvPr id="49" name="Connecteur droit avec flèche 48"/>
          <p:cNvCxnSpPr/>
          <p:nvPr/>
        </p:nvCxnSpPr>
        <p:spPr>
          <a:xfrm flipH="1">
            <a:off x="1730375" y="944563"/>
            <a:ext cx="4368800" cy="0"/>
          </a:xfrm>
          <a:prstGeom prst="straightConnector1">
            <a:avLst/>
          </a:prstGeom>
          <a:ln w="254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394" name="ZoneTexte 51"/>
          <p:cNvSpPr txBox="1">
            <a:spLocks noChangeArrowheads="1"/>
          </p:cNvSpPr>
          <p:nvPr/>
        </p:nvSpPr>
        <p:spPr bwMode="auto">
          <a:xfrm>
            <a:off x="4895850" y="919163"/>
            <a:ext cx="7921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cs typeface="Arial" charset="0"/>
              </a:defRPr>
            </a:lvl1pPr>
            <a:lvl2pPr marL="742950" indent="-28575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r>
              <a:rPr lang="fr-FR" sz="1600" b="1">
                <a:solidFill>
                  <a:srgbClr val="00B050"/>
                </a:solidFill>
              </a:rPr>
              <a:t>CDS</a:t>
            </a:r>
          </a:p>
        </p:txBody>
      </p:sp>
      <p:sp>
        <p:nvSpPr>
          <p:cNvPr id="54" name="Flèche gauche 53"/>
          <p:cNvSpPr/>
          <p:nvPr/>
        </p:nvSpPr>
        <p:spPr>
          <a:xfrm>
            <a:off x="6659563" y="3154363"/>
            <a:ext cx="414337" cy="147637"/>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5" name="Flèche vers le haut 54"/>
          <p:cNvSpPr/>
          <p:nvPr/>
        </p:nvSpPr>
        <p:spPr>
          <a:xfrm rot="5400000">
            <a:off x="2617320" y="4741989"/>
            <a:ext cx="510920" cy="3128364"/>
          </a:xfrm>
          <a:prstGeom prst="upArrow">
            <a:avLst>
              <a:gd name="adj1" fmla="val 30031"/>
              <a:gd name="adj2" fmla="val 5568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fr-FR" sz="1050" b="1" dirty="0"/>
              <a:t>Remboursements intérêts et capital</a:t>
            </a:r>
          </a:p>
        </p:txBody>
      </p:sp>
      <p:sp>
        <p:nvSpPr>
          <p:cNvPr id="56" name="Flèche vers le haut 55"/>
          <p:cNvSpPr/>
          <p:nvPr/>
        </p:nvSpPr>
        <p:spPr>
          <a:xfrm rot="3572802">
            <a:off x="6823220" y="4196683"/>
            <a:ext cx="510920" cy="1617034"/>
          </a:xfrm>
          <a:prstGeom prst="upArrow">
            <a:avLst>
              <a:gd name="adj1" fmla="val 30031"/>
              <a:gd name="adj2" fmla="val 5568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fr-FR" sz="1050" b="1" dirty="0"/>
              <a:t>Remboursements</a:t>
            </a:r>
          </a:p>
        </p:txBody>
      </p:sp>
      <p:sp>
        <p:nvSpPr>
          <p:cNvPr id="57" name="Flèche vers le haut 56"/>
          <p:cNvSpPr/>
          <p:nvPr/>
        </p:nvSpPr>
        <p:spPr>
          <a:xfrm rot="18717567">
            <a:off x="6877844" y="3118644"/>
            <a:ext cx="511175" cy="1617663"/>
          </a:xfrm>
          <a:prstGeom prst="upArrow">
            <a:avLst>
              <a:gd name="adj1" fmla="val 30031"/>
              <a:gd name="adj2" fmla="val 5568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fr-FR" sz="1050" b="1" dirty="0"/>
              <a:t>Remboursements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0DD70A1C-8E0D-4249-B7DD-E2988208F17F}" type="slidenum">
              <a:rPr lang="fr-FR" smtClean="0"/>
              <a:pPr>
                <a:defRPr/>
              </a:pPr>
              <a:t>69</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59397" name="ZoneTexte 4"/>
          <p:cNvSpPr txBox="1">
            <a:spLocks noChangeArrowheads="1"/>
          </p:cNvSpPr>
          <p:nvPr/>
        </p:nvSpPr>
        <p:spPr bwMode="auto">
          <a:xfrm>
            <a:off x="107950" y="377825"/>
            <a:ext cx="8785225"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itchFamily="34" charset="0"/>
                <a:cs typeface="Arial" charset="0"/>
              </a:defRPr>
            </a:lvl1pPr>
            <a:lvl2pPr marL="800100" indent="-342900" eaLnBrk="0" hangingPunct="0">
              <a:defRPr sz="2400">
                <a:solidFill>
                  <a:schemeClr val="tx1"/>
                </a:solidFill>
                <a:latin typeface="Tahoma" pitchFamily="34" charset="0"/>
                <a:cs typeface="Arial" charset="0"/>
              </a:defRPr>
            </a:lvl2pPr>
            <a:lvl3pPr marL="1143000" indent="-228600" eaLnBrk="0" hangingPunct="0">
              <a:defRPr sz="2400">
                <a:solidFill>
                  <a:schemeClr val="tx1"/>
                </a:solidFill>
                <a:latin typeface="Tahoma" pitchFamily="34" charset="0"/>
                <a:cs typeface="Arial" charset="0"/>
              </a:defRPr>
            </a:lvl3pPr>
            <a:lvl4pPr marL="1600200" indent="-228600" eaLnBrk="0" hangingPunct="0">
              <a:defRPr sz="2400">
                <a:solidFill>
                  <a:schemeClr val="tx1"/>
                </a:solidFill>
                <a:latin typeface="Tahoma" pitchFamily="34" charset="0"/>
                <a:cs typeface="Arial" charset="0"/>
              </a:defRPr>
            </a:lvl4pPr>
            <a:lvl5pPr marL="2057400" indent="-228600" eaLnBrk="0" hangingPunct="0">
              <a:defRPr sz="2400">
                <a:solidFill>
                  <a:schemeClr val="tx1"/>
                </a:solidFill>
                <a:latin typeface="Tahoma" pitchFamily="34" charset="0"/>
                <a:cs typeface="Arial" charset="0"/>
              </a:defRPr>
            </a:lvl5pPr>
            <a:lvl6pPr marL="2514600" indent="-228600" eaLnBrk="0" fontAlgn="base" hangingPunct="0">
              <a:spcBef>
                <a:spcPct val="0"/>
              </a:spcBef>
              <a:spcAft>
                <a:spcPct val="0"/>
              </a:spcAft>
              <a:defRPr sz="2400">
                <a:solidFill>
                  <a:schemeClr val="tx1"/>
                </a:solidFill>
                <a:latin typeface="Tahoma" pitchFamily="34" charset="0"/>
                <a:cs typeface="Arial" charset="0"/>
              </a:defRPr>
            </a:lvl6pPr>
            <a:lvl7pPr marL="2971800" indent="-228600" eaLnBrk="0" fontAlgn="base" hangingPunct="0">
              <a:spcBef>
                <a:spcPct val="0"/>
              </a:spcBef>
              <a:spcAft>
                <a:spcPct val="0"/>
              </a:spcAft>
              <a:defRPr sz="2400">
                <a:solidFill>
                  <a:schemeClr val="tx1"/>
                </a:solidFill>
                <a:latin typeface="Tahoma" pitchFamily="34" charset="0"/>
                <a:cs typeface="Arial" charset="0"/>
              </a:defRPr>
            </a:lvl7pPr>
            <a:lvl8pPr marL="3429000" indent="-228600" eaLnBrk="0" fontAlgn="base" hangingPunct="0">
              <a:spcBef>
                <a:spcPct val="0"/>
              </a:spcBef>
              <a:spcAft>
                <a:spcPct val="0"/>
              </a:spcAft>
              <a:defRPr sz="2400">
                <a:solidFill>
                  <a:schemeClr val="tx1"/>
                </a:solidFill>
                <a:latin typeface="Tahoma" pitchFamily="34" charset="0"/>
                <a:cs typeface="Arial" charset="0"/>
              </a:defRPr>
            </a:lvl8pPr>
            <a:lvl9pPr marL="3886200" indent="-228600" eaLnBrk="0" fontAlgn="base" hangingPunct="0">
              <a:spcBef>
                <a:spcPct val="0"/>
              </a:spcBef>
              <a:spcAft>
                <a:spcPct val="0"/>
              </a:spcAft>
              <a:defRPr sz="2400">
                <a:solidFill>
                  <a:schemeClr val="tx1"/>
                </a:solidFill>
                <a:latin typeface="Tahoma" pitchFamily="34" charset="0"/>
                <a:cs typeface="Arial" charset="0"/>
              </a:defRPr>
            </a:lvl9pPr>
          </a:lstStyle>
          <a:p>
            <a:pPr eaLnBrk="1" hangingPunct="1">
              <a:buClr>
                <a:schemeClr val="accent1"/>
              </a:buClr>
              <a:buFont typeface="Arial" charset="0"/>
              <a:buChar char="•"/>
            </a:pPr>
            <a:r>
              <a:rPr lang="fr-FR" sz="1800" u="sng"/>
              <a:t>Les FTC </a:t>
            </a:r>
            <a:r>
              <a:rPr lang="fr-FR" sz="1800"/>
              <a:t>:</a:t>
            </a:r>
          </a:p>
          <a:p>
            <a:pPr lvl="1" eaLnBrk="1" hangingPunct="1">
              <a:buClr>
                <a:schemeClr val="accent1"/>
              </a:buClr>
              <a:buFont typeface="Wingdings" pitchFamily="2" charset="2"/>
              <a:buChar char="Ø"/>
            </a:pPr>
            <a:r>
              <a:rPr lang="fr-FR" sz="1800"/>
              <a:t>GINNIE MAE (GNMA) : agence gouvernementale qui titrise et garanti les MBS composé de mortgages eux-mêmes garantis par l’état. </a:t>
            </a:r>
          </a:p>
          <a:p>
            <a:pPr lvl="1" eaLnBrk="1" hangingPunct="1">
              <a:buClr>
                <a:schemeClr val="accent1"/>
              </a:buClr>
              <a:buFont typeface="Wingdings" pitchFamily="2" charset="2"/>
              <a:buChar char="Ø"/>
            </a:pPr>
            <a:r>
              <a:rPr lang="fr-FR" sz="1800"/>
              <a:t>FANNIE MAE (FNMA) et FREDDIE MAC (FHLMC) : ce sont des GSE (Government Sponsored Enterprises). Ils titrisent et garantissent des MBS composés de mortgages n’ayant pas la garantie de l’état. Ils bénéficient cependant de prêts du gouvernement.</a:t>
            </a:r>
          </a:p>
          <a:p>
            <a:pPr lvl="1" eaLnBrk="1" hangingPunct="1">
              <a:buClr>
                <a:schemeClr val="accent1"/>
              </a:buClr>
              <a:buFont typeface="Wingdings" pitchFamily="2" charset="2"/>
              <a:buChar char="Ø"/>
            </a:pPr>
            <a:r>
              <a:rPr lang="fr-FR" sz="1800"/>
              <a:t>PRIVATE LABEL : autres institutions financières privées</a:t>
            </a:r>
          </a:p>
          <a:p>
            <a:pPr eaLnBrk="1" hangingPunct="1">
              <a:buClr>
                <a:schemeClr val="accent1"/>
              </a:buClr>
              <a:buFont typeface="Arial" charset="0"/>
              <a:buChar char="•"/>
            </a:pPr>
            <a:r>
              <a:rPr lang="fr-FR" sz="1800" u="sng"/>
              <a:t>Les émetteurs de CDS (Crédit Default Swap) </a:t>
            </a:r>
            <a:r>
              <a:rPr lang="fr-FR" sz="1800"/>
              <a:t>: les principaux acteurs étaient Lehman Brothers (faillite en sept 2008), JP Morgan, Bank of America, Citibank.</a:t>
            </a:r>
          </a:p>
          <a:p>
            <a:pPr eaLnBrk="1" hangingPunct="1">
              <a:buClr>
                <a:schemeClr val="accent1"/>
              </a:buClr>
              <a:buFont typeface="Arial" charset="0"/>
              <a:buChar char="•"/>
            </a:pPr>
            <a:r>
              <a:rPr lang="fr-FR" sz="1800" u="sng"/>
              <a:t>Les CDO (collateralized debt obligation)</a:t>
            </a:r>
            <a:r>
              <a:rPr lang="fr-FR" sz="1800"/>
              <a:t> : tout comme les MBS (ce sont des Asset Back Securities), il s’agit de portefeuilles d’actifs regroupés pour être titrisés via des SPV. Les actifs regroupés sont cependant de nature et de risque très divers. S’il s’agit d’obligations émises par des entreprises ou des banques (on parle alors de « Collateralized Bond Obligation »). S’il s’agit de prêts bancaires (on parle alors de « Collateralised Loan Obligation »). S’il s’agit de CDS, on parle de Synthetic CDO …</a:t>
            </a:r>
            <a:br>
              <a:rPr lang="fr-FR" sz="1800"/>
            </a:br>
            <a:r>
              <a:rPr lang="fr-FR" sz="1800"/>
              <a:t>Ces actifs sont divisés en diverses tranches hiérarchisées en fonction d'accord de subordination (= niveau de priorité de remboursement). On parle alors de tranches de CDO (du – risqué au + risqué : senior, souvent rehaussée par un monoline, mezzanine et equity). Les titres émis par le SPV sont des obligations « collatéralisées » (c'est-à-dire assurées) par les créances à l'actif du SPV. </a:t>
            </a:r>
          </a:p>
          <a:p>
            <a:pPr eaLnBrk="1" hangingPunct="1">
              <a:buClr>
                <a:schemeClr val="accent1"/>
              </a:buClr>
              <a:buFont typeface="Arial" charset="0"/>
              <a:buChar char="•"/>
            </a:pPr>
            <a:endParaRPr lang="fr-F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07EB8A04-FDF5-4774-94CD-EAF5E477F23A}" type="slidenum">
              <a:rPr lang="fr-FR"/>
              <a:pPr>
                <a:defRPr/>
              </a:pPr>
              <a:t>7</a:t>
            </a:fld>
            <a:endParaRPr lang="fr-FR"/>
          </a:p>
        </p:txBody>
      </p:sp>
      <p:sp>
        <p:nvSpPr>
          <p:cNvPr id="3" name="Rectangle 2"/>
          <p:cNvSpPr/>
          <p:nvPr/>
        </p:nvSpPr>
        <p:spPr>
          <a:xfrm>
            <a:off x="357188" y="785813"/>
            <a:ext cx="8001000" cy="5878512"/>
          </a:xfrm>
          <a:prstGeom prst="rect">
            <a:avLst/>
          </a:prstGeom>
        </p:spPr>
        <p:txBody>
          <a:bodyPr>
            <a:spAutoFit/>
          </a:bodyPr>
          <a:lstStyle/>
          <a:p>
            <a:pPr lvl="2" indent="-246888" algn="just">
              <a:lnSpc>
                <a:spcPct val="90000"/>
              </a:lnSpc>
              <a:spcBef>
                <a:spcPct val="20000"/>
              </a:spcBef>
              <a:buClr>
                <a:schemeClr val="accent2"/>
              </a:buClr>
              <a:buSzPct val="70000"/>
              <a:buFont typeface="Wingdings 2"/>
              <a:buChar char=""/>
              <a:defRPr/>
            </a:pPr>
            <a:r>
              <a:rPr lang="fr-FR" sz="2000" u="sng" dirty="0">
                <a:latin typeface="+mn-lt"/>
                <a:cs typeface="+mn-cs"/>
              </a:rPr>
              <a:t>Sanctions </a:t>
            </a:r>
            <a:r>
              <a:rPr lang="fr-FR" sz="2000" dirty="0">
                <a:latin typeface="+mn-lt"/>
                <a:cs typeface="+mn-cs"/>
              </a:rPr>
              <a:t>: 2 ans ’emprisonnement et 1,5 million d’euros. Remarque : « ce montant peut être porté au-delà de ce chiffre, jusqu'au décuple du montant du profit éventuellement réalisé, sans que l'amende puisse être inférieure à ce même profit »</a:t>
            </a:r>
          </a:p>
          <a:p>
            <a:pPr lvl="2" indent="-246888">
              <a:lnSpc>
                <a:spcPct val="90000"/>
              </a:lnSpc>
              <a:spcBef>
                <a:spcPct val="20000"/>
              </a:spcBef>
              <a:buClr>
                <a:schemeClr val="accent2"/>
              </a:buClr>
              <a:buSzPct val="70000"/>
              <a:buFont typeface="Wingdings 2"/>
              <a:buChar char=""/>
              <a:defRPr/>
            </a:pPr>
            <a:endParaRPr lang="fr-FR" sz="2000" dirty="0">
              <a:latin typeface="+mn-lt"/>
              <a:cs typeface="+mn-cs"/>
            </a:endParaRPr>
          </a:p>
          <a:p>
            <a:pPr lvl="2" indent="-246888" algn="just">
              <a:lnSpc>
                <a:spcPct val="90000"/>
              </a:lnSpc>
              <a:spcBef>
                <a:spcPct val="20000"/>
              </a:spcBef>
              <a:buClr>
                <a:schemeClr val="accent2"/>
              </a:buClr>
              <a:buSzPct val="70000"/>
              <a:buFont typeface="Wingdings 2"/>
              <a:buChar char=""/>
              <a:defRPr/>
            </a:pPr>
            <a:r>
              <a:rPr lang="fr-FR" sz="2000" u="sng" dirty="0">
                <a:latin typeface="+mn-lt"/>
                <a:cs typeface="+mn-cs"/>
              </a:rPr>
              <a:t>Délit de fausses informations </a:t>
            </a:r>
            <a:r>
              <a:rPr lang="fr-FR" sz="2000" dirty="0">
                <a:latin typeface="+mn-lt"/>
                <a:cs typeface="+mn-cs"/>
              </a:rPr>
              <a:t>: mêmes peines que le délit d'initié. Définition : toute personne qui aura sciemment répandu dans le public, quel qu'en soit le moyen, des informations fausses ou trompeuses sur les perspectives ou la situation d'un émetteur dont les titres sont négociés sur un marché réglementé ou sur les perspectives d'évolution d'un instrument financier admis sur un marché réglementé, de nature à agir sur les cours. </a:t>
            </a:r>
          </a:p>
          <a:p>
            <a:pPr lvl="2" indent="-246888">
              <a:lnSpc>
                <a:spcPct val="90000"/>
              </a:lnSpc>
              <a:spcBef>
                <a:spcPct val="20000"/>
              </a:spcBef>
              <a:buClr>
                <a:schemeClr val="accent2"/>
              </a:buClr>
              <a:buSzPct val="70000"/>
              <a:buFont typeface="Wingdings 2"/>
              <a:buChar char=""/>
              <a:defRPr/>
            </a:pPr>
            <a:endParaRPr lang="fr-FR" sz="2000" dirty="0">
              <a:latin typeface="+mn-lt"/>
              <a:cs typeface="+mn-cs"/>
            </a:endParaRPr>
          </a:p>
          <a:p>
            <a:pPr lvl="2" indent="-246888" algn="just">
              <a:lnSpc>
                <a:spcPct val="90000"/>
              </a:lnSpc>
              <a:spcBef>
                <a:spcPct val="20000"/>
              </a:spcBef>
              <a:buClr>
                <a:schemeClr val="accent2"/>
              </a:buClr>
              <a:buSzPct val="70000"/>
              <a:buFont typeface="Wingdings 2"/>
              <a:buChar char=""/>
              <a:defRPr/>
            </a:pPr>
            <a:r>
              <a:rPr lang="fr-FR" sz="2000" u="sng" dirty="0">
                <a:latin typeface="+mn-lt"/>
                <a:cs typeface="+mn-cs"/>
              </a:rPr>
              <a:t>Délit de manipulation des cours </a:t>
            </a:r>
            <a:r>
              <a:rPr lang="fr-FR" sz="2000" dirty="0">
                <a:latin typeface="+mn-lt"/>
                <a:cs typeface="+mn-cs"/>
              </a:rPr>
              <a:t>: mêmes peines que le délit d'initié. Définition : toute personne qui aura exercé ou tenté d'exercer, directement ou par personne interposée, une manœuvre ayant pour objet d'entraver le fonctionnement régulier d'un marché d'instruments financiers en induisant autrui en erreur.</a:t>
            </a:r>
          </a:p>
        </p:txBody>
      </p:sp>
      <p:sp>
        <p:nvSpPr>
          <p:cNvPr id="4" name="Espace réservé du pied de page 3"/>
          <p:cNvSpPr>
            <a:spLocks noGrp="1"/>
          </p:cNvSpPr>
          <p:nvPr>
            <p:ph type="ftr" sz="quarter" idx="11"/>
          </p:nvPr>
        </p:nvSpPr>
        <p:spPr>
          <a:xfrm>
            <a:off x="2667000" y="6356350"/>
            <a:ext cx="4262438" cy="365125"/>
          </a:xfrm>
        </p:spPr>
        <p:txBody>
          <a:bodyPr/>
          <a:lstStyle/>
          <a:p>
            <a:pPr>
              <a:defRPr/>
            </a:pPr>
            <a:r>
              <a:rPr lang="fr-FR" dirty="0"/>
              <a:t>Cours de "Gestion de portefeuille" - Reproduction interdite</a:t>
            </a:r>
          </a:p>
        </p:txBody>
      </p:sp>
      <p:sp>
        <p:nvSpPr>
          <p:cNvPr id="5" name="Rectangle 4"/>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208463"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20E3E3B3-3F00-4542-92F8-03B91621FD36}" type="slidenum">
              <a:rPr lang="fr-FR" smtClean="0"/>
              <a:pPr>
                <a:defRPr/>
              </a:pPr>
              <a:t>70</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60421" name="Rectangle 4"/>
          <p:cNvSpPr>
            <a:spLocks noChangeArrowheads="1"/>
          </p:cNvSpPr>
          <p:nvPr/>
        </p:nvSpPr>
        <p:spPr bwMode="auto">
          <a:xfrm>
            <a:off x="371475" y="765175"/>
            <a:ext cx="82089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chemeClr val="accent1"/>
              </a:buClr>
              <a:buFont typeface="Arial" charset="0"/>
              <a:buChar char="•"/>
            </a:pPr>
            <a:r>
              <a:rPr lang="fr-FR" sz="1800" u="sng" dirty="0"/>
              <a:t> Les rehausseurs de crédit (</a:t>
            </a:r>
            <a:r>
              <a:rPr lang="fr-FR" sz="1800" u="sng" dirty="0" err="1"/>
              <a:t>monoline</a:t>
            </a:r>
            <a:r>
              <a:rPr lang="fr-FR" sz="1800" u="sng" dirty="0"/>
              <a:t>)</a:t>
            </a:r>
            <a:r>
              <a:rPr lang="fr-FR" sz="1800" dirty="0"/>
              <a:t> : ces sociétés spécialisées, notées AAA en 2007, apportent leurs garanties (moyennant rémunération) à des organismes (publics ou privés) qui émettent des emprunts sur les marchés financiers. Ils font ainsi bénéficier aux crédits qu’ils garantissent de leurs propres notations, ce qui permet au final aux emprunteurs de bénéficier d’un taux d’intérêt moins élevé. Le </a:t>
            </a:r>
            <a:r>
              <a:rPr lang="fr-FR" sz="1800" dirty="0" err="1"/>
              <a:t>monoline</a:t>
            </a:r>
            <a:r>
              <a:rPr lang="fr-FR" sz="1800" dirty="0"/>
              <a:t> accumule des créances de qualités très diverses, et de les réunit dans un même portefeuille, afin que les meilleures tirent l'ensemble vers le haut, et permettent à cette société d'émettre des emprunts portant une notation financière plus élevée. Ces emprunts, mieux notés, sont ensuite placés auprès du grand public, dans les réseaux des banques, un peu partout, dans le monde, </a:t>
            </a:r>
            <a:r>
              <a:rPr lang="fr-FR" sz="1800" i="1" dirty="0"/>
              <a:t>via</a:t>
            </a:r>
            <a:r>
              <a:rPr lang="fr-FR" sz="1800" dirty="0"/>
              <a:t> des fonds monétaires, ce qui en fait des produits d'épargne présentés comme sûrs. La fragilité de ces rehausseurs de crédits vient du fait qu'une partie des emprunts, les plus mal notés, peut entraîner une dévalorisation de la note globale du </a:t>
            </a:r>
            <a:r>
              <a:rPr lang="fr-FR" sz="1800" dirty="0" err="1"/>
              <a:t>monoline</a:t>
            </a:r>
            <a:r>
              <a:rPr lang="fr-FR" sz="1800" dirty="0"/>
              <a:t>. C'est ce qui s'est passé lors de la crise des surprimes parce qu'ils garantissaient des CDO.</a:t>
            </a:r>
          </a:p>
          <a:p>
            <a:pPr>
              <a:buClr>
                <a:schemeClr val="accent1"/>
              </a:buClr>
            </a:pPr>
            <a:r>
              <a:rPr lang="fr-FR" sz="1800" dirty="0"/>
              <a:t>En 2014 les notes des </a:t>
            </a:r>
            <a:r>
              <a:rPr lang="fr-FR" sz="1800" dirty="0" err="1"/>
              <a:t>monolines</a:t>
            </a:r>
            <a:r>
              <a:rPr lang="fr-FR" sz="1800" dirty="0"/>
              <a:t> ne sont plus des AAA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6" name="Espace réservé du numéro de diapositive 5"/>
          <p:cNvSpPr>
            <a:spLocks noGrp="1"/>
          </p:cNvSpPr>
          <p:nvPr>
            <p:ph type="sldNum" sz="quarter" idx="12"/>
          </p:nvPr>
        </p:nvSpPr>
        <p:spPr/>
        <p:txBody>
          <a:bodyPr/>
          <a:lstStyle/>
          <a:p>
            <a:pPr>
              <a:defRPr/>
            </a:pPr>
            <a:fld id="{14DB3E7B-3011-46EB-81D0-D58D5584D019}" type="slidenum">
              <a:rPr lang="fr-FR" smtClean="0"/>
              <a:pPr>
                <a:defRPr/>
              </a:pPr>
              <a:t>71</a:t>
            </a:fld>
            <a:endParaRPr lang="fr-F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8" name="Rectangle 7"/>
          <p:cNvSpPr/>
          <p:nvPr/>
        </p:nvSpPr>
        <p:spPr>
          <a:xfrm>
            <a:off x="323850" y="620713"/>
            <a:ext cx="8280400" cy="5521325"/>
          </a:xfrm>
          <a:prstGeom prst="rect">
            <a:avLst/>
          </a:prstGeom>
        </p:spPr>
        <p:txBody>
          <a:bodyPr>
            <a:spAutoFit/>
          </a:bodyPr>
          <a:lstStyle/>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Même si les premières formes de titrisation de créances immobilières (MBS : </a:t>
            </a:r>
            <a:r>
              <a:rPr lang="fr-FR" sz="1800" dirty="0" err="1">
                <a:latin typeface="+mn-lt"/>
                <a:cs typeface="+mn-cs"/>
              </a:rPr>
              <a:t>Morgage</a:t>
            </a:r>
            <a:r>
              <a:rPr lang="fr-FR" sz="1800" dirty="0">
                <a:latin typeface="+mn-lt"/>
                <a:cs typeface="+mn-cs"/>
              </a:rPr>
              <a:t> Back Securities) apparaissent dans les années 1930, la loi US permet, depuis 2001,  aux banques de réseaux de </a:t>
            </a:r>
            <a:r>
              <a:rPr lang="fr-FR" sz="1800" dirty="0" err="1">
                <a:latin typeface="+mn-lt"/>
                <a:cs typeface="+mn-cs"/>
              </a:rPr>
              <a:t>titriser</a:t>
            </a:r>
            <a:r>
              <a:rPr lang="fr-FR" sz="1800" dirty="0">
                <a:latin typeface="+mn-lt"/>
                <a:cs typeface="+mn-cs"/>
              </a:rPr>
              <a:t>  (donc de céder) les prêts qu’elles ont accordés aux ménages pour financer leurs achats immobiliers, dont une bonne fraction est peu solvable. Pour cette frange de débiteurs, une « surprime » sur leurs intérêts leur est appliquée. Elle rémunère le risque plus élevé de défaut de paiement.</a:t>
            </a:r>
          </a:p>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Ces emprunts offrent ainsi aux banques une surperformance particulièrement recherchée dans un contexte où le prix de l’argent est très bas. Ainsi naissent les MBS </a:t>
            </a:r>
            <a:r>
              <a:rPr lang="fr-FR" sz="1800" dirty="0" err="1">
                <a:latin typeface="+mn-lt"/>
                <a:cs typeface="+mn-cs"/>
              </a:rPr>
              <a:t>Subprime</a:t>
            </a:r>
            <a:r>
              <a:rPr lang="fr-FR" sz="1800" dirty="0">
                <a:latin typeface="+mn-lt"/>
                <a:cs typeface="+mn-cs"/>
              </a:rPr>
              <a:t>, titres représentatifs des « surprimes ».</a:t>
            </a:r>
          </a:p>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Leurs cessions, par l’intermédiaire de Fonds Communs de Titrisations (FTC), permettent aux banques de réseaux, à l’origine de ces emprunts risqués, de transférer leurs risques de défaut aux banques d’investissements. Ces dernières, utilisent alors ces titres pour créer des « fonds monétaires dynamiques » afin d’offrir à leurs clients (banques et particuliers) des rendements supérieurs au monétaire pur.</a:t>
            </a:r>
          </a:p>
          <a:p>
            <a:pPr marL="273050" indent="-273050" eaLnBrk="0" hangingPunct="0">
              <a:spcBef>
                <a:spcPct val="20000"/>
              </a:spcBef>
              <a:buClr>
                <a:srgbClr val="E66C7D"/>
              </a:buClr>
              <a:buSzPct val="95000"/>
              <a:buFont typeface="Wingdings 2" pitchFamily="18" charset="2"/>
              <a:buChar char=""/>
              <a:defRPr/>
            </a:pPr>
            <a:r>
              <a:rPr lang="fr-FR" sz="1800" dirty="0"/>
              <a:t>Pour se couvrir du risque de défaut des ménages débiteurs, des CDS (</a:t>
            </a:r>
            <a:r>
              <a:rPr lang="fr-FR" sz="1800" dirty="0" err="1"/>
              <a:t>Credit</a:t>
            </a:r>
            <a:r>
              <a:rPr lang="fr-FR" sz="1800" dirty="0"/>
              <a:t> Default Swap) sont émis par des « rehausseurs de crédit » et vendus aux détenteurs des MBS souhaitant se couvrir.</a:t>
            </a:r>
            <a:endParaRPr lang="fr-FR" sz="1800" dirty="0">
              <a:latin typeface="+mn-lt"/>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56865B14-B75F-45F7-95A9-B2B698D58321}" type="slidenum">
              <a:rPr lang="fr-FR" smtClean="0"/>
              <a:pPr>
                <a:defRPr/>
              </a:pPr>
              <a:t>72</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62469" name="Rectangle 1"/>
          <p:cNvSpPr>
            <a:spLocks noChangeArrowheads="1"/>
          </p:cNvSpPr>
          <p:nvPr/>
        </p:nvSpPr>
        <p:spPr bwMode="auto">
          <a:xfrm>
            <a:off x="250825" y="504825"/>
            <a:ext cx="8713788" cy="60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3050" indent="-273050" eaLnBrk="0" hangingPunct="0">
              <a:spcBef>
                <a:spcPct val="20000"/>
              </a:spcBef>
              <a:buClr>
                <a:srgbClr val="E66C7D"/>
              </a:buClr>
              <a:buSzPct val="95000"/>
              <a:buFont typeface="Wingdings 2" pitchFamily="18" charset="2"/>
              <a:buChar char=""/>
            </a:pPr>
            <a:r>
              <a:rPr lang="fr-FR" sz="1800" dirty="0"/>
              <a:t>Les CDS sont des contrats « d’</a:t>
            </a:r>
            <a:r>
              <a:rPr lang="fr-FR" sz="1800" dirty="0" err="1"/>
              <a:t>assurrance</a:t>
            </a:r>
            <a:r>
              <a:rPr lang="fr-FR" sz="1800" dirty="0"/>
              <a:t> » : l’émetteur s’engage à couvrir les pertes subies par l’acheteur du CDS sur le MBS, moyennant le paiement de primes régulières dont le montant est croissant du risque encouru.</a:t>
            </a:r>
          </a:p>
          <a:p>
            <a:pPr marL="273050" indent="-273050" eaLnBrk="0" hangingPunct="0">
              <a:spcBef>
                <a:spcPct val="20000"/>
              </a:spcBef>
              <a:buClr>
                <a:srgbClr val="E66C7D"/>
              </a:buClr>
              <a:buSzPct val="95000"/>
              <a:buFont typeface="Wingdings 2" pitchFamily="18" charset="2"/>
              <a:buChar char=""/>
            </a:pPr>
            <a:r>
              <a:rPr lang="fr-FR" sz="1800" dirty="0"/>
              <a:t>Les CDS sont également </a:t>
            </a:r>
            <a:r>
              <a:rPr lang="fr-FR" sz="1800" dirty="0" err="1"/>
              <a:t>titrisés</a:t>
            </a:r>
            <a:r>
              <a:rPr lang="fr-FR" sz="1800" dirty="0"/>
              <a:t>, donc négociables et cotés. Ils sont introduits dans les portefeuilles des banques et de valeurs mobilières, comme tout actif. Leurs cours évoluent en fonction des primes futures qui seront versées au détenteur du CDS, donc du risque de défaut.</a:t>
            </a:r>
          </a:p>
          <a:p>
            <a:pPr marL="273050" indent="-273050" eaLnBrk="0" hangingPunct="0">
              <a:spcBef>
                <a:spcPct val="20000"/>
              </a:spcBef>
              <a:buClr>
                <a:srgbClr val="E66C7D"/>
              </a:buClr>
              <a:buSzPct val="95000"/>
              <a:buFont typeface="Wingdings 2" pitchFamily="18" charset="2"/>
              <a:buChar char=""/>
            </a:pPr>
            <a:r>
              <a:rPr lang="fr-FR" sz="1800" dirty="0"/>
              <a:t>Une nouveau virus spéculatif se transmet de la sphère réelle (l’immobilier) à la sphère financière (les surprimes et leurs CDS).</a:t>
            </a:r>
          </a:p>
          <a:p>
            <a:pPr marL="273050" indent="-273050" eaLnBrk="0" hangingPunct="0">
              <a:spcBef>
                <a:spcPct val="20000"/>
              </a:spcBef>
              <a:buClr>
                <a:srgbClr val="E66C7D"/>
              </a:buClr>
              <a:buSzPct val="95000"/>
              <a:buFont typeface="Wingdings 2" pitchFamily="18" charset="2"/>
              <a:buChar char=""/>
            </a:pPr>
            <a:r>
              <a:rPr lang="fr-FR" sz="1800" u="sng" dirty="0"/>
              <a:t>Du défaut massif des ménages fragiles au risque de la faillite du système : des effets en cascade</a:t>
            </a:r>
            <a:r>
              <a:rPr lang="fr-FR" sz="1800" dirty="0"/>
              <a:t>	</a:t>
            </a:r>
            <a:br>
              <a:rPr lang="fr-FR" sz="1800" dirty="0"/>
            </a:br>
            <a:r>
              <a:rPr lang="fr-FR" sz="1800" dirty="0"/>
              <a:t>Hausses de taux de la FED pour réduire la bulle spéculative immobilière et le risque d’inflation =&gt; faillite massive de ménages ayant des </a:t>
            </a:r>
            <a:r>
              <a:rPr lang="fr-FR" sz="1800" dirty="0" err="1"/>
              <a:t>mortgages</a:t>
            </a:r>
            <a:r>
              <a:rPr lang="fr-FR" sz="1800" dirty="0"/>
              <a:t> =&gt; pertes sur les MBS (=évènement de marché permettant d’activer les CDS) =&gt; activation des CDS par leurs porteurs pour couvrir leurs pertes sur MBS + saisies des biens immobiliers (hypothèques) =&gt; faillites des rehausseurs, des émetteurs de CDS et en bout de chaine de grandes institutions financières : AIG, Fannie Mae et Freddy Mac, </a:t>
            </a:r>
            <a:r>
              <a:rPr lang="fr-FR" sz="1800" dirty="0" err="1"/>
              <a:t>Lehman</a:t>
            </a:r>
            <a:r>
              <a:rPr lang="fr-FR" sz="1800" dirty="0"/>
              <a:t> </a:t>
            </a:r>
            <a:r>
              <a:rPr lang="fr-FR" sz="1800" dirty="0" err="1"/>
              <a:t>Brothers</a:t>
            </a:r>
            <a:r>
              <a:rPr lang="fr-FR" sz="1800" dirty="0"/>
              <a:t>) =&gt; contagion au système financier mondial et risque de faillite généralisée =&gt; sauvetage du système par les états qui s’endettent massivement pour recapitaliser les banques fragiles + interventions coordonnées des banques centrales pour refinancer les banques.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3992563"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C7A28C6D-57B3-4CD6-BA42-376F6F4686C2}" type="slidenum">
              <a:rPr lang="fr-FR" smtClean="0"/>
              <a:pPr>
                <a:defRPr/>
              </a:pPr>
              <a:t>73</a:t>
            </a:fld>
            <a:endParaRPr lang="fr-FR"/>
          </a:p>
        </p:txBody>
      </p:sp>
      <p:sp>
        <p:nvSpPr>
          <p:cNvPr id="4" name="Rectangle 3"/>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
        <p:nvSpPr>
          <p:cNvPr id="63493" name="Rectangle 4"/>
          <p:cNvSpPr>
            <a:spLocks noChangeArrowheads="1"/>
          </p:cNvSpPr>
          <p:nvPr/>
        </p:nvSpPr>
        <p:spPr bwMode="auto">
          <a:xfrm>
            <a:off x="323850" y="476250"/>
            <a:ext cx="8569325"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3050" indent="-273050" eaLnBrk="0" hangingPunct="0">
              <a:spcBef>
                <a:spcPct val="20000"/>
              </a:spcBef>
              <a:buClr>
                <a:srgbClr val="E66C7D"/>
              </a:buClr>
              <a:buSzPct val="95000"/>
              <a:buFont typeface="Wingdings 2" pitchFamily="18" charset="2"/>
              <a:buChar char=""/>
            </a:pPr>
            <a:r>
              <a:rPr lang="fr-FR" sz="1800"/>
              <a:t>Les CDS sont considérés comme une des causes majeure de la chute, le 15 septembre 2008, de American International Group (AIG), et une des sources de la diffusion incontrôlée des risques de crédit. Le marché des CDS est passé de 6 396 milliards de dollars américains à fin 2004 à 57 894 milliards à fin 2007, prenant le caractère d'une bulle financière. La banque Lehman Brothers était le premier acteur sur ce marché jusqu'à sa faillite en oct 2008. Les CDS, travaillés hors bilan et hors bourse, permettaient de contourner toutes les règles prudentielles, et l'accès aux CDS n'était pas contrôlé par les pouvoirs publics. Largement vus comme une des grandes sources de la crise financière, la plus grave depuis 1929, les CDS sont dans le collimateur de ceux qui veulent affermir les réglementations et resserrer le contrôle des activités bancaires.</a:t>
            </a:r>
          </a:p>
          <a:p>
            <a:pPr marL="273050" indent="-273050" eaLnBrk="0" hangingPunct="0">
              <a:spcBef>
                <a:spcPct val="20000"/>
              </a:spcBef>
              <a:buClr>
                <a:srgbClr val="E66C7D"/>
              </a:buClr>
              <a:buSzPct val="95000"/>
              <a:buFont typeface="Wingdings 2" pitchFamily="18" charset="2"/>
              <a:buChar char=""/>
            </a:pPr>
            <a:r>
              <a:rPr lang="fr-FR" sz="1800"/>
              <a:t>En juillet 2011, le marché des CDS aux USA, majoritairement contrôlé par 3 banques américaines (JP Morgan, Bank of America, Citibank), couvrait des risques de défauts qui s’élevaient à 15 227 Mds $, soit 75% du PIB US.</a:t>
            </a:r>
          </a:p>
          <a:p>
            <a:pPr marL="273050" indent="-273050" eaLnBrk="0" hangingPunct="0">
              <a:spcBef>
                <a:spcPct val="20000"/>
              </a:spcBef>
              <a:buClr>
                <a:srgbClr val="E66C7D"/>
              </a:buClr>
              <a:buSzPct val="95000"/>
              <a:buFont typeface="Wingdings 2" pitchFamily="18" charset="2"/>
              <a:buChar char=""/>
            </a:pPr>
            <a:r>
              <a:rPr lang="fr-FR" sz="1800"/>
              <a:t>En juin 2011, le marché des CDS représentait 32 400 Mds $ (49 % du PIB de la planète)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a:xfrm>
            <a:off x="395288" y="404813"/>
            <a:ext cx="6985024" cy="652462"/>
          </a:xfrm>
        </p:spPr>
        <p:txBody>
          <a:bodyPr/>
          <a:lstStyle/>
          <a:p>
            <a:r>
              <a:rPr lang="fr-FR" sz="3200" dirty="0"/>
              <a:t>Epilogue : une histoire qui se répète</a:t>
            </a:r>
          </a:p>
        </p:txBody>
      </p:sp>
      <p:sp>
        <p:nvSpPr>
          <p:cNvPr id="64515" name="Espace réservé du contenu 2"/>
          <p:cNvSpPr>
            <a:spLocks noGrp="1"/>
          </p:cNvSpPr>
          <p:nvPr>
            <p:ph idx="1"/>
          </p:nvPr>
        </p:nvSpPr>
        <p:spPr>
          <a:xfrm>
            <a:off x="250825" y="1196975"/>
            <a:ext cx="8429625" cy="5235575"/>
          </a:xfrm>
        </p:spPr>
        <p:txBody>
          <a:bodyPr/>
          <a:lstStyle/>
          <a:p>
            <a:r>
              <a:rPr lang="fr-FR" sz="1800" dirty="0"/>
              <a:t>Les remèdes (afflux massif de liquidités par la FED et l’Etat US) à la crise des TMT, ont alimenté la crise des surprimes. « Pour sauver les victimes du feu, les </a:t>
            </a:r>
            <a:r>
              <a:rPr lang="fr-FR" sz="1800" dirty="0" err="1"/>
              <a:t>policymakers</a:t>
            </a:r>
            <a:r>
              <a:rPr lang="fr-FR" sz="1800" dirty="0"/>
              <a:t> US les ont noyés ».</a:t>
            </a:r>
          </a:p>
          <a:p>
            <a:r>
              <a:rPr lang="fr-FR" sz="1800" dirty="0"/>
              <a:t>Les déséquilibres naissent souvent d’une masse monétaire qui croit à un rythme supérieur à la croissance réelle.</a:t>
            </a:r>
          </a:p>
          <a:p>
            <a:pPr lvl="1"/>
            <a:r>
              <a:rPr lang="fr-FR" sz="1800" dirty="0"/>
              <a:t>Lorsque les excédents de monnaie s’orientent vers la consommation, il y a inflation. Elle se matérialise par une hausse des indices des prix, l’offre ne pouvant s’ajuster à une demande en accélération.</a:t>
            </a:r>
          </a:p>
          <a:p>
            <a:pPr lvl="1"/>
            <a:r>
              <a:rPr lang="fr-FR" sz="1800" dirty="0"/>
              <a:t>Lorsqu’ils se concentrent sur l’investissement (actifs réels ou financiers), une bulle spéculative se développe. On parle d’inflation par les actifs. C’est précisément ce qui s’est produit avec les TMT puis avec les surprimes :</a:t>
            </a:r>
          </a:p>
          <a:p>
            <a:pPr lvl="2"/>
            <a:r>
              <a:rPr lang="fr-FR" sz="1800" dirty="0"/>
              <a:t>1) Les excès de USD ont créé la bulle des TMT.</a:t>
            </a:r>
          </a:p>
          <a:p>
            <a:pPr lvl="2"/>
            <a:r>
              <a:rPr lang="fr-FR" sz="1800" dirty="0"/>
              <a:t>2) Celle-ci a provoqué une remontée des taux directeurs puis une récession lors de son explosion</a:t>
            </a:r>
          </a:p>
          <a:p>
            <a:pPr lvl="2"/>
            <a:r>
              <a:rPr lang="fr-FR" sz="1800" dirty="0"/>
              <a:t>3) Pour sauver l’économie US de la récession, la FED a baissé durablement ses taux, accélérant la création monétaire</a:t>
            </a:r>
          </a:p>
          <a:p>
            <a:pPr lvl="2"/>
            <a:r>
              <a:rPr lang="fr-FR" sz="1800" dirty="0"/>
              <a:t>4) Cette dernière, excessive, a alimenté la bulle immobilière US puis celle des surprimes …</a:t>
            </a:r>
          </a:p>
          <a:p>
            <a:endParaRPr lang="fr-FR" dirty="0"/>
          </a:p>
        </p:txBody>
      </p:sp>
      <p:sp>
        <p:nvSpPr>
          <p:cNvPr id="4" name="Espace réservé du pied de page 3"/>
          <p:cNvSpPr>
            <a:spLocks noGrp="1"/>
          </p:cNvSpPr>
          <p:nvPr>
            <p:ph type="ftr" sz="quarter" idx="11"/>
          </p:nvPr>
        </p:nvSpPr>
        <p:spPr>
          <a:xfrm>
            <a:off x="2667000" y="6356350"/>
            <a:ext cx="440531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7EC1F0E8-E0D1-4251-B936-F1A290C44ED1}" type="slidenum">
              <a:rPr lang="fr-FR" smtClean="0"/>
              <a:pPr>
                <a:defRPr/>
              </a:pPr>
              <a:t>74</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619250" y="6356350"/>
            <a:ext cx="4897438" cy="365125"/>
          </a:xfrm>
        </p:spPr>
        <p:txBody>
          <a:bodyPr/>
          <a:lstStyle/>
          <a:p>
            <a:pPr>
              <a:defRPr/>
            </a:pPr>
            <a:r>
              <a:rPr lang="fr-FR" dirty="0"/>
              <a:t>Cours de "Gestion de portefeuille" - Reproduction interdite</a:t>
            </a:r>
          </a:p>
        </p:txBody>
      </p:sp>
      <p:sp>
        <p:nvSpPr>
          <p:cNvPr id="6" name="Slide Number Placeholder 5"/>
          <p:cNvSpPr>
            <a:spLocks noGrp="1"/>
          </p:cNvSpPr>
          <p:nvPr>
            <p:ph type="sldNum" sz="quarter" idx="12"/>
          </p:nvPr>
        </p:nvSpPr>
        <p:spPr/>
        <p:txBody>
          <a:bodyPr/>
          <a:lstStyle/>
          <a:p>
            <a:pPr>
              <a:defRPr/>
            </a:pPr>
            <a:fld id="{B3E5EB88-1D68-4AFA-99D4-3C81D71776DA}" type="slidenum">
              <a:rPr lang="fr-FR" smtClean="0"/>
              <a:pPr>
                <a:defRPr/>
              </a:pPr>
              <a:t>75</a:t>
            </a:fld>
            <a:endParaRPr lang="fr-FR"/>
          </a:p>
        </p:txBody>
      </p:sp>
      <p:sp>
        <p:nvSpPr>
          <p:cNvPr id="7" name="Rectangle 6"/>
          <p:cNvSpPr/>
          <p:nvPr/>
        </p:nvSpPr>
        <p:spPr>
          <a:xfrm>
            <a:off x="179512" y="549275"/>
            <a:ext cx="8784975" cy="6130909"/>
          </a:xfrm>
          <a:prstGeom prst="rect">
            <a:avLst/>
          </a:prstGeom>
        </p:spPr>
        <p:txBody>
          <a:bodyPr wrap="square">
            <a:spAutoFit/>
          </a:bodyPr>
          <a:lstStyle/>
          <a:p>
            <a:pPr marL="273050" indent="-273050" algn="just" eaLnBrk="0" hangingPunct="0">
              <a:spcBef>
                <a:spcPct val="20000"/>
              </a:spcBef>
              <a:buClr>
                <a:srgbClr val="E66C7D"/>
              </a:buClr>
              <a:buSzPct val="95000"/>
              <a:buFont typeface="Wingdings 2" pitchFamily="18" charset="2"/>
              <a:buChar char=""/>
              <a:defRPr/>
            </a:pPr>
            <a:r>
              <a:rPr lang="fr-FR" sz="1800" dirty="0">
                <a:latin typeface="+mn-lt"/>
                <a:cs typeface="+mn-cs"/>
              </a:rPr>
              <a:t>Remarquons que pour sortir de la morosité actuelle due aux crises successives de l’euro, conséquences de la crise des surprimes et de déséquilibres chroniques entre les pays membres de l’UEM, les taux des banques centrales sont historiquement bas (0% aux USA et UEM) et les QE de la Fed, de la </a:t>
            </a:r>
            <a:r>
              <a:rPr lang="fr-FR" sz="1800" dirty="0" err="1">
                <a:latin typeface="+mn-lt"/>
                <a:cs typeface="+mn-cs"/>
              </a:rPr>
              <a:t>BoJ</a:t>
            </a:r>
            <a:r>
              <a:rPr lang="fr-FR" sz="1800" dirty="0">
                <a:latin typeface="+mn-lt"/>
                <a:cs typeface="+mn-cs"/>
              </a:rPr>
              <a:t> et de la BCE se succèdent…</a:t>
            </a:r>
          </a:p>
          <a:p>
            <a:pPr marL="273050" indent="-273050" algn="just" eaLnBrk="0" hangingPunct="0">
              <a:spcBef>
                <a:spcPct val="20000"/>
              </a:spcBef>
              <a:buClr>
                <a:srgbClr val="E66C7D"/>
              </a:buClr>
              <a:buSzPct val="95000"/>
              <a:buFont typeface="Wingdings 2" pitchFamily="18" charset="2"/>
              <a:buChar char=""/>
              <a:defRPr/>
            </a:pPr>
            <a:r>
              <a:rPr lang="fr-FR" sz="1800" dirty="0">
                <a:latin typeface="+mn-lt"/>
                <a:cs typeface="+mn-cs"/>
              </a:rPr>
              <a:t>Ainsi l’histoire se répète … : les excédents monétaires depuis 2009 (politique de taux à 0% des banques centrales, Quantitative </a:t>
            </a:r>
            <a:r>
              <a:rPr lang="fr-FR" sz="1800" dirty="0" err="1">
                <a:latin typeface="+mn-lt"/>
                <a:cs typeface="+mn-cs"/>
              </a:rPr>
              <a:t>Easing</a:t>
            </a:r>
            <a:r>
              <a:rPr lang="fr-FR" sz="1800" dirty="0">
                <a:latin typeface="+mn-lt"/>
                <a:cs typeface="+mn-cs"/>
              </a:rPr>
              <a:t>) et les déficits publiques ont été destinés à sauver le système financier d’une faillite systémique et à relancer l’économie. </a:t>
            </a:r>
          </a:p>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Mais ils attisent la flambée , tantôt de biens tangibles (</a:t>
            </a:r>
            <a:r>
              <a:rPr lang="fr-FR" sz="1800" dirty="0" err="1">
                <a:latin typeface="+mn-lt"/>
                <a:cs typeface="+mn-cs"/>
              </a:rPr>
              <a:t>pétrole,or</a:t>
            </a:r>
            <a:r>
              <a:rPr lang="fr-FR" sz="1800" dirty="0">
                <a:latin typeface="+mn-lt"/>
                <a:cs typeface="+mn-cs"/>
              </a:rPr>
              <a:t>, cuivre, blé, café, …) tantôt d’actifs financiers (actions) voir de certains dit « refuges » (obligations US et Allemande/France).</a:t>
            </a:r>
          </a:p>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Ces politiques d’excédents monétaires ont été efficaces pour résorber les crises conjoncturelles du passé, mais seront-elles capables  à elles seules d’éviter que certains états de la zone Euro ne fasse un jour défaut, entrainant une cessation de paiement généralisée des banques et des Etats et donc une faillite systémique ? A moins que les banquiers centraux ne soient durablement condamnés à prêter en dernier ressort aux banques et Etats en difficulté avec de la monnaie créer ex-nihilo ?</a:t>
            </a:r>
          </a:p>
          <a:p>
            <a:pPr marL="273050" indent="-273050" eaLnBrk="0" hangingPunct="0">
              <a:spcBef>
                <a:spcPct val="20000"/>
              </a:spcBef>
              <a:buClr>
                <a:srgbClr val="E66C7D"/>
              </a:buClr>
              <a:buSzPct val="95000"/>
              <a:buFont typeface="Wingdings 2" pitchFamily="18" charset="2"/>
              <a:buChar char=""/>
              <a:defRPr/>
            </a:pPr>
            <a:r>
              <a:rPr lang="fr-FR" sz="1800" dirty="0">
                <a:latin typeface="+mn-lt"/>
                <a:cs typeface="+mn-cs"/>
              </a:rPr>
              <a:t>Ne faut-il pas inventer une réglementation internationale forte capable de contrôler les activités des banques d’investissements qui sont toujours à l’origine de comportements risqués pour le système financier et nos économies (LTCM, TMT, SURPRIMES, ATTAQUES CONTRE LES DETTES DES ETATS SOUVERAINS)</a:t>
            </a:r>
          </a:p>
        </p:txBody>
      </p:sp>
      <p:sp>
        <p:nvSpPr>
          <p:cNvPr id="8" name="Rectangle 7"/>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a:xfrm>
            <a:off x="457200" y="620713"/>
            <a:ext cx="8229600" cy="1155700"/>
          </a:xfrm>
        </p:spPr>
        <p:txBody>
          <a:bodyPr/>
          <a:lstStyle/>
          <a:p>
            <a:r>
              <a:rPr lang="fr-FR" sz="2800" dirty="0"/>
              <a:t>Les évènements historiques entre les crises des TMT (2000-2001) et des surprimes (2007-2008)</a:t>
            </a:r>
            <a:br>
              <a:rPr lang="fr-FR" sz="2800" dirty="0"/>
            </a:br>
            <a:r>
              <a:rPr lang="fr-FR" sz="700" dirty="0"/>
              <a:t/>
            </a:r>
            <a:br>
              <a:rPr lang="fr-FR" sz="700" dirty="0"/>
            </a:br>
            <a:r>
              <a:rPr lang="fr-FR" sz="2400" u="sng" dirty="0"/>
              <a:t>Les attentats des WTC du 11/09/2001</a:t>
            </a:r>
          </a:p>
        </p:txBody>
      </p:sp>
      <p:sp>
        <p:nvSpPr>
          <p:cNvPr id="66563" name="Espace réservé du contenu 2"/>
          <p:cNvSpPr>
            <a:spLocks noGrp="1"/>
          </p:cNvSpPr>
          <p:nvPr>
            <p:ph idx="1"/>
          </p:nvPr>
        </p:nvSpPr>
        <p:spPr>
          <a:xfrm>
            <a:off x="457200" y="1916113"/>
            <a:ext cx="8229600" cy="4448175"/>
          </a:xfrm>
        </p:spPr>
        <p:txBody>
          <a:bodyPr/>
          <a:lstStyle/>
          <a:p>
            <a:r>
              <a:rPr lang="fr-FR" dirty="0"/>
              <a:t>Contexte : la bulle des TMT n’a pas achevé sa purge. Les marchés financiers sont déjà fortement en baisse</a:t>
            </a:r>
          </a:p>
          <a:p>
            <a:r>
              <a:rPr lang="fr-FR" dirty="0"/>
              <a:t>Les conséquences :</a:t>
            </a:r>
          </a:p>
          <a:p>
            <a:pPr lvl="1"/>
            <a:r>
              <a:rPr lang="fr-FR" sz="2000" dirty="0"/>
              <a:t>La donne </a:t>
            </a:r>
            <a:r>
              <a:rPr lang="fr-FR" sz="2000" dirty="0" err="1"/>
              <a:t>géo-politique</a:t>
            </a:r>
            <a:r>
              <a:rPr lang="fr-FR" sz="2000" dirty="0"/>
              <a:t> est bouleversée, le choc psychologique est sévère</a:t>
            </a:r>
          </a:p>
          <a:p>
            <a:pPr lvl="1"/>
            <a:r>
              <a:rPr lang="fr-FR" sz="2000" dirty="0"/>
              <a:t>Les marchés financiers, décrochent violemment, déboussolés par ce type d’évènement qui leur sont inconnus</a:t>
            </a:r>
          </a:p>
          <a:p>
            <a:pPr lvl="1"/>
            <a:r>
              <a:rPr lang="fr-FR" sz="2000" dirty="0"/>
              <a:t>Pourtant, les marchés se reprennent et, en l’espace de 3 mois ,ils gomment le krach boursier né des attentats.</a:t>
            </a:r>
          </a:p>
          <a:p>
            <a:pPr lvl="1"/>
            <a:r>
              <a:rPr lang="fr-FR" sz="2000" dirty="0"/>
              <a:t>Les vrais conséquences économiques se feront ressentir plus tard par une baisse de la confiance des consommateurs et par des tensions sur le pétrole lors de l’invasion de l’Irak en 2003.</a:t>
            </a:r>
          </a:p>
          <a:p>
            <a:pPr lvl="1">
              <a:buFont typeface="Wingdings 2" pitchFamily="18" charset="2"/>
              <a:buNone/>
            </a:pPr>
            <a:endParaRPr lang="fr-FR" dirty="0"/>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63FD9744-F9EC-4B60-8546-243D2E027BC7}" type="slidenum">
              <a:rPr lang="fr-FR" smtClean="0"/>
              <a:pPr>
                <a:defRPr/>
              </a:pPr>
              <a:t>76</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a:xfrm>
            <a:off x="323850" y="404813"/>
            <a:ext cx="8496300" cy="792162"/>
          </a:xfrm>
        </p:spPr>
        <p:txBody>
          <a:bodyPr/>
          <a:lstStyle/>
          <a:p>
            <a:r>
              <a:rPr lang="fr-FR" sz="2000"/>
              <a:t>Les faillites d’Enron et de Worldcom :  vers une crise de confiance profonde envers la véracité des performances économiques des sociétés</a:t>
            </a:r>
          </a:p>
        </p:txBody>
      </p:sp>
      <p:sp>
        <p:nvSpPr>
          <p:cNvPr id="67587" name="Espace réservé du contenu 2"/>
          <p:cNvSpPr>
            <a:spLocks noGrp="1"/>
          </p:cNvSpPr>
          <p:nvPr>
            <p:ph idx="1"/>
          </p:nvPr>
        </p:nvSpPr>
        <p:spPr>
          <a:xfrm>
            <a:off x="250825" y="1341438"/>
            <a:ext cx="8569325" cy="5021262"/>
          </a:xfrm>
        </p:spPr>
        <p:txBody>
          <a:bodyPr/>
          <a:lstStyle/>
          <a:p>
            <a:r>
              <a:rPr lang="fr-FR" sz="1800"/>
              <a:t>La faillite d’Enron est probablement la plus importante de tous les temps</a:t>
            </a:r>
          </a:p>
          <a:p>
            <a:r>
              <a:rPr lang="fr-FR" sz="1800"/>
              <a:t>Enron était l'une des plus grandes entreprises mondiales et la 7ème entreprise américaine. Au début des années 1990, Enron entreprit une diversification en créant un marché de dérivés de sur les matières énergétiques puis sur l'ensemble des matières premières (en 2001, on en compté environ 2'100). Enron avait pour but d'être une chambre de compensation, surnommée la "Gas bank", pour les produits traités. Enron devint dès lors un spéculateur plus qu'un négociant.</a:t>
            </a:r>
          </a:p>
          <a:p>
            <a:r>
              <a:rPr lang="fr-FR" sz="1800"/>
              <a:t>Ce développement se fait sous la bienveillance du sénateur Texan Phil Gramm. Dans le même temps, une vaste campagne de communication fut lancée pour persuader les consommateurs, par exemple, qu'une dérégulation du marché ferait tomber leur facture de 43 %</a:t>
            </a:r>
            <a:r>
              <a:rPr lang="fr-FR" sz="1800" baseline="30000"/>
              <a:t>.</a:t>
            </a:r>
          </a:p>
          <a:p>
            <a:r>
              <a:rPr lang="fr-FR" sz="1800" b="1"/>
              <a:t>Fraudes et manipulations</a:t>
            </a:r>
          </a:p>
          <a:p>
            <a:r>
              <a:rPr lang="fr-FR" sz="1800"/>
              <a:t>En interne, Enron créa plus de 3 000 </a:t>
            </a:r>
            <a:r>
              <a:rPr lang="fr-FR" sz="1800" u="sng"/>
              <a:t>sociétés offshores</a:t>
            </a:r>
            <a:r>
              <a:rPr lang="fr-FR" sz="1800"/>
              <a:t> (</a:t>
            </a:r>
            <a:r>
              <a:rPr lang="fr-FR" sz="1800" u="sng"/>
              <a:t>îles Caïmans</a:t>
            </a:r>
            <a:r>
              <a:rPr lang="fr-FR" sz="1800"/>
              <a:t>, les </a:t>
            </a:r>
            <a:r>
              <a:rPr lang="fr-FR" sz="1800" u="sng"/>
              <a:t>Bermudes</a:t>
            </a:r>
            <a:r>
              <a:rPr lang="fr-FR" sz="1800"/>
              <a:t> ou les </a:t>
            </a:r>
            <a:r>
              <a:rPr lang="fr-FR" sz="1800" u="sng"/>
              <a:t>Bahamas</a:t>
            </a:r>
            <a:r>
              <a:rPr lang="fr-FR" sz="1800"/>
              <a:t>). Le but de ces sociétés était de pouvoir sortir des actifs ou des passifs du bilan consolidé puisque ces sociétés étaient considérées comme des filiales externes. Le bilan était ainsi plus "présentable", permettant ainsi de tromper les actionnaires, les salariés et les autorités sur la réalité de sa solvabilité.</a:t>
            </a:r>
            <a:endParaRPr lang="fr-FR" sz="2400"/>
          </a:p>
        </p:txBody>
      </p:sp>
      <p:sp>
        <p:nvSpPr>
          <p:cNvPr id="4" name="Espace réservé du pied de page 3"/>
          <p:cNvSpPr>
            <a:spLocks noGrp="1"/>
          </p:cNvSpPr>
          <p:nvPr>
            <p:ph type="ftr" sz="quarter" idx="11"/>
          </p:nvPr>
        </p:nvSpPr>
        <p:spPr>
          <a:xfrm>
            <a:off x="2667000" y="6356350"/>
            <a:ext cx="440531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BAEBFF30-9A4B-4B15-B876-39424EFDE05D}" type="slidenum">
              <a:rPr lang="fr-FR" smtClean="0"/>
              <a:pPr>
                <a:defRPr/>
              </a:pPr>
              <a:t>77</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a:xfrm>
            <a:off x="250825" y="549275"/>
            <a:ext cx="8229600" cy="509588"/>
          </a:xfrm>
        </p:spPr>
        <p:txBody>
          <a:bodyPr/>
          <a:lstStyle/>
          <a:p>
            <a:r>
              <a:rPr lang="fr-FR" sz="2800"/>
              <a:t>Exemple de montage financier d'Enron</a:t>
            </a:r>
          </a:p>
        </p:txBody>
      </p:sp>
      <p:sp>
        <p:nvSpPr>
          <p:cNvPr id="68611" name="Espace réservé du contenu 2"/>
          <p:cNvSpPr>
            <a:spLocks noGrp="1"/>
          </p:cNvSpPr>
          <p:nvPr>
            <p:ph idx="1"/>
          </p:nvPr>
        </p:nvSpPr>
        <p:spPr>
          <a:xfrm>
            <a:off x="457200" y="1214438"/>
            <a:ext cx="8229600" cy="5110162"/>
          </a:xfrm>
        </p:spPr>
        <p:txBody>
          <a:bodyPr/>
          <a:lstStyle/>
          <a:p>
            <a:r>
              <a:rPr lang="fr-FR" sz="2000"/>
              <a:t>L'objectif est le suivant : emprunter de l'argent sans que cela apparaisse dans ses comptes. L'opération implique trois acteurs : Enron, une société offshore d'Enron (Jedi) et une banque (appelons-la banque A). Tous sont complices du montage.</a:t>
            </a:r>
          </a:p>
          <a:p>
            <a:r>
              <a:rPr lang="fr-FR" sz="2000"/>
              <a:t>D'abord Jedi vend pour 1M$ de gaz à la banque A. Jedi, contrôlé par Enron, reçoit alors 1M$ de la part de la banque A. Un contrat de livraison de gaz est signé mais cette livraison n'a pas lieu ; seul son paiement est effectué). Enron vend ensuite pour 1 M$ de gaz à Jedi. Enron reçoit donc un million de dollars de cette dernière. Enfin Enron achète à la banque A pour 1M$ de gaz, et paie en plusieurs fois. La banque A recevra, au terme du processus, 1.15 M$.</a:t>
            </a:r>
          </a:p>
          <a:p>
            <a:r>
              <a:rPr lang="fr-FR" sz="2000"/>
              <a:t>Quel est le résultat ? C'est comme si Enron avait emprunté 1M$ à la banque A et remboursait progressivement son prêt, avec des intérêts. Mais cela apparaît dans les comptes comme une opération commerciale, et permet à Enron de se surendetter sans éveiller les soupçons.</a:t>
            </a: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9CFF386A-59B9-4067-8AB5-4D51F2F15596}" type="slidenum">
              <a:rPr lang="fr-FR" smtClean="0"/>
              <a:pPr>
                <a:defRPr/>
              </a:pPr>
              <a:t>78</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re 1"/>
          <p:cNvSpPr>
            <a:spLocks noGrp="1"/>
          </p:cNvSpPr>
          <p:nvPr>
            <p:ph type="title"/>
          </p:nvPr>
        </p:nvSpPr>
        <p:spPr>
          <a:xfrm>
            <a:off x="428625" y="500063"/>
            <a:ext cx="8229600" cy="428625"/>
          </a:xfrm>
        </p:spPr>
        <p:txBody>
          <a:bodyPr/>
          <a:lstStyle/>
          <a:p>
            <a:r>
              <a:rPr lang="fr-FR" sz="2400"/>
              <a:t>La révélation des fraudes et l'effondrement de l'entreprise</a:t>
            </a:r>
          </a:p>
        </p:txBody>
      </p:sp>
      <p:sp>
        <p:nvSpPr>
          <p:cNvPr id="69635" name="Espace réservé du contenu 2"/>
          <p:cNvSpPr>
            <a:spLocks noGrp="1"/>
          </p:cNvSpPr>
          <p:nvPr>
            <p:ph idx="1"/>
          </p:nvPr>
        </p:nvSpPr>
        <p:spPr>
          <a:xfrm>
            <a:off x="428625" y="928688"/>
            <a:ext cx="8229600" cy="4967287"/>
          </a:xfrm>
        </p:spPr>
        <p:txBody>
          <a:bodyPr/>
          <a:lstStyle/>
          <a:p>
            <a:r>
              <a:rPr lang="fr-FR" sz="1800"/>
              <a:t>Le 31 octobre 2001 la </a:t>
            </a:r>
            <a:r>
              <a:rPr lang="fr-FR" sz="1800" u="sng"/>
              <a:t>SEC</a:t>
            </a:r>
            <a:r>
              <a:rPr lang="fr-FR" sz="1800"/>
              <a:t> (le gendarme de la bourse américaine) ouvre une enquête.</a:t>
            </a:r>
          </a:p>
          <a:p>
            <a:r>
              <a:rPr lang="fr-FR" sz="1800"/>
              <a:t>Le 2 décembre 2001, la multinationale se déclare en faillite ; le cours de l'action chute de 90 USD à 1 USD en quelques mois. Environ 5 000 salariés sont immédiatement licenciés, tandis que des centaines de milliers de petits épargnants qui avaient placés leurs fonds de pension en titre Enron (environ les deux tiers des actifs boursiers de la firme étaient détenus par des fonds de pension ou des fonds de mutuelle). </a:t>
            </a:r>
          </a:p>
          <a:p>
            <a:r>
              <a:rPr lang="fr-FR" sz="1800"/>
              <a:t>Des procédures pénales sont ouvertes contre les anciens dirigeants de l'entreprise : le trésorier, Ben Glisan fut condamné à 5 ans de prison. Le directeur financier, Andrew Fastow, à 10 ans.</a:t>
            </a:r>
          </a:p>
          <a:p>
            <a:r>
              <a:rPr lang="fr-FR" sz="1800"/>
              <a:t>Le 25 mai 2006, Kenneth Lay, le président, est condamné pour  fraude et et complot ; mais il décéda d'un infarctus le 6 juillet avant de commencer à purger sa peine. L'ancien numéro deux d'Enron, Jeffrey Skilling fut reconnu coupable de fraude, complot, fausses déclarations et </a:t>
            </a:r>
            <a:r>
              <a:rPr lang="fr-FR" sz="1800" u="sng"/>
              <a:t>délit d'initié</a:t>
            </a:r>
            <a:r>
              <a:rPr lang="fr-FR" sz="1800"/>
              <a:t> et condamné à 24 ans de prison.</a:t>
            </a:r>
          </a:p>
          <a:p>
            <a:r>
              <a:rPr lang="fr-FR" sz="1800"/>
              <a:t>Les anciens partenaires de l'entreprise sont également inquiétés par les poursuites judiciaires, notamment : le cabinet d'Arthur Andersen, Citigroup, JP Morgan, Merrill Lynch, Deutsche Bank, la CIBC, et la Banque Barclays.</a:t>
            </a:r>
          </a:p>
        </p:txBody>
      </p:sp>
      <p:sp>
        <p:nvSpPr>
          <p:cNvPr id="4" name="Espace réservé du pied de page 3"/>
          <p:cNvSpPr>
            <a:spLocks noGrp="1"/>
          </p:cNvSpPr>
          <p:nvPr>
            <p:ph type="ftr" sz="quarter" idx="11"/>
          </p:nvPr>
        </p:nvSpPr>
        <p:spPr>
          <a:xfrm>
            <a:off x="2667000" y="6500813"/>
            <a:ext cx="4262438" cy="220662"/>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3BB8C315-D3CB-4C67-8FC5-F1AC50B8458A}" type="slidenum">
              <a:rPr lang="fr-FR" smtClean="0"/>
              <a:pPr>
                <a:defRPr/>
              </a:pPr>
              <a:t>79</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34C295F6-2C3B-4F3B-8868-E16616EB0402}" type="slidenum">
              <a:rPr lang="fr-FR"/>
              <a:pPr>
                <a:defRPr/>
              </a:pPr>
              <a:t>8</a:t>
            </a:fld>
            <a:endParaRPr lang="fr-FR"/>
          </a:p>
        </p:txBody>
      </p:sp>
      <p:sp>
        <p:nvSpPr>
          <p:cNvPr id="3" name="Rectangle 2"/>
          <p:cNvSpPr/>
          <p:nvPr/>
        </p:nvSpPr>
        <p:spPr>
          <a:xfrm>
            <a:off x="428625" y="582613"/>
            <a:ext cx="8358188" cy="6349430"/>
          </a:xfrm>
          <a:prstGeom prst="rect">
            <a:avLst/>
          </a:prstGeom>
          <a:ln>
            <a:noFill/>
          </a:ln>
        </p:spPr>
        <p:txBody>
          <a:bodyPr>
            <a:spAutoFit/>
          </a:bodyPr>
          <a:lstStyle/>
          <a:p>
            <a:pPr marL="274320" lvl="1" indent="-274320">
              <a:lnSpc>
                <a:spcPct val="90000"/>
              </a:lnSpc>
              <a:spcBef>
                <a:spcPct val="20000"/>
              </a:spcBef>
              <a:buClr>
                <a:schemeClr val="accent1"/>
              </a:buClr>
              <a:buSzPct val="95000"/>
              <a:buFont typeface="Wingdings 2"/>
              <a:buChar char=""/>
              <a:defRPr/>
            </a:pPr>
            <a:r>
              <a:rPr lang="fr-FR" sz="2800" dirty="0">
                <a:latin typeface="+mn-lt"/>
                <a:cs typeface="+mn-cs"/>
              </a:rPr>
              <a:t>Le mandat de gestion pour compte de tiers définit :</a:t>
            </a:r>
          </a:p>
          <a:p>
            <a:pPr marL="731520" lvl="2" indent="-274320">
              <a:lnSpc>
                <a:spcPct val="90000"/>
              </a:lnSpc>
              <a:spcBef>
                <a:spcPct val="20000"/>
              </a:spcBef>
              <a:buClr>
                <a:srgbClr val="0070C0"/>
              </a:buClr>
              <a:buSzPct val="95000"/>
              <a:buFont typeface="Wingdings 2"/>
              <a:buChar char=""/>
              <a:defRPr/>
            </a:pPr>
            <a:endParaRPr lang="fr-FR" sz="2000" dirty="0">
              <a:latin typeface="Tahoma" charset="0"/>
              <a:cs typeface="+mn-cs"/>
            </a:endParaRPr>
          </a:p>
          <a:p>
            <a:pPr marL="731520" lvl="2" indent="-274320" algn="just">
              <a:lnSpc>
                <a:spcPct val="90000"/>
              </a:lnSpc>
              <a:spcBef>
                <a:spcPct val="20000"/>
              </a:spcBef>
              <a:buClr>
                <a:srgbClr val="0070C0"/>
              </a:buClr>
              <a:buSzPct val="95000"/>
              <a:buFont typeface="Wingdings 2"/>
              <a:buChar char=""/>
              <a:defRPr/>
            </a:pPr>
            <a:r>
              <a:rPr lang="fr-FR" sz="2000" dirty="0">
                <a:latin typeface="Tahoma" charset="0"/>
                <a:cs typeface="+mn-cs"/>
              </a:rPr>
              <a:t>Les pouvoirs et rapports contractuels entre le client mandant et la banque mandataire, dans le respect des législations : montant requis, objet, obligations de la banque d’agir dans l’intérêt du client, pas de contrainte fiscale, obligations du client à communiquer des informations reflétant une image sincère et fidèle de sa situation financière</a:t>
            </a:r>
          </a:p>
          <a:p>
            <a:pPr marL="731520" lvl="2" indent="-274320" algn="just">
              <a:lnSpc>
                <a:spcPct val="90000"/>
              </a:lnSpc>
              <a:spcBef>
                <a:spcPct val="20000"/>
              </a:spcBef>
              <a:buClr>
                <a:srgbClr val="0070C0"/>
              </a:buClr>
              <a:buSzPct val="95000"/>
              <a:buFont typeface="Wingdings 2"/>
              <a:buChar char=""/>
              <a:defRPr/>
            </a:pPr>
            <a:r>
              <a:rPr lang="fr-FR" sz="2000" dirty="0">
                <a:latin typeface="Tahoma" charset="0"/>
                <a:cs typeface="+mn-cs"/>
              </a:rPr>
              <a:t>L’univers d’investissement, les limites d’intervention sur les classes d’actifs et des devises, l’usage éventuels de dérivés, de couverture ou de levier, de titre de non côtés, de produits structurés.</a:t>
            </a:r>
          </a:p>
          <a:p>
            <a:pPr marL="731520" lvl="2" indent="-274320">
              <a:lnSpc>
                <a:spcPct val="90000"/>
              </a:lnSpc>
              <a:spcBef>
                <a:spcPct val="20000"/>
              </a:spcBef>
              <a:buClr>
                <a:srgbClr val="0070C0"/>
              </a:buClr>
              <a:buSzPct val="95000"/>
              <a:buFont typeface="Wingdings 2"/>
              <a:buChar char=""/>
              <a:defRPr/>
            </a:pPr>
            <a:r>
              <a:rPr lang="fr-FR" sz="2000" dirty="0">
                <a:latin typeface="Tahoma" charset="0"/>
                <a:cs typeface="+mn-cs"/>
              </a:rPr>
              <a:t>La tarification</a:t>
            </a:r>
          </a:p>
          <a:p>
            <a:pPr marL="731520" lvl="2" indent="-274320">
              <a:lnSpc>
                <a:spcPct val="90000"/>
              </a:lnSpc>
              <a:spcBef>
                <a:spcPct val="20000"/>
              </a:spcBef>
              <a:buClr>
                <a:srgbClr val="0070C0"/>
              </a:buClr>
              <a:buSzPct val="95000"/>
              <a:buFont typeface="Wingdings 2"/>
              <a:buChar char=""/>
              <a:defRPr/>
            </a:pPr>
            <a:r>
              <a:rPr lang="fr-FR" sz="2000" dirty="0">
                <a:latin typeface="Tahoma" charset="0"/>
                <a:cs typeface="+mn-cs"/>
              </a:rPr>
              <a:t>L’information : fréquence des relevés de portefeuille et avis d’opérés.</a:t>
            </a:r>
          </a:p>
          <a:p>
            <a:pPr marL="731520" lvl="2" indent="-274320" algn="just">
              <a:lnSpc>
                <a:spcPct val="90000"/>
              </a:lnSpc>
              <a:spcBef>
                <a:spcPct val="20000"/>
              </a:spcBef>
              <a:buClr>
                <a:srgbClr val="0070C0"/>
              </a:buClr>
              <a:buSzPct val="95000"/>
              <a:buFont typeface="Wingdings 2"/>
              <a:buChar char=""/>
              <a:defRPr/>
            </a:pPr>
            <a:r>
              <a:rPr lang="fr-FR" sz="2000" dirty="0">
                <a:latin typeface="Tahoma" charset="0"/>
                <a:cs typeface="+mn-cs"/>
              </a:rPr>
              <a:t>Les règles de fonctionnement : pas d’instructions autorisées du client, pas de titres « non gérable », gestion de l’intégralité des titres, Période transitoire, apports/retraits, dénonciation, gestion des OST (Opérations Sur Titres), pas restriction de gestion pour des raisons fiscales,…</a:t>
            </a:r>
            <a:endParaRPr lang="fr-FR" sz="1600" dirty="0">
              <a:latin typeface="Tahoma" charset="0"/>
              <a:cs typeface="+mn-cs"/>
            </a:endParaRPr>
          </a:p>
          <a:p>
            <a:pPr marL="274320" lvl="1" indent="-274320">
              <a:lnSpc>
                <a:spcPct val="90000"/>
              </a:lnSpc>
              <a:spcBef>
                <a:spcPct val="20000"/>
              </a:spcBef>
              <a:buClr>
                <a:schemeClr val="accent1"/>
              </a:buClr>
              <a:buSzPct val="95000"/>
              <a:buFont typeface="Wingdings 2"/>
              <a:buChar char=""/>
              <a:defRPr/>
            </a:pPr>
            <a:endParaRPr lang="fr-FR" sz="1400" dirty="0">
              <a:latin typeface="Tahoma" charset="0"/>
              <a:cs typeface="+mn-cs"/>
            </a:endParaRPr>
          </a:p>
        </p:txBody>
      </p:sp>
      <p:sp>
        <p:nvSpPr>
          <p:cNvPr id="4" name="Rectangle 3"/>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re 1"/>
          <p:cNvSpPr>
            <a:spLocks noGrp="1"/>
          </p:cNvSpPr>
          <p:nvPr>
            <p:ph type="title"/>
          </p:nvPr>
        </p:nvSpPr>
        <p:spPr>
          <a:xfrm>
            <a:off x="428625" y="571500"/>
            <a:ext cx="8229600" cy="642938"/>
          </a:xfrm>
        </p:spPr>
        <p:txBody>
          <a:bodyPr/>
          <a:lstStyle/>
          <a:p>
            <a:r>
              <a:rPr lang="fr-FR" sz="3600"/>
              <a:t>Worldcom</a:t>
            </a:r>
          </a:p>
        </p:txBody>
      </p:sp>
      <p:sp>
        <p:nvSpPr>
          <p:cNvPr id="70659" name="Espace réservé du contenu 2"/>
          <p:cNvSpPr>
            <a:spLocks noGrp="1"/>
          </p:cNvSpPr>
          <p:nvPr>
            <p:ph idx="1"/>
          </p:nvPr>
        </p:nvSpPr>
        <p:spPr>
          <a:xfrm>
            <a:off x="457200" y="1214438"/>
            <a:ext cx="8229600" cy="5110162"/>
          </a:xfrm>
        </p:spPr>
        <p:txBody>
          <a:bodyPr/>
          <a:lstStyle/>
          <a:p>
            <a:r>
              <a:rPr lang="fr-FR" sz="2000" b="1"/>
              <a:t>WorldCom</a:t>
            </a:r>
            <a:r>
              <a:rPr lang="fr-FR" sz="2000"/>
              <a:t> est une entreprise de </a:t>
            </a:r>
            <a:r>
              <a:rPr lang="fr-FR" sz="2000" u="sng"/>
              <a:t>télécommunication</a:t>
            </a:r>
            <a:r>
              <a:rPr lang="fr-FR" sz="2000"/>
              <a:t> </a:t>
            </a:r>
            <a:r>
              <a:rPr lang="fr-FR" sz="2000" u="sng"/>
              <a:t>américaine</a:t>
            </a:r>
            <a:r>
              <a:rPr lang="fr-FR" sz="2000"/>
              <a:t>.</a:t>
            </a:r>
          </a:p>
          <a:p>
            <a:r>
              <a:rPr lang="fr-FR" sz="2000"/>
              <a:t>Lors de l'été </a:t>
            </a:r>
            <a:r>
              <a:rPr lang="fr-FR" sz="2000" u="sng"/>
              <a:t>2002</a:t>
            </a:r>
            <a:r>
              <a:rPr lang="fr-FR" sz="2000"/>
              <a:t>, elle a fait l’objet de manipulations comptables. En 2001 et 2002, l'opérateur avait en effet déclaré près de 11 milliards USD de revenus totalement fictifs. Suite à cette découverte, l'action de Worlcom a baissé de 90 % en juillet. Le 14 avril 2003, WorldCom U.S a remis son plan de réorganisation au tribunal des faillites des États-Unis. La société a choisi de changer de nom pour adopter celui de </a:t>
            </a:r>
            <a:r>
              <a:rPr lang="fr-FR" sz="2000" b="1"/>
              <a:t>MCI</a:t>
            </a:r>
            <a:r>
              <a:rPr lang="fr-FR" sz="2000"/>
              <a:t>. </a:t>
            </a:r>
          </a:p>
          <a:p>
            <a:r>
              <a:rPr lang="fr-FR" sz="2000"/>
              <a:t>Suite à l'affaire WorldCom, qui succède à celle d’ENRON, une grave crise de confiance s’est installée sur l’ensemble des places financières de la planète : est-ce « l’arbre qui cache la forêt ? ».</a:t>
            </a:r>
          </a:p>
          <a:p>
            <a:r>
              <a:rPr lang="fr-FR" sz="2000"/>
              <a:t>Bernard Ebbers, président de WorldCom, a été condamné le 13 juillet 2005 à 25 ans de prison pour avoir orchestré la plus importante fraude comptable de l'histoire américaine qui avait conduit à la faillite du groupe avec 41 milliards de dettes. Scott Sullivan, le directeur financier de Worldcom, a été quant à lui condamné à 5 ans de prison</a:t>
            </a:r>
            <a:r>
              <a:rPr lang="fr-FR"/>
              <a:t>.</a:t>
            </a: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36CBBEA1-17A1-4088-98B9-403EE14466CB}" type="slidenum">
              <a:rPr lang="fr-FR" smtClean="0"/>
              <a:pPr>
                <a:defRPr/>
              </a:pPr>
              <a:t>80</a:t>
            </a:fld>
            <a:endParaRPr lang="fr-FR"/>
          </a:p>
        </p:txBody>
      </p:sp>
      <p:pic>
        <p:nvPicPr>
          <p:cNvPr id="706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642938"/>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re 1"/>
          <p:cNvSpPr>
            <a:spLocks noGrp="1"/>
          </p:cNvSpPr>
          <p:nvPr>
            <p:ph type="title"/>
          </p:nvPr>
        </p:nvSpPr>
        <p:spPr>
          <a:xfrm>
            <a:off x="250825" y="620713"/>
            <a:ext cx="8478838" cy="379412"/>
          </a:xfrm>
        </p:spPr>
        <p:txBody>
          <a:bodyPr/>
          <a:lstStyle/>
          <a:p>
            <a:r>
              <a:rPr lang="fr-FR" sz="2200"/>
              <a:t>Restaurer la confiance et la transparence avec la réforme comptable de la loi Sarbanes-Oxley</a:t>
            </a:r>
          </a:p>
        </p:txBody>
      </p:sp>
      <p:sp>
        <p:nvSpPr>
          <p:cNvPr id="71683" name="Espace réservé du contenu 2"/>
          <p:cNvSpPr>
            <a:spLocks noGrp="1"/>
          </p:cNvSpPr>
          <p:nvPr>
            <p:ph idx="1"/>
          </p:nvPr>
        </p:nvSpPr>
        <p:spPr>
          <a:xfrm>
            <a:off x="457200" y="1143000"/>
            <a:ext cx="8229600" cy="5181600"/>
          </a:xfrm>
        </p:spPr>
        <p:txBody>
          <a:bodyPr/>
          <a:lstStyle/>
          <a:p>
            <a:r>
              <a:rPr lang="fr-FR" sz="1800"/>
              <a:t>La loi du 31 juillet 2002 dite Sarbanes-Oxley Act a introduit :</a:t>
            </a:r>
          </a:p>
          <a:p>
            <a:pPr lvl="1"/>
            <a:r>
              <a:rPr lang="fr-FR" sz="1600"/>
              <a:t>l'obligation pour les présidents et les directeurs financiers de certifier personnellement les comptes et l’efficacité de l’organe de contrôle interne (engagement personnel des dirigeants sur la véracité des comptes); </a:t>
            </a:r>
          </a:p>
          <a:p>
            <a:pPr lvl="1"/>
            <a:r>
              <a:rPr lang="fr-FR" sz="1600"/>
              <a:t>l'obligation de nommer des administrateurs indépendants au comité d’audit du conseil d’administration ; </a:t>
            </a:r>
          </a:p>
          <a:p>
            <a:r>
              <a:rPr lang="fr-FR" sz="1800"/>
              <a:t>l'encadrement des avantages particuliers des dirigeants (perte de l’intéressement en cas de diffusion d’informations inexactes, interdiction des emprunts auprès de l’entreprise, possibilité donnée à la SEC - Securities and Exchange Commission, l'autorité de régulation des marchés boursiers américains - d’interdire tout mandat social pour les dirigeants soupçonnés de fraude). </a:t>
            </a:r>
          </a:p>
          <a:p>
            <a:r>
              <a:rPr lang="fr-FR" sz="1800"/>
              <a:t>Cette loi oblige aussi à mettre en œuvre un contrôle interne s'appuyant sur un cadre modèle. En pratique le </a:t>
            </a:r>
            <a:r>
              <a:rPr lang="fr-FR" sz="1800" i="1"/>
              <a:t>COSO</a:t>
            </a:r>
            <a:r>
              <a:rPr lang="fr-FR" sz="1800"/>
              <a:t> est le référentiel le plus utilisé.</a:t>
            </a:r>
          </a:p>
          <a:p>
            <a:r>
              <a:rPr lang="fr-FR" sz="1800" b="1"/>
              <a:t>Extraterritorialité : </a:t>
            </a:r>
            <a:r>
              <a:rPr lang="fr-FR" sz="1800"/>
              <a:t>Parce que nombre de sociétés non-américaines sont cotées au New York Stock Exchange, la plus grande des bourses mondiales, et sont de fait soumises à cette loi, SOX a des répercussions au-delà des frontières des États-Unis.</a:t>
            </a:r>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95C1F77C-2009-44A5-BA47-B0C4040B3DCE}" type="slidenum">
              <a:rPr lang="fr-FR" smtClean="0"/>
              <a:pPr>
                <a:defRPr/>
              </a:pPr>
              <a:t>81</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1)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mécanismes économiques illustrés aux travers des crises financières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re 1"/>
          <p:cNvSpPr>
            <a:spLocks noGrp="1"/>
          </p:cNvSpPr>
          <p:nvPr>
            <p:ph type="title"/>
          </p:nvPr>
        </p:nvSpPr>
        <p:spPr>
          <a:xfrm>
            <a:off x="323850" y="476250"/>
            <a:ext cx="8229600" cy="452438"/>
          </a:xfrm>
        </p:spPr>
        <p:txBody>
          <a:bodyPr/>
          <a:lstStyle/>
          <a:p>
            <a:r>
              <a:rPr lang="fr-FR" sz="2000"/>
              <a:t>Les sources de régulations : La politique monétaire des banques centrales</a:t>
            </a:r>
          </a:p>
        </p:txBody>
      </p:sp>
      <p:sp>
        <p:nvSpPr>
          <p:cNvPr id="72707" name="Espace réservé du contenu 2"/>
          <p:cNvSpPr>
            <a:spLocks noGrp="1"/>
          </p:cNvSpPr>
          <p:nvPr>
            <p:ph idx="1"/>
          </p:nvPr>
        </p:nvSpPr>
        <p:spPr>
          <a:xfrm>
            <a:off x="457200" y="1071563"/>
            <a:ext cx="8229600" cy="5253037"/>
          </a:xfrm>
        </p:spPr>
        <p:txBody>
          <a:bodyPr/>
          <a:lstStyle/>
          <a:p>
            <a:r>
              <a:rPr lang="fr-FR" sz="2000"/>
              <a:t>La politique monétaire, conduite par les banques centrales, vise à ajuster le niveau des taux d’intérêts et des liquidités sur le marché interbancaire (=marché monétaire).</a:t>
            </a:r>
          </a:p>
          <a:p>
            <a:r>
              <a:rPr lang="fr-FR" sz="2000"/>
              <a:t>Si la banque centrale produit la monnaie fiduciaire, les banques commerciales créent la monnaie scripturale en accordant des crédits sous l'égide des banques centrales. « Les crédits font les dépôts »</a:t>
            </a:r>
          </a:p>
          <a:p>
            <a:r>
              <a:rPr lang="fr-FR" sz="2000"/>
              <a:t>D’une manière générale, une BC augmentera ses taux directeurs pour réduire les crédits, créateur de monnaie, donc d’’inflation dans des périodes de surchauffe.  Dans le cas d’un ralentissement, l’inflation diminuant, elle pourra réduire ses taux directeurs et soutenir ainsi le crédit et donc l’activité.</a:t>
            </a:r>
          </a:p>
          <a:p>
            <a:r>
              <a:rPr lang="fr-FR" sz="2000"/>
              <a:t>La masse monétaire est suivie par les banques centrales et publiée, offrant aux acteurs économiques une précieuse indication sur la possible évolution des prix selon la théorie quantitative de la monnaie = relation de Fisher</a:t>
            </a:r>
          </a:p>
        </p:txBody>
      </p:sp>
      <p:sp>
        <p:nvSpPr>
          <p:cNvPr id="4" name="Espace réservé du pied de page 3"/>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0D7A163F-3700-443D-AFE8-9D2B147B369D}" type="slidenum">
              <a:rPr lang="fr-FR" smtClean="0"/>
              <a:pPr>
                <a:defRPr/>
              </a:pPr>
              <a:t>82</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a:xfrm>
            <a:off x="428625" y="571500"/>
            <a:ext cx="8229600" cy="500063"/>
          </a:xfrm>
        </p:spPr>
        <p:txBody>
          <a:bodyPr/>
          <a:lstStyle/>
          <a:p>
            <a:r>
              <a:rPr lang="fr-FR" sz="3600"/>
              <a:t>La relation de Fisher</a:t>
            </a:r>
          </a:p>
        </p:txBody>
      </p:sp>
      <p:sp>
        <p:nvSpPr>
          <p:cNvPr id="73731" name="Espace réservé du contenu 2"/>
          <p:cNvSpPr>
            <a:spLocks noGrp="1"/>
          </p:cNvSpPr>
          <p:nvPr>
            <p:ph idx="1"/>
          </p:nvPr>
        </p:nvSpPr>
        <p:spPr>
          <a:xfrm>
            <a:off x="251520" y="1143000"/>
            <a:ext cx="8640960" cy="5181600"/>
          </a:xfrm>
        </p:spPr>
        <p:txBody>
          <a:bodyPr/>
          <a:lstStyle/>
          <a:p>
            <a:r>
              <a:rPr lang="fr-FR" sz="1600" dirty="0"/>
              <a:t>Le niveau de la masse monétaire est important parce qu'il a un impact direct sur l'inflation selon l'équation :</a:t>
            </a:r>
          </a:p>
          <a:p>
            <a:pPr algn="ctr">
              <a:buFont typeface="Wingdings 2" pitchFamily="18" charset="2"/>
              <a:buNone/>
            </a:pPr>
            <a:r>
              <a:rPr lang="fr-FR" sz="1600" dirty="0"/>
              <a:t>MV = PQ</a:t>
            </a:r>
          </a:p>
          <a:p>
            <a:pPr lvl="1"/>
            <a:r>
              <a:rPr lang="fr-FR" sz="1600" dirty="0"/>
              <a:t>où M est représente la masse monétaire,</a:t>
            </a:r>
          </a:p>
          <a:p>
            <a:pPr lvl="1"/>
            <a:r>
              <a:rPr lang="fr-FR" sz="1600" dirty="0"/>
              <a:t>V, la « vitesse de circulation », est le nombre de fois qu'une unité monétaire change de main chaque année. V est supposé stable dans le temps, reflétant le comportement moyen des acteurs économiques</a:t>
            </a:r>
          </a:p>
          <a:p>
            <a:pPr lvl="1"/>
            <a:r>
              <a:rPr lang="fr-FR" sz="1600" dirty="0"/>
              <a:t>P, le prix moyen des produits vendus chaque année</a:t>
            </a:r>
          </a:p>
          <a:p>
            <a:pPr lvl="1"/>
            <a:r>
              <a:rPr lang="fr-FR" sz="1600" dirty="0"/>
              <a:t>Q, la quantité moyenne vendue chaque année.</a:t>
            </a:r>
          </a:p>
          <a:p>
            <a:r>
              <a:rPr lang="fr-FR" sz="1600" dirty="0"/>
              <a:t>En d'autres termes, si la masse monétaire M augmente plus vite que la croissance du produit national brut, il est plus que probable que l'inflation va suivre.</a:t>
            </a:r>
          </a:p>
          <a:p>
            <a:r>
              <a:rPr lang="fr-FR" sz="1600" dirty="0"/>
              <a:t>C’est pourquoi, pour contrôler l’inflation,  les BC régulent cette masse monétaire, qui peut être décomposée en agrégats selon le degré de liquidité.</a:t>
            </a:r>
          </a:p>
          <a:p>
            <a:r>
              <a:rPr lang="fr-FR" sz="1600" dirty="0"/>
              <a:t>Depuis 2009, les banques centrales augmentent M de manière spectaculaire mais cette monnaie ne sert que peu l’économie réelle de sorte que l’inflation reste faible. Autrement dit, M augmente mais P reste stable parce V baisse et que Q reste stable. A terme, si V reprend son niveau moyen, P (Inflation) risque d’augmenter violement sauf si les banques centrales ne parviennent à réduire M à temps. En attendant la croissance monétaire reste dans la sphère financière et fait peser des risques de bulle.</a:t>
            </a:r>
          </a:p>
          <a:p>
            <a:endParaRPr lang="fr-FR" dirty="0"/>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7F3B7AA3-1284-4FAB-A0E5-3A99377FCC38}" type="slidenum">
              <a:rPr lang="fr-FR" smtClean="0"/>
              <a:pPr>
                <a:defRPr/>
              </a:pPr>
              <a:t>83</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re 1"/>
          <p:cNvSpPr>
            <a:spLocks noGrp="1"/>
          </p:cNvSpPr>
          <p:nvPr>
            <p:ph type="title"/>
          </p:nvPr>
        </p:nvSpPr>
        <p:spPr>
          <a:xfrm>
            <a:off x="457200" y="704850"/>
            <a:ext cx="8229600" cy="366713"/>
          </a:xfrm>
        </p:spPr>
        <p:txBody>
          <a:bodyPr/>
          <a:lstStyle/>
          <a:p>
            <a:r>
              <a:rPr lang="fr-FR" sz="3600" b="1"/>
              <a:t>Les agrégats de la masse monétaire</a:t>
            </a:r>
            <a:endParaRPr lang="fr-FR" sz="3600"/>
          </a:p>
        </p:txBody>
      </p:sp>
      <p:sp>
        <p:nvSpPr>
          <p:cNvPr id="74755" name="Espace réservé du contenu 2"/>
          <p:cNvSpPr>
            <a:spLocks noGrp="1"/>
          </p:cNvSpPr>
          <p:nvPr>
            <p:ph idx="1"/>
          </p:nvPr>
        </p:nvSpPr>
        <p:spPr>
          <a:xfrm>
            <a:off x="457200" y="1143000"/>
            <a:ext cx="8229600" cy="5181600"/>
          </a:xfrm>
        </p:spPr>
        <p:txBody>
          <a:bodyPr/>
          <a:lstStyle/>
          <a:p>
            <a:r>
              <a:rPr lang="fr-FR"/>
              <a:t>M1 correspond aux billets, pièces et dépôts à vue (47% de la masse M3 avec 4700 Mds €)</a:t>
            </a:r>
          </a:p>
          <a:p>
            <a:r>
              <a:rPr lang="fr-FR"/>
              <a:t> M2 = M1 + les dépôts à termes inférieurs ou égaux à 2 ans et les dépôts avec un préavis de remboursement inférieur ou égal à 3 mois (le livret jeune ou le LDD, livret A et bleus, le compte d'épargne logement, le livret d'épargne populaire...) </a:t>
            </a:r>
          </a:p>
          <a:p>
            <a:r>
              <a:rPr lang="fr-FR"/>
              <a:t>M3 = M2 + les instruments négociables sur le marché monétaire (ex : </a:t>
            </a:r>
            <a:r>
              <a:rPr lang="fr-FR" u="sng"/>
              <a:t>OPCVM</a:t>
            </a:r>
            <a:r>
              <a:rPr lang="fr-FR"/>
              <a:t>, certificat de dépôt = 10 000 Mds €). </a:t>
            </a:r>
          </a:p>
          <a:p>
            <a:r>
              <a:rPr lang="fr-FR"/>
              <a:t>M4 = M3 + Bons du Trésor, les billets de trésorerie et les bons à moyen terme émis par les sociétés non financières. </a:t>
            </a:r>
          </a:p>
          <a:p>
            <a:endParaRPr lang="fr-FR"/>
          </a:p>
        </p:txBody>
      </p:sp>
      <p:sp>
        <p:nvSpPr>
          <p:cNvPr id="4" name="Espace réservé du pied de page 3"/>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0BF0624B-7FC2-4248-8B71-4F34F55E0892}" type="slidenum">
              <a:rPr lang="fr-FR" smtClean="0"/>
              <a:pPr>
                <a:defRPr/>
              </a:pPr>
              <a:t>84</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re 1"/>
          <p:cNvSpPr>
            <a:spLocks noGrp="1"/>
          </p:cNvSpPr>
          <p:nvPr>
            <p:ph type="title"/>
          </p:nvPr>
        </p:nvSpPr>
        <p:spPr>
          <a:xfrm>
            <a:off x="250825" y="476250"/>
            <a:ext cx="8229600" cy="365125"/>
          </a:xfrm>
        </p:spPr>
        <p:txBody>
          <a:bodyPr/>
          <a:lstStyle/>
          <a:p>
            <a:r>
              <a:rPr lang="fr-FR" sz="2400" b="1"/>
              <a:t>La maitrise de la masse monétaire par les taux directeurs</a:t>
            </a:r>
            <a:endParaRPr lang="fr-FR" sz="2400"/>
          </a:p>
        </p:txBody>
      </p:sp>
      <p:sp>
        <p:nvSpPr>
          <p:cNvPr id="75779" name="Espace réservé du contenu 2"/>
          <p:cNvSpPr>
            <a:spLocks noGrp="1"/>
          </p:cNvSpPr>
          <p:nvPr>
            <p:ph idx="1"/>
          </p:nvPr>
        </p:nvSpPr>
        <p:spPr>
          <a:xfrm>
            <a:off x="395288" y="765175"/>
            <a:ext cx="8424862" cy="5473700"/>
          </a:xfrm>
        </p:spPr>
        <p:txBody>
          <a:bodyPr/>
          <a:lstStyle/>
          <a:p>
            <a:pPr algn="just"/>
            <a:r>
              <a:rPr lang="fr-FR" sz="2000" dirty="0"/>
              <a:t>Les banques centrales peuvent faire, par mesure réglementaire ,varier la masse monétaire : en autorisant les banques à prêter une proportion plus ou moins grande des fonds qu'elles ont en dépôt, il est possible par exemple de faire varier la quantité de liquidités en circulation.</a:t>
            </a:r>
          </a:p>
          <a:p>
            <a:pPr algn="just"/>
            <a:r>
              <a:rPr lang="fr-FR" sz="2000" dirty="0"/>
              <a:t>Un outil plus courant est de faire varier ses taux directeur s dont l’enjeu est d’encadrer les Taux au Jour le Jour (TJJ) pratiqués sur le marché interbancaire au niveau visé par la Banque Centrale.</a:t>
            </a:r>
          </a:p>
          <a:p>
            <a:r>
              <a:rPr lang="fr-FR" sz="2000" dirty="0"/>
              <a:t>La BC dispose de 3 taux pour y parvenir. Par ordre croissant du niveau de taux : </a:t>
            </a:r>
          </a:p>
          <a:p>
            <a:pPr lvl="1"/>
            <a:r>
              <a:rPr lang="fr-FR" sz="1800" dirty="0"/>
              <a:t>Plancher : taux de rémunération des dépôts. Il s’agit d’une facilité permanente. (-0,2% pour la BCE)</a:t>
            </a:r>
          </a:p>
          <a:p>
            <a:pPr lvl="1"/>
            <a:r>
              <a:rPr lang="fr-FR" sz="1800" dirty="0"/>
              <a:t>Le </a:t>
            </a:r>
            <a:r>
              <a:rPr lang="fr-FR" sz="1800" b="1" dirty="0"/>
              <a:t>taux de refinancement</a:t>
            </a:r>
            <a:r>
              <a:rPr lang="fr-FR" sz="1800" dirty="0"/>
              <a:t> (ou </a:t>
            </a:r>
            <a:r>
              <a:rPr lang="fr-FR" sz="1800" i="1" dirty="0"/>
              <a:t>taux </a:t>
            </a:r>
            <a:r>
              <a:rPr lang="fr-FR" sz="1800" i="1" dirty="0" err="1"/>
              <a:t>refi</a:t>
            </a:r>
            <a:r>
              <a:rPr lang="fr-FR" sz="1800" dirty="0"/>
              <a:t>, ou </a:t>
            </a:r>
            <a:r>
              <a:rPr lang="fr-FR" sz="1800" i="1" dirty="0"/>
              <a:t>taux repo</a:t>
            </a:r>
            <a:r>
              <a:rPr lang="fr-FR" sz="1800" dirty="0"/>
              <a:t>) qui est le principal taux directeur. (0,05% pour la BCE)</a:t>
            </a:r>
          </a:p>
          <a:p>
            <a:pPr lvl="1"/>
            <a:r>
              <a:rPr lang="fr-FR" sz="1800" dirty="0"/>
              <a:t>Plafond : taux de facilité de prêt marginal. Il s’agit d’une facilité permanente. (0,3% pour la BCE)</a:t>
            </a:r>
          </a:p>
          <a:p>
            <a:r>
              <a:rPr lang="fr-FR" sz="2000" dirty="0"/>
              <a:t>Sur le marché interbancaire, les établissements de crédit, se prêtent de la monnaie. Pour que la politique monétaire soit efficace, la BC doit réguler le taux  de ces prêts.</a:t>
            </a:r>
          </a:p>
          <a:p>
            <a:endParaRPr lang="fr-FR" sz="2000" dirty="0"/>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770EBBB7-1D09-4346-8258-0B4ABDE89216}" type="slidenum">
              <a:rPr lang="fr-FR" smtClean="0"/>
              <a:pPr>
                <a:defRPr/>
              </a:pPr>
              <a:t>85</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re 1"/>
          <p:cNvSpPr>
            <a:spLocks noGrp="1"/>
          </p:cNvSpPr>
          <p:nvPr>
            <p:ph type="title"/>
          </p:nvPr>
        </p:nvSpPr>
        <p:spPr>
          <a:xfrm>
            <a:off x="395288" y="549275"/>
            <a:ext cx="8229600" cy="357188"/>
          </a:xfrm>
        </p:spPr>
        <p:txBody>
          <a:bodyPr/>
          <a:lstStyle/>
          <a:p>
            <a:r>
              <a:rPr lang="fr-FR" sz="2400"/>
              <a:t>Le mécanisme de l’encadrement des taux</a:t>
            </a:r>
          </a:p>
        </p:txBody>
      </p:sp>
      <p:sp>
        <p:nvSpPr>
          <p:cNvPr id="76803" name="Espace réservé du contenu 2"/>
          <p:cNvSpPr>
            <a:spLocks noGrp="1"/>
          </p:cNvSpPr>
          <p:nvPr>
            <p:ph idx="1"/>
          </p:nvPr>
        </p:nvSpPr>
        <p:spPr>
          <a:xfrm>
            <a:off x="179388" y="981075"/>
            <a:ext cx="8713787" cy="5256213"/>
          </a:xfrm>
        </p:spPr>
        <p:txBody>
          <a:bodyPr/>
          <a:lstStyle/>
          <a:p>
            <a:r>
              <a:rPr lang="fr-FR" sz="1900"/>
              <a:t>C’est en effet, sur ce marché interbancaire que les banques se refinancent pour ensuite prêter les fonds levés auprès de leurs clients en appliquant une marge.</a:t>
            </a:r>
          </a:p>
          <a:p>
            <a:r>
              <a:rPr lang="fr-FR" sz="1900"/>
              <a:t>Des taux pratiqués sur le marchés interbancaire, dépendent donc le niveau de l’activité économique et de l’inflation, puisqu’ils conditionnent le niveau des taux pratiqués par les banques.</a:t>
            </a:r>
          </a:p>
          <a:p>
            <a:r>
              <a:rPr lang="fr-FR" sz="1900"/>
              <a:t>Une banque X ayant un excédent de liquidité de 1 M€, et souhaitant le rémunérer sur une jour, pourra le placer à la BC au « taux de rémunération des dépôts ». Néanmoins, si une autre banque Y a un besoin de financement de 1 M€, elle pourra proposer à la banque X, un taux supérieur afin de lui emprunter. Mais de dernier ne pourra pas dépasser le « Taux de facilité de prêt marginal »</a:t>
            </a:r>
          </a:p>
          <a:p>
            <a:r>
              <a:rPr lang="fr-FR" sz="1900"/>
              <a:t>En effet, la banque Y qui cherche à emprunter 1 M€, pourrait le faire auprès de la BC au « Taux de facilité de prêt marginal », si le taux proposé par la banque X était supérieur.</a:t>
            </a:r>
          </a:p>
          <a:p>
            <a:r>
              <a:rPr lang="fr-FR" sz="1900"/>
              <a:t>Cette concurrence de la BC assure normalement un encadrement des TJJ pratiqué sur le marché interbancaire. L’EONIA est une moyenne annualisée de ces taux pratiqué au cours d’une journée sur le marché interbancaire de la zone Euro.</a:t>
            </a:r>
          </a:p>
        </p:txBody>
      </p:sp>
      <p:sp>
        <p:nvSpPr>
          <p:cNvPr id="4" name="Espace réservé du pied de page 3"/>
          <p:cNvSpPr>
            <a:spLocks noGrp="1"/>
          </p:cNvSpPr>
          <p:nvPr>
            <p:ph type="ftr" sz="quarter" idx="11"/>
          </p:nvPr>
        </p:nvSpPr>
        <p:spPr>
          <a:xfrm>
            <a:off x="2667000" y="6356350"/>
            <a:ext cx="4191000"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C83067AE-83E2-434C-8303-060CE3DEABB6}" type="slidenum">
              <a:rPr lang="fr-FR" smtClean="0"/>
              <a:pPr>
                <a:defRPr/>
              </a:pPr>
              <a:t>86</a:t>
            </a:fld>
            <a:endParaRPr lang="fr-F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re 1"/>
          <p:cNvSpPr>
            <a:spLocks noGrp="1"/>
          </p:cNvSpPr>
          <p:nvPr>
            <p:ph type="title"/>
          </p:nvPr>
        </p:nvSpPr>
        <p:spPr>
          <a:xfrm>
            <a:off x="539750" y="333375"/>
            <a:ext cx="8229600" cy="571500"/>
          </a:xfrm>
        </p:spPr>
        <p:txBody>
          <a:bodyPr/>
          <a:lstStyle/>
          <a:p>
            <a:r>
              <a:rPr lang="fr-FR" sz="2800"/>
              <a:t>La régulation des liquidités sur le marché interbancaire</a:t>
            </a:r>
          </a:p>
        </p:txBody>
      </p:sp>
      <p:sp>
        <p:nvSpPr>
          <p:cNvPr id="77827" name="Espace réservé du contenu 2"/>
          <p:cNvSpPr>
            <a:spLocks noGrp="1"/>
          </p:cNvSpPr>
          <p:nvPr>
            <p:ph idx="1"/>
          </p:nvPr>
        </p:nvSpPr>
        <p:spPr>
          <a:xfrm>
            <a:off x="214313" y="928688"/>
            <a:ext cx="8786812" cy="5395912"/>
          </a:xfrm>
        </p:spPr>
        <p:txBody>
          <a:bodyPr/>
          <a:lstStyle/>
          <a:p>
            <a:r>
              <a:rPr lang="fr-FR" sz="2000" dirty="0"/>
              <a:t>Le </a:t>
            </a:r>
            <a:r>
              <a:rPr lang="fr-FR" sz="2000" b="1" dirty="0"/>
              <a:t>taux de refinancement</a:t>
            </a:r>
            <a:r>
              <a:rPr lang="fr-FR" sz="2000" dirty="0"/>
              <a:t> (ou </a:t>
            </a:r>
            <a:r>
              <a:rPr lang="fr-FR" sz="2000" i="1" dirty="0"/>
              <a:t>taux </a:t>
            </a:r>
            <a:r>
              <a:rPr lang="fr-FR" sz="2000" i="1" dirty="0" err="1"/>
              <a:t>refi</a:t>
            </a:r>
            <a:r>
              <a:rPr lang="fr-FR" sz="2000" dirty="0"/>
              <a:t>, ou </a:t>
            </a:r>
            <a:r>
              <a:rPr lang="fr-FR" sz="2000" i="1" dirty="0"/>
              <a:t>taux repo</a:t>
            </a:r>
            <a:r>
              <a:rPr lang="fr-FR" sz="2000" dirty="0"/>
              <a:t>) est le principal taux directeur. Il permet de réguler l'activité économique par l'apport ou le retrait de liquidités lors d’opération d’Open </a:t>
            </a:r>
            <a:r>
              <a:rPr lang="fr-FR" sz="2000" dirty="0" err="1"/>
              <a:t>Market</a:t>
            </a:r>
            <a:r>
              <a:rPr lang="fr-FR" sz="2000" dirty="0"/>
              <a:t> réalisée à ce taux minimum.</a:t>
            </a:r>
          </a:p>
          <a:p>
            <a:r>
              <a:rPr lang="fr-FR" sz="2000" dirty="0"/>
              <a:t>les « </a:t>
            </a:r>
            <a:r>
              <a:rPr lang="fr-FR" sz="2000" b="1" dirty="0"/>
              <a:t>opérations d'open </a:t>
            </a:r>
            <a:r>
              <a:rPr lang="fr-FR" sz="2000" b="1" dirty="0" err="1"/>
              <a:t>market</a:t>
            </a:r>
            <a:r>
              <a:rPr lang="fr-FR" sz="2000" dirty="0"/>
              <a:t> » consistent en l'achat et la vente "fermes" (c'est-à-dire définitives) ou temporaires de titres, en particulier de titres publics (bons du Trésor) par la BC(et à son initiative) sur le marché interbancaire. En procédant ainsi, la banque centrale exerce un double effet :</a:t>
            </a:r>
          </a:p>
          <a:p>
            <a:pPr lvl="1"/>
            <a:r>
              <a:rPr lang="fr-FR" sz="1800" dirty="0"/>
              <a:t>sur la liquidité bancaire qu'elle élargit ou réduit selon le sens de ses ordres (achats ou ventes de titres) ; </a:t>
            </a:r>
          </a:p>
          <a:p>
            <a:pPr lvl="1"/>
            <a:r>
              <a:rPr lang="fr-FR" sz="1800" dirty="0"/>
              <a:t>sur le prix de marché de ces titres et donc sur leur taux de rendement. </a:t>
            </a:r>
          </a:p>
          <a:p>
            <a:r>
              <a:rPr lang="fr-FR" sz="2000" dirty="0"/>
              <a:t>Les prises en pensions de titres constituent des cessions temporaires de titres qui servent de garanties au prêt d'argent qui peut aller de 24 heures à quelques jours ou quelques mois. Lorsqu’un établissement de crédit "met en pension" des valeurs, il s'en dessaisit au profit de la banque centrale qui lui avance les fonds et "prend en pension" les effets considérés. Dans ce cas seul joue l'effet sur la liquidité bancaire.</a:t>
            </a:r>
          </a:p>
          <a:p>
            <a:endParaRPr lang="fr-FR" sz="2000" dirty="0"/>
          </a:p>
          <a:p>
            <a:endParaRPr lang="fr-FR" dirty="0"/>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942848A5-AF94-4367-A469-E030AE9700C7}" type="slidenum">
              <a:rPr lang="fr-FR" smtClean="0"/>
              <a:pPr>
                <a:defRPr/>
              </a:pPr>
              <a:t>87</a:t>
            </a:fld>
            <a:endParaRPr lang="fr-FR" dirty="0"/>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250825" y="260350"/>
            <a:ext cx="8497888" cy="431800"/>
          </a:xfrm>
        </p:spPr>
        <p:txBody>
          <a:bodyPr/>
          <a:lstStyle/>
          <a:p>
            <a:r>
              <a:rPr lang="fr-FR" sz="2400"/>
              <a:t>Les politiques monétaires non-conventionnelle, dites quantitatives</a:t>
            </a:r>
          </a:p>
        </p:txBody>
      </p:sp>
      <p:sp>
        <p:nvSpPr>
          <p:cNvPr id="78851" name="Content Placeholder 3"/>
          <p:cNvSpPr>
            <a:spLocks noGrp="1"/>
          </p:cNvSpPr>
          <p:nvPr>
            <p:ph sz="half" idx="2"/>
          </p:nvPr>
        </p:nvSpPr>
        <p:spPr>
          <a:xfrm>
            <a:off x="250825" y="692150"/>
            <a:ext cx="8642350" cy="5832475"/>
          </a:xfrm>
        </p:spPr>
        <p:txBody>
          <a:bodyPr/>
          <a:lstStyle/>
          <a:p>
            <a:r>
              <a:rPr lang="fr-FR" sz="1800"/>
              <a:t>Principe : la banque centrale achète des titres négociables sur les marchés financiers avec de la monnaie qu’elle crée pour l’occasion.</a:t>
            </a:r>
          </a:p>
          <a:p>
            <a:r>
              <a:rPr lang="fr-FR" sz="1800"/>
              <a:t>Objectifs : faire marcher « la planche à billet » pour alimenter le marché monétaire de liquidités (donc soutenir le refinancement des banques) et soutenir les cours des titres rachetés (surprimes, obligations d’état US, Grecques, Irlandais, Portugais, Italiens, Espagnols,…)</a:t>
            </a:r>
          </a:p>
          <a:p>
            <a:r>
              <a:rPr lang="fr-FR" sz="1800"/>
              <a:t>Avantages : très efficaces contre les crédits-crunch interbancaires et pour soutenir les marchés d’actions et d’obligations.</a:t>
            </a:r>
          </a:p>
          <a:p>
            <a:r>
              <a:rPr lang="fr-FR" sz="1800"/>
              <a:t>Risques : elles suralimentent les marchés en liquidités. </a:t>
            </a:r>
            <a:r>
              <a:rPr lang="fr-FR" sz="2000" b="1" u="sng"/>
              <a:t>2 modèles </a:t>
            </a:r>
            <a:r>
              <a:rPr lang="fr-FR" sz="1800"/>
              <a:t>:</a:t>
            </a:r>
          </a:p>
          <a:p>
            <a:r>
              <a:rPr lang="fr-FR" sz="1800" b="1" u="sng"/>
              <a:t>La FED </a:t>
            </a:r>
            <a:r>
              <a:rPr lang="fr-FR" sz="1800"/>
              <a:t>: de par t ses statuts et son indépendance de façade, la FED peut acheter des obligations gouvernementales US nouvellement émises. Autrement dit elle peut financer de nouvelles dettes de l’état US. Il s’agit donc, dans ce cas, d’une création monétaire nette, sans contrepartie d’une création de richesse réelle équivalente. Elle est génératrice soit d’inflation soit de spéculation. Ces effets collatéraux sont d’autant plus exacerbés que ces liquidités sont rendus peu onéreuses par des taux directeurs faibles.</a:t>
            </a:r>
            <a:br>
              <a:rPr lang="fr-FR" sz="1800"/>
            </a:br>
            <a:r>
              <a:rPr lang="fr-FR" sz="1800"/>
              <a:t>La FED peut aussi émettre de nouveau USD pour racheter des titres </a:t>
            </a:r>
            <a:r>
              <a:rPr lang="fr-FR" sz="1800" b="1" u="sng"/>
              <a:t>déjà existants sur le marché secondaire</a:t>
            </a:r>
            <a:r>
              <a:rPr lang="fr-FR" sz="1800"/>
              <a:t>. Il y alors stérilisation : la création monétaire issue de l’émission de USD est neutralisée par le retrait du marché des titres rachetés. La création monétaire nette est alors nulle.</a:t>
            </a:r>
          </a:p>
        </p:txBody>
      </p:sp>
      <p:sp>
        <p:nvSpPr>
          <p:cNvPr id="5" name="Footer Placeholder 4"/>
          <p:cNvSpPr>
            <a:spLocks noGrp="1"/>
          </p:cNvSpPr>
          <p:nvPr>
            <p:ph type="ftr" sz="quarter" idx="11"/>
          </p:nvPr>
        </p:nvSpPr>
        <p:spPr>
          <a:xfrm>
            <a:off x="2195513" y="6356350"/>
            <a:ext cx="4248150" cy="365125"/>
          </a:xfrm>
        </p:spPr>
        <p:txBody>
          <a:bodyPr/>
          <a:lstStyle/>
          <a:p>
            <a:pPr>
              <a:defRPr/>
            </a:pPr>
            <a:r>
              <a:rPr lang="fr-FR" dirty="0"/>
              <a:t>Cours de "Gestion de portefeuille" - Reproduction interdite</a:t>
            </a:r>
          </a:p>
        </p:txBody>
      </p:sp>
      <p:sp>
        <p:nvSpPr>
          <p:cNvPr id="6" name="Slide Number Placeholder 5"/>
          <p:cNvSpPr>
            <a:spLocks noGrp="1"/>
          </p:cNvSpPr>
          <p:nvPr>
            <p:ph type="sldNum" sz="quarter" idx="12"/>
          </p:nvPr>
        </p:nvSpPr>
        <p:spPr/>
        <p:txBody>
          <a:bodyPr/>
          <a:lstStyle/>
          <a:p>
            <a:pPr>
              <a:defRPr/>
            </a:pPr>
            <a:fld id="{3DD3CDF7-34EF-49BB-ADE1-EA7FCF379278}" type="slidenum">
              <a:rPr lang="fr-FR" smtClean="0"/>
              <a:pPr>
                <a:defRPr/>
              </a:pPr>
              <a:t>88</a:t>
            </a:fld>
            <a:endParaRPr lang="fr-F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a:xfrm>
            <a:off x="2667000" y="6356350"/>
            <a:ext cx="4281488" cy="365125"/>
          </a:xfrm>
        </p:spPr>
        <p:txBody>
          <a:bodyPr/>
          <a:lstStyle/>
          <a:p>
            <a:pPr>
              <a:defRPr/>
            </a:pPr>
            <a:r>
              <a:rPr lang="fr-FR" dirty="0"/>
              <a:t>Cours de "Gestion de portefeuille" - Reproduction interdite</a:t>
            </a:r>
          </a:p>
        </p:txBody>
      </p:sp>
      <p:sp>
        <p:nvSpPr>
          <p:cNvPr id="6" name="Espace réservé du numéro de diapositive 5"/>
          <p:cNvSpPr>
            <a:spLocks noGrp="1"/>
          </p:cNvSpPr>
          <p:nvPr>
            <p:ph type="sldNum" sz="quarter" idx="12"/>
          </p:nvPr>
        </p:nvSpPr>
        <p:spPr/>
        <p:txBody>
          <a:bodyPr/>
          <a:lstStyle/>
          <a:p>
            <a:pPr>
              <a:defRPr/>
            </a:pPr>
            <a:fld id="{F8C83879-7D21-46B5-B969-365BFCEFFA41}" type="slidenum">
              <a:rPr lang="fr-FR" smtClean="0"/>
              <a:pPr>
                <a:defRPr/>
              </a:pPr>
              <a:t>89</a:t>
            </a:fld>
            <a:endParaRPr lang="fr-FR"/>
          </a:p>
        </p:txBody>
      </p:sp>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
        <p:nvSpPr>
          <p:cNvPr id="79877" name="Rectangle 7"/>
          <p:cNvSpPr>
            <a:spLocks noChangeArrowheads="1"/>
          </p:cNvSpPr>
          <p:nvPr/>
        </p:nvSpPr>
        <p:spPr bwMode="auto">
          <a:xfrm>
            <a:off x="251520" y="376654"/>
            <a:ext cx="8712968" cy="64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fr-FR" sz="1800" dirty="0"/>
              <a:t>Exemples : </a:t>
            </a:r>
          </a:p>
          <a:p>
            <a:pPr marL="285750" indent="-285750">
              <a:buFont typeface="Arial" pitchFamily="34" charset="0"/>
              <a:buChar char="•"/>
              <a:defRPr/>
            </a:pPr>
            <a:r>
              <a:rPr lang="fr-FR" sz="1800" dirty="0"/>
              <a:t>Quantitative </a:t>
            </a:r>
            <a:r>
              <a:rPr lang="fr-FR" sz="1800" dirty="0" err="1"/>
              <a:t>Easing</a:t>
            </a:r>
            <a:r>
              <a:rPr lang="fr-FR" sz="1800" dirty="0"/>
              <a:t> 1 et 2 menés par la FED (900Mds $) avec un taux directeur de 0.25%. Ces QE ont permis de racheter les surprimes aux banques (devenus invendables sur le marché), de restaurer la confiance interbancaire et ainsi de sauver le système, de soutenir la reprise des marchés actions au lendemain des surprimes et enfin de maintenir les taux longs US à des niveaux suffisamment bas pour soutenir la reprise US. Mais, ces excédents de liquidités ont déprécié la valeur du USD contre les biens réels, synonyme de hausse des prix des </a:t>
            </a:r>
            <a:r>
              <a:rPr lang="fr-FR" sz="1800" dirty="0" err="1"/>
              <a:t>commodities</a:t>
            </a:r>
            <a:r>
              <a:rPr lang="fr-FR" sz="1800" dirty="0"/>
              <a:t> (Pétrole, Or, Cuivre, blé, café, …) qui se négocient en USD.</a:t>
            </a:r>
          </a:p>
          <a:p>
            <a:pPr marL="285750" indent="-285750">
              <a:buFont typeface="Arial" pitchFamily="34" charset="0"/>
              <a:buChar char="•"/>
              <a:defRPr/>
            </a:pPr>
            <a:r>
              <a:rPr lang="fr-FR" sz="1800" dirty="0"/>
              <a:t>LTRO (Long </a:t>
            </a:r>
            <a:r>
              <a:rPr lang="fr-FR" sz="1800" dirty="0" err="1"/>
              <a:t>Term</a:t>
            </a:r>
            <a:r>
              <a:rPr lang="fr-FR" sz="1800" dirty="0"/>
              <a:t> </a:t>
            </a:r>
            <a:r>
              <a:rPr lang="fr-FR" sz="1800" dirty="0" err="1"/>
              <a:t>Refinancing</a:t>
            </a:r>
            <a:r>
              <a:rPr lang="fr-FR" sz="1800" dirty="0"/>
              <a:t> </a:t>
            </a:r>
            <a:r>
              <a:rPr lang="fr-FR" sz="1800" dirty="0" err="1"/>
              <a:t>Operation</a:t>
            </a:r>
            <a:r>
              <a:rPr lang="fr-FR" sz="1800" dirty="0"/>
              <a:t>) de la BCE : décembre 2011 et février 2012 = 1000 Mds € de prêts aux banques sur des échéances de 3 ans pour 500 Mds de création monétaire nette (voir infra)</a:t>
            </a:r>
          </a:p>
          <a:p>
            <a:pPr marL="285750" indent="-285750">
              <a:buFont typeface="Arial" pitchFamily="34" charset="0"/>
              <a:buChar char="•"/>
              <a:defRPr/>
            </a:pPr>
            <a:r>
              <a:rPr lang="fr-FR" sz="1800" dirty="0"/>
              <a:t>QE3 entre octobre 2012 et octobre 2014, à un rythme de 85 Mds $ / mois et à taux à 0%. Le programme d’achat visait essentiellement les </a:t>
            </a:r>
            <a:r>
              <a:rPr lang="fr-FR" sz="1800" b="1" u="sng" dirty="0"/>
              <a:t>nouvelles émissions de MBS </a:t>
            </a:r>
            <a:r>
              <a:rPr lang="fr-FR" sz="1800" dirty="0"/>
              <a:t>(45 Mds $). Il y a donc bien eu création nette de USD. L’objectif était de doper le financement des biens immobiliers et pour relancer ce secteur, la croissance et les emplois. Cet apport de liquidés « fraiches » a été un facteur de soutien aux actions mais générateur d’inflation/spéculation sur les biens et actifs libellés en USD (or, pétrole ou obligations d’état par exemple). Le Dow Jones a battu record sur record.</a:t>
            </a:r>
          </a:p>
          <a:p>
            <a:pPr marL="285750" indent="-285750">
              <a:buFont typeface="Arial" pitchFamily="34" charset="0"/>
              <a:buChar char="•"/>
              <a:defRPr/>
            </a:pPr>
            <a:r>
              <a:rPr lang="fr-FR" sz="1800" dirty="0"/>
              <a:t>1</a:t>
            </a:r>
            <a:r>
              <a:rPr lang="fr-FR" sz="1800" baseline="30000" dirty="0"/>
              <a:t>er</a:t>
            </a:r>
            <a:r>
              <a:rPr lang="fr-FR" sz="1800" dirty="0"/>
              <a:t> QE de la BCE en 01/15 : même s’il ne crée pas monnaie, il soutient les marchés en substituant de la monnaie BCE à certains titres peu liquides (60 mds/mois)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3" name="Espace réservé du numéro de diapositive 2"/>
          <p:cNvSpPr>
            <a:spLocks noGrp="1"/>
          </p:cNvSpPr>
          <p:nvPr>
            <p:ph type="sldNum" sz="quarter" idx="12"/>
          </p:nvPr>
        </p:nvSpPr>
        <p:spPr/>
        <p:txBody>
          <a:bodyPr/>
          <a:lstStyle/>
          <a:p>
            <a:pPr>
              <a:defRPr/>
            </a:pPr>
            <a:fld id="{0E54F5ED-09CE-43D9-9F50-360D8EFE4175}" type="slidenum">
              <a:rPr lang="fr-FR" smtClean="0"/>
              <a:pPr>
                <a:defRPr/>
              </a:pPr>
              <a:t>9</a:t>
            </a:fld>
            <a:endParaRPr lang="fr-FR"/>
          </a:p>
        </p:txBody>
      </p:sp>
      <p:sp>
        <p:nvSpPr>
          <p:cNvPr id="10244" name="Rectangle 3"/>
          <p:cNvSpPr>
            <a:spLocks noChangeArrowheads="1"/>
          </p:cNvSpPr>
          <p:nvPr/>
        </p:nvSpPr>
        <p:spPr bwMode="auto">
          <a:xfrm>
            <a:off x="500063" y="1068388"/>
            <a:ext cx="8143875"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73050" lvl="1" indent="-273050">
              <a:lnSpc>
                <a:spcPct val="90000"/>
              </a:lnSpc>
              <a:spcBef>
                <a:spcPct val="20000"/>
              </a:spcBef>
              <a:buClr>
                <a:schemeClr val="accent1"/>
              </a:buClr>
              <a:buSzPct val="95000"/>
              <a:buFont typeface="Wingdings 2" pitchFamily="18" charset="2"/>
              <a:buChar char=""/>
            </a:pPr>
            <a:r>
              <a:rPr lang="fr-FR" sz="2800" dirty="0"/>
              <a:t>La déontologie et la conformité</a:t>
            </a:r>
          </a:p>
          <a:p>
            <a:pPr marL="730250" lvl="2" indent="-273050">
              <a:lnSpc>
                <a:spcPct val="90000"/>
              </a:lnSpc>
              <a:spcBef>
                <a:spcPct val="20000"/>
              </a:spcBef>
              <a:buClr>
                <a:srgbClr val="0070C0"/>
              </a:buClr>
              <a:buSzPct val="95000"/>
              <a:buFont typeface="Wingdings 2" pitchFamily="18" charset="2"/>
              <a:buChar char=""/>
            </a:pPr>
            <a:r>
              <a:rPr lang="fr-FR" sz="2000" dirty="0"/>
              <a:t>Un métier Hyper-sensible qui se réfère au code de déontologie établit par la banque</a:t>
            </a:r>
          </a:p>
          <a:p>
            <a:pPr marL="730250" lvl="2" indent="-273050">
              <a:lnSpc>
                <a:spcPct val="90000"/>
              </a:lnSpc>
              <a:spcBef>
                <a:spcPct val="20000"/>
              </a:spcBef>
              <a:buClr>
                <a:srgbClr val="0070C0"/>
              </a:buClr>
              <a:buSzPct val="95000"/>
              <a:buFont typeface="Wingdings 2" pitchFamily="18" charset="2"/>
              <a:buChar char=""/>
            </a:pPr>
            <a:r>
              <a:rPr lang="fr-FR" sz="2000" dirty="0"/>
              <a:t>Discrétion et secret bancaire</a:t>
            </a:r>
          </a:p>
          <a:p>
            <a:pPr marL="730250" lvl="2" indent="-273050">
              <a:lnSpc>
                <a:spcPct val="90000"/>
              </a:lnSpc>
              <a:spcBef>
                <a:spcPct val="20000"/>
              </a:spcBef>
              <a:buClr>
                <a:srgbClr val="0070C0"/>
              </a:buClr>
              <a:buSzPct val="95000"/>
              <a:buFont typeface="Wingdings 2" pitchFamily="18" charset="2"/>
              <a:buChar char=""/>
            </a:pPr>
            <a:r>
              <a:rPr lang="fr-FR" sz="2000" dirty="0"/>
              <a:t>Lutte anti-blanchiment et anti-noircissement, GAFI, PTNC </a:t>
            </a:r>
          </a:p>
          <a:p>
            <a:pPr marL="730250" lvl="2" indent="-273050">
              <a:lnSpc>
                <a:spcPct val="90000"/>
              </a:lnSpc>
              <a:spcBef>
                <a:spcPct val="20000"/>
              </a:spcBef>
              <a:buClr>
                <a:srgbClr val="0070C0"/>
              </a:buClr>
              <a:buSzPct val="95000"/>
              <a:buFont typeface="Wingdings 2" pitchFamily="18" charset="2"/>
              <a:buChar char=""/>
            </a:pPr>
            <a:r>
              <a:rPr lang="fr-FR" sz="2000" dirty="0"/>
              <a:t>Se prémunir d’un défaut de conseil</a:t>
            </a:r>
          </a:p>
          <a:p>
            <a:pPr marL="273050" lvl="1" indent="-273050">
              <a:lnSpc>
                <a:spcPct val="90000"/>
              </a:lnSpc>
              <a:spcBef>
                <a:spcPct val="20000"/>
              </a:spcBef>
              <a:buClr>
                <a:schemeClr val="accent1"/>
              </a:buClr>
              <a:buSzPct val="95000"/>
              <a:buFont typeface="Wingdings 2" pitchFamily="18" charset="2"/>
              <a:buChar char=""/>
            </a:pPr>
            <a:r>
              <a:rPr lang="fr-FR" b="1" dirty="0"/>
              <a:t>Tous ces points de vigilances réglementaires convergent vers un impondérable </a:t>
            </a:r>
            <a:r>
              <a:rPr lang="fr-FR" dirty="0"/>
              <a:t>: la connaissance indispensable et précise du client (identité, revenus, patrimoine, objectif, profil de risque, horizon d’investissement, situation familiale, World Check ou Risk Screen). Elle doit être formalisée.</a:t>
            </a:r>
          </a:p>
          <a:p>
            <a:pPr marL="273050" lvl="1" indent="-273050">
              <a:lnSpc>
                <a:spcPct val="90000"/>
              </a:lnSpc>
              <a:spcBef>
                <a:spcPct val="20000"/>
              </a:spcBef>
              <a:buClr>
                <a:schemeClr val="accent1"/>
              </a:buClr>
              <a:buSzPct val="95000"/>
              <a:buFont typeface="Wingdings 2" pitchFamily="18" charset="2"/>
              <a:buChar char=""/>
            </a:pPr>
            <a:r>
              <a:rPr lang="fr-FR" dirty="0"/>
              <a:t>Un métier compilant compétences financières et commerciales</a:t>
            </a:r>
            <a:endParaRPr lang="fr-FR" sz="3200" dirty="0"/>
          </a:p>
        </p:txBody>
      </p:sp>
      <p:sp>
        <p:nvSpPr>
          <p:cNvPr id="6" name="Rectangle 5"/>
          <p:cNvSpPr/>
          <p:nvPr/>
        </p:nvSpPr>
        <p:spPr>
          <a:xfrm>
            <a:off x="4860032" y="0"/>
            <a:ext cx="4283968"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 :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Environnement</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réglementaire</a:t>
            </a:r>
          </a:p>
        </p:txBody>
      </p:sp>
      <p:graphicFrame>
        <p:nvGraphicFramePr>
          <p:cNvPr id="10246" name="Object 7">
            <a:hlinkClick r:id="" action="ppaction://ole?verb=0"/>
          </p:cNvPr>
          <p:cNvGraphicFramePr>
            <a:graphicFrameLocks noChangeAspect="1"/>
          </p:cNvGraphicFramePr>
          <p:nvPr/>
        </p:nvGraphicFramePr>
        <p:xfrm>
          <a:off x="7740650" y="2349500"/>
          <a:ext cx="1084263" cy="914400"/>
        </p:xfrm>
        <a:graphic>
          <a:graphicData uri="http://schemas.openxmlformats.org/presentationml/2006/ole">
            <mc:AlternateContent xmlns:mc="http://schemas.openxmlformats.org/markup-compatibility/2006">
              <mc:Choice xmlns:v="urn:schemas-microsoft-com:vml" Requires="v">
                <p:oleObj spid="_x0000_s10578" name="Présentation" showAsIcon="1" r:id="rId4" imgW="914400" imgH="771525" progId="PowerPoint.Show.12">
                  <p:embed/>
                </p:oleObj>
              </mc:Choice>
              <mc:Fallback>
                <p:oleObj name="Présentation" showAsIcon="1" r:id="rId4" imgW="914400" imgH="771525" progId="PowerPoint.Show.1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650" y="2349500"/>
                        <a:ext cx="108426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re 1"/>
          <p:cNvSpPr>
            <a:spLocks noGrp="1"/>
          </p:cNvSpPr>
          <p:nvPr>
            <p:ph type="title"/>
          </p:nvPr>
        </p:nvSpPr>
        <p:spPr>
          <a:xfrm>
            <a:off x="323850" y="476250"/>
            <a:ext cx="8229600" cy="576263"/>
          </a:xfrm>
        </p:spPr>
        <p:txBody>
          <a:bodyPr/>
          <a:lstStyle/>
          <a:p>
            <a:r>
              <a:rPr lang="fr-FR" sz="2400"/>
              <a:t>Les Etats et leurs politiques budgétaires (dite Keynésienne)</a:t>
            </a:r>
          </a:p>
        </p:txBody>
      </p:sp>
      <p:sp>
        <p:nvSpPr>
          <p:cNvPr id="80899" name="Espace réservé du contenu 2"/>
          <p:cNvSpPr>
            <a:spLocks noGrp="1"/>
          </p:cNvSpPr>
          <p:nvPr>
            <p:ph idx="1"/>
          </p:nvPr>
        </p:nvSpPr>
        <p:spPr>
          <a:xfrm>
            <a:off x="395288" y="1125538"/>
            <a:ext cx="8280400" cy="5183187"/>
          </a:xfrm>
        </p:spPr>
        <p:txBody>
          <a:bodyPr/>
          <a:lstStyle/>
          <a:p>
            <a:r>
              <a:rPr lang="fr-FR" sz="2400"/>
              <a:t>Elle consiste pour un état à relancer l’activité économique en s’endettant auprès des agents économiques pour effectuer des dépenses dans des secteurs susceptibles d’avoir des effets de synergie sur les autres secteurs (ex : BTP)</a:t>
            </a:r>
          </a:p>
          <a:p>
            <a:r>
              <a:rPr lang="fr-FR" sz="2400"/>
              <a:t>A court terme, cette politique peut s’avérer efficace pour « subventionner » la croissance.</a:t>
            </a:r>
          </a:p>
          <a:p>
            <a:r>
              <a:rPr lang="fr-FR" sz="2400"/>
              <a:t>Néanmoins, la contrepartie de cet endettement à moyen et long terme est un risque de :</a:t>
            </a:r>
          </a:p>
          <a:p>
            <a:pPr lvl="1"/>
            <a:r>
              <a:rPr lang="fr-FR" sz="2000"/>
              <a:t>d’inflation/spéculation,</a:t>
            </a:r>
          </a:p>
          <a:p>
            <a:pPr lvl="1"/>
            <a:r>
              <a:rPr lang="fr-FR" sz="2000"/>
              <a:t>dépréciation de la monnaie de zone économique concernée</a:t>
            </a:r>
          </a:p>
          <a:p>
            <a:pPr lvl="1"/>
            <a:r>
              <a:rPr lang="fr-FR" sz="2000"/>
              <a:t>et de surendettement public, comme l’illustre l’actualité des USA et de certains pays européens.</a:t>
            </a:r>
            <a:endParaRPr lang="fr-FR"/>
          </a:p>
        </p:txBody>
      </p:sp>
      <p:sp>
        <p:nvSpPr>
          <p:cNvPr id="4" name="Espace réservé du pied de page 3"/>
          <p:cNvSpPr>
            <a:spLocks noGrp="1"/>
          </p:cNvSpPr>
          <p:nvPr>
            <p:ph type="ftr" sz="quarter" idx="11"/>
          </p:nvPr>
        </p:nvSpPr>
        <p:spPr>
          <a:xfrm>
            <a:off x="2667000" y="6356350"/>
            <a:ext cx="39766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220B32B3-A410-40F6-9762-C13B7210AA4B}" type="slidenum">
              <a:rPr lang="fr-FR" smtClean="0"/>
              <a:pPr>
                <a:defRPr/>
              </a:pPr>
              <a:t>90</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re 1"/>
          <p:cNvSpPr>
            <a:spLocks noGrp="1"/>
          </p:cNvSpPr>
          <p:nvPr>
            <p:ph type="title"/>
          </p:nvPr>
        </p:nvSpPr>
        <p:spPr>
          <a:xfrm>
            <a:off x="457200" y="404664"/>
            <a:ext cx="8229600" cy="520099"/>
          </a:xfrm>
        </p:spPr>
        <p:txBody>
          <a:bodyPr/>
          <a:lstStyle/>
          <a:p>
            <a:r>
              <a:rPr lang="fr-FR" sz="2800" dirty="0"/>
              <a:t>Le Fonds Monétaire international (FMI) </a:t>
            </a:r>
          </a:p>
        </p:txBody>
      </p:sp>
      <p:sp>
        <p:nvSpPr>
          <p:cNvPr id="81923" name="Espace réservé du contenu 2"/>
          <p:cNvSpPr>
            <a:spLocks noGrp="1"/>
          </p:cNvSpPr>
          <p:nvPr>
            <p:ph idx="1"/>
          </p:nvPr>
        </p:nvSpPr>
        <p:spPr>
          <a:xfrm>
            <a:off x="457200" y="948154"/>
            <a:ext cx="8229600" cy="5505182"/>
          </a:xfrm>
        </p:spPr>
        <p:txBody>
          <a:bodyPr/>
          <a:lstStyle/>
          <a:p>
            <a:pPr algn="just"/>
            <a:r>
              <a:rPr lang="fr-FR" sz="1800" dirty="0"/>
              <a:t>Créé en 1944, lors des accords de </a:t>
            </a:r>
            <a:r>
              <a:rPr lang="fr-FR" sz="1800" dirty="0" err="1"/>
              <a:t>Bretton</a:t>
            </a:r>
            <a:r>
              <a:rPr lang="fr-FR" sz="1800" dirty="0"/>
              <a:t> </a:t>
            </a:r>
            <a:r>
              <a:rPr lang="fr-FR" sz="1800" dirty="0" err="1"/>
              <a:t>Woods</a:t>
            </a:r>
            <a:r>
              <a:rPr lang="fr-FR" sz="1800" dirty="0"/>
              <a:t>, Le FMI regroupe 188 pays, dont le rôle est de « promouvoir la coopération monétaire internationale, la stabilité des changes, de faciliter l’établissement d’un système multilatéral de paiements et une croissance équilibrée du commerce mondial, de contribuer à un niveau élevé d’emploi, à la stabilité économique et de faire reculer la pauvreté »</a:t>
            </a:r>
          </a:p>
          <a:p>
            <a:pPr algn="just"/>
            <a:r>
              <a:rPr lang="fr-FR" sz="1800" dirty="0"/>
              <a:t>Le FMI assure donc la stabilité du système monétaire international et la gestion des crises monétaires et financières</a:t>
            </a:r>
            <a:r>
              <a:rPr lang="fr-FR" sz="2400" dirty="0"/>
              <a:t>. </a:t>
            </a:r>
            <a:r>
              <a:rPr lang="fr-FR" sz="1800" dirty="0"/>
              <a:t>Le FMI intervient notamment face aux problèmes de déséquilibres des balance de paiements et d’endettement des pays en développement  en risque de défaut de paiement et à certaines crises financières.</a:t>
            </a:r>
            <a:endParaRPr lang="fr-FR" sz="2400" dirty="0"/>
          </a:p>
          <a:p>
            <a:pPr algn="just"/>
            <a:r>
              <a:rPr lang="fr-FR" sz="1800" dirty="0"/>
              <a:t>Pour cela, il fournit des crédits aux pays qui connaissent des difficultés financières telles qu'elles mettent en péril l'organisation gouvernementale du pays, la stabilité de son système financier (banques, marchés financiers), ou les flux d'échanges de commerce international avec les autres pays.</a:t>
            </a:r>
          </a:p>
          <a:p>
            <a:pPr algn="just"/>
            <a:r>
              <a:rPr lang="fr-FR" sz="1800" dirty="0"/>
              <a:t>Le FMI conditionne l’obtention de prêts à la mise en place de certaines </a:t>
            </a:r>
            <a:r>
              <a:rPr lang="fr-FR" sz="1800" u="sng" dirty="0"/>
              <a:t>réformes économiques</a:t>
            </a:r>
            <a:r>
              <a:rPr lang="fr-FR" sz="1800" dirty="0"/>
              <a:t> visant de manière générale à améliorer la gestion des finances publiques et une croissance économique équilibrée à long terme : les « politiques d'ajustement structurel ». </a:t>
            </a:r>
          </a:p>
          <a:p>
            <a:endParaRPr lang="fr-FR" sz="1800" dirty="0"/>
          </a:p>
          <a:p>
            <a:endParaRPr lang="fr-FR" sz="2000" dirty="0"/>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A3EA2D4B-44E1-46DB-9367-4E9A82088DFC}" type="slidenum">
              <a:rPr lang="fr-FR" smtClean="0"/>
              <a:pPr>
                <a:defRPr/>
              </a:pPr>
              <a:t>91</a:t>
            </a:fld>
            <a:endParaRPr lang="fr-FR"/>
          </a:p>
        </p:txBody>
      </p:sp>
      <p:pic>
        <p:nvPicPr>
          <p:cNvPr id="819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576" y="338554"/>
            <a:ext cx="771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re 1"/>
          <p:cNvSpPr>
            <a:spLocks noGrp="1"/>
          </p:cNvSpPr>
          <p:nvPr>
            <p:ph type="title"/>
          </p:nvPr>
        </p:nvSpPr>
        <p:spPr>
          <a:xfrm>
            <a:off x="395288" y="476250"/>
            <a:ext cx="8229600" cy="509588"/>
          </a:xfrm>
        </p:spPr>
        <p:txBody>
          <a:bodyPr/>
          <a:lstStyle/>
          <a:p>
            <a:r>
              <a:rPr lang="fr-FR" sz="2800" b="1"/>
              <a:t>FMI : Fonctionnement et ressources</a:t>
            </a:r>
            <a:endParaRPr lang="fr-FR" sz="2800"/>
          </a:p>
        </p:txBody>
      </p:sp>
      <p:sp>
        <p:nvSpPr>
          <p:cNvPr id="82947" name="Espace réservé du contenu 2"/>
          <p:cNvSpPr>
            <a:spLocks noGrp="1"/>
          </p:cNvSpPr>
          <p:nvPr>
            <p:ph idx="1"/>
          </p:nvPr>
        </p:nvSpPr>
        <p:spPr>
          <a:xfrm>
            <a:off x="457200" y="1214438"/>
            <a:ext cx="8229600" cy="5110162"/>
          </a:xfrm>
        </p:spPr>
        <p:txBody>
          <a:bodyPr/>
          <a:lstStyle/>
          <a:p>
            <a:pPr algn="just"/>
            <a:r>
              <a:rPr lang="fr-FR" sz="1800" dirty="0"/>
              <a:t>Chacun des 188 états doit verser à l’organisation une « </a:t>
            </a:r>
            <a:r>
              <a:rPr lang="fr-FR" sz="1800" i="1" dirty="0"/>
              <a:t>quote-part</a:t>
            </a:r>
            <a:r>
              <a:rPr lang="fr-FR" sz="1800" dirty="0"/>
              <a:t> » proportionnelle au PNB qui leur permet de bénéficier de droits de vote proportionnels. Les décisions sont prises par un président et 24 administrateurs représentant chacun une nation. 8 d'entre elles ont un représentant permanent (États-Unis, Royaume-Uni, France, Allemagne, Japon, République populaire de Chine, Russie et Arabie saoudite), les 16 autres sont élus par les pays membres.</a:t>
            </a:r>
          </a:p>
          <a:p>
            <a:pPr algn="just"/>
            <a:r>
              <a:rPr lang="fr-FR" sz="1800" dirty="0"/>
              <a:t>Cependant, compte tenu des modalités de prise de décision au sein du FMI, qui supposent une majorité qualifiée correspondant à 85 % des droits de vote, les États-Unis, ou l'Union européenne, disposent de fait d'un droit de veto sur les décisions du FMI puisqu'ils disposent chacun de plus de 15 % des droits de vote. </a:t>
            </a:r>
          </a:p>
          <a:p>
            <a:pPr algn="just"/>
            <a:r>
              <a:rPr lang="fr-FR" sz="1800" dirty="0"/>
              <a:t>Les ressources nettes utilisables du FMI liées aux quotes-parts et aux DTS (Droit de Tirages Spéciaux qui sont des créances sur un panier de 4 devises – USD, EUR, GBP, JPY - ) étaient de 360 Mds $ en sept 2013. L’objectif est de doubler sa capacité  pour faire face à la montée croissante du risque systémique.</a:t>
            </a:r>
          </a:p>
        </p:txBody>
      </p:sp>
      <p:sp>
        <p:nvSpPr>
          <p:cNvPr id="4" name="Espace réservé du pied de page 3"/>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F8C6AB6F-F77C-4432-83DA-302EAB834A4E}" type="slidenum">
              <a:rPr lang="fr-FR" smtClean="0"/>
              <a:pPr>
                <a:defRPr/>
              </a:pPr>
              <a:t>92</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re 1"/>
          <p:cNvSpPr>
            <a:spLocks noGrp="1"/>
          </p:cNvSpPr>
          <p:nvPr>
            <p:ph type="title"/>
          </p:nvPr>
        </p:nvSpPr>
        <p:spPr>
          <a:xfrm>
            <a:off x="457200" y="549275"/>
            <a:ext cx="8229600" cy="450850"/>
          </a:xfrm>
        </p:spPr>
        <p:txBody>
          <a:bodyPr/>
          <a:lstStyle/>
          <a:p>
            <a:r>
              <a:rPr lang="fr-FR" sz="2800" b="1"/>
              <a:t>FMI : Politiques préconisées</a:t>
            </a:r>
            <a:endParaRPr lang="fr-FR" sz="2800"/>
          </a:p>
        </p:txBody>
      </p:sp>
      <p:sp>
        <p:nvSpPr>
          <p:cNvPr id="83971" name="Espace réservé du contenu 2"/>
          <p:cNvSpPr>
            <a:spLocks noGrp="1"/>
          </p:cNvSpPr>
          <p:nvPr>
            <p:ph idx="1"/>
          </p:nvPr>
        </p:nvSpPr>
        <p:spPr>
          <a:xfrm>
            <a:off x="357188" y="1000125"/>
            <a:ext cx="8229600" cy="5286375"/>
          </a:xfrm>
        </p:spPr>
        <p:txBody>
          <a:bodyPr/>
          <a:lstStyle/>
          <a:p>
            <a:pPr algn="just"/>
            <a:r>
              <a:rPr lang="fr-FR" sz="2000" dirty="0"/>
              <a:t>Pour ce qui est des pays en développement, l’analyse des experts du FMI est simple. Depuis la fin de la Seconde guerre mondiale, les pays ayant choisi d’opter pour une croissance introvertie, comme longtemps la République populaire de Chine et l’Inde, n’ont pas connu de réussite économique, tandis que d’autres, comme les « dragons asiatiques », ont su profiter de leurs avantages, une main-d’œuvre abondante en particulier, pour s’ouvrir au commerce international et prospérer. Le FMI cherche donc généralement à contraindre les pays en développement à s’ouvrir au commerce extérieur.</a:t>
            </a:r>
          </a:p>
          <a:p>
            <a:pPr algn="just"/>
            <a:r>
              <a:rPr lang="fr-FR" sz="2000" dirty="0"/>
              <a:t>Le FMI, négocie donc des plans dits d’Ajustement structurel. Ils consistent promouvoir les mécanismes du marché. L’ouverture du pays aux capitaux étrangers et au commerce international, la libéralisation du marché du travail et la réduction du poids de l’État, c’est-à-dire la privatisation de nombreuses entreprises. </a:t>
            </a:r>
          </a:p>
          <a:p>
            <a:pPr algn="just"/>
            <a:r>
              <a:rPr lang="fr-FR" sz="2000" dirty="0"/>
              <a:t>Ces plans prévoient des baisses de dépenses conjuguées à des hausses d'impôts afin de rétablir l'équilibre budgétaire des états à problème.</a:t>
            </a:r>
          </a:p>
          <a:p>
            <a:endParaRPr lang="fr-FR" dirty="0"/>
          </a:p>
        </p:txBody>
      </p:sp>
      <p:sp>
        <p:nvSpPr>
          <p:cNvPr id="4" name="Espace réservé du pied de page 3"/>
          <p:cNvSpPr>
            <a:spLocks noGrp="1"/>
          </p:cNvSpPr>
          <p:nvPr>
            <p:ph type="ftr" sz="quarter" idx="11"/>
          </p:nvPr>
        </p:nvSpPr>
        <p:spPr>
          <a:xfrm>
            <a:off x="2667000" y="6356350"/>
            <a:ext cx="483393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ACF3B6CD-CFBC-49A9-8FF3-9583EBE448F5}" type="slidenum">
              <a:rPr lang="fr-FR" smtClean="0"/>
              <a:pPr>
                <a:defRPr/>
              </a:pPr>
              <a:t>93</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re 1"/>
          <p:cNvSpPr>
            <a:spLocks noGrp="1"/>
          </p:cNvSpPr>
          <p:nvPr>
            <p:ph type="title"/>
          </p:nvPr>
        </p:nvSpPr>
        <p:spPr>
          <a:xfrm>
            <a:off x="357188" y="404813"/>
            <a:ext cx="8229600" cy="533400"/>
          </a:xfrm>
        </p:spPr>
        <p:txBody>
          <a:bodyPr/>
          <a:lstStyle/>
          <a:p>
            <a:r>
              <a:rPr lang="fr-FR" sz="2800" b="1"/>
              <a:t>FMI : Les principales interventions</a:t>
            </a:r>
            <a:endParaRPr lang="fr-FR" sz="2800"/>
          </a:p>
        </p:txBody>
      </p:sp>
      <p:sp>
        <p:nvSpPr>
          <p:cNvPr id="84995" name="Espace réservé du contenu 2"/>
          <p:cNvSpPr>
            <a:spLocks noGrp="1"/>
          </p:cNvSpPr>
          <p:nvPr>
            <p:ph idx="1"/>
          </p:nvPr>
        </p:nvSpPr>
        <p:spPr>
          <a:xfrm>
            <a:off x="457200" y="1071563"/>
            <a:ext cx="8229600" cy="5253037"/>
          </a:xfrm>
        </p:spPr>
        <p:txBody>
          <a:bodyPr/>
          <a:lstStyle/>
          <a:p>
            <a:pPr algn="just"/>
            <a:r>
              <a:rPr lang="fr-FR" sz="1800" dirty="0"/>
              <a:t>Les interventions du FMI se sont multipliées dans les pays en développement à partir des années 1980 qui virent éclater la crise de la dette du Tiers Monde, notamment à partir de 1982 et la cessation de paiement du Mexique.</a:t>
            </a:r>
          </a:p>
          <a:p>
            <a:pPr algn="just"/>
            <a:r>
              <a:rPr lang="fr-FR" sz="1800" dirty="0"/>
              <a:t>Le début des années 1990 est marqué par l’éclatement du bloc soviétique et la nécessité pour le FMI d’organiser le système monétaire des pays d’Europe de l'Est et de la Russie en vue d’une intégration dans le système financier mondial et d’une meilleure transition de ces économies dirigées vers l’économie de marché.</a:t>
            </a:r>
          </a:p>
          <a:p>
            <a:r>
              <a:rPr lang="fr-FR" sz="1800" dirty="0"/>
              <a:t>Lors de la crise asiatique de 1997, le FMI est intervenu au Japon, en Indonésie en Malaisie en Corée du Sud. </a:t>
            </a:r>
          </a:p>
          <a:p>
            <a:r>
              <a:rPr lang="fr-FR" sz="1800" dirty="0"/>
              <a:t>1997 : Asie  </a:t>
            </a:r>
          </a:p>
          <a:p>
            <a:r>
              <a:rPr lang="fr-FR" sz="1800" dirty="0"/>
              <a:t>1998 : Russie et Mexique </a:t>
            </a:r>
          </a:p>
          <a:p>
            <a:r>
              <a:rPr lang="fr-FR" sz="1800" dirty="0"/>
              <a:t>1998 : Brésil (41,5 milliards USD) </a:t>
            </a:r>
          </a:p>
          <a:p>
            <a:r>
              <a:rPr lang="fr-FR" sz="1800" dirty="0"/>
              <a:t>2000 : Turquie (11 milliards de USD) </a:t>
            </a:r>
          </a:p>
          <a:p>
            <a:r>
              <a:rPr lang="fr-FR" sz="1800" dirty="0"/>
              <a:t>2001 : Argentine (21,6 milliards de USD)</a:t>
            </a:r>
          </a:p>
          <a:p>
            <a:r>
              <a:rPr lang="fr-FR" sz="1800" dirty="0"/>
              <a:t>2010 et 2011 : Grèce (30 Mds USD)  et Portugal (26Mds USD)</a:t>
            </a:r>
          </a:p>
        </p:txBody>
      </p:sp>
      <p:sp>
        <p:nvSpPr>
          <p:cNvPr id="4" name="Espace réservé du pied de page 3"/>
          <p:cNvSpPr>
            <a:spLocks noGrp="1"/>
          </p:cNvSpPr>
          <p:nvPr>
            <p:ph type="ftr" sz="quarter" idx="11"/>
          </p:nvPr>
        </p:nvSpPr>
        <p:spPr>
          <a:xfrm>
            <a:off x="2667000" y="6356350"/>
            <a:ext cx="4333875"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F2CFA1BD-1D5A-45A6-97CB-7FEA994FD87D}" type="slidenum">
              <a:rPr lang="fr-FR" smtClean="0"/>
              <a:pPr>
                <a:defRPr/>
              </a:pPr>
              <a:t>94</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re 1"/>
          <p:cNvSpPr>
            <a:spLocks noGrp="1"/>
          </p:cNvSpPr>
          <p:nvPr>
            <p:ph type="title"/>
          </p:nvPr>
        </p:nvSpPr>
        <p:spPr>
          <a:xfrm>
            <a:off x="428625" y="428625"/>
            <a:ext cx="8229600" cy="366713"/>
          </a:xfrm>
        </p:spPr>
        <p:txBody>
          <a:bodyPr/>
          <a:lstStyle/>
          <a:p>
            <a:r>
              <a:rPr lang="fr-FR" sz="2800" b="1"/>
              <a:t>Critiques du FMI</a:t>
            </a:r>
            <a:endParaRPr lang="fr-FR" sz="2800"/>
          </a:p>
        </p:txBody>
      </p:sp>
      <p:sp>
        <p:nvSpPr>
          <p:cNvPr id="86019" name="Espace réservé du contenu 2"/>
          <p:cNvSpPr>
            <a:spLocks noGrp="1"/>
          </p:cNvSpPr>
          <p:nvPr>
            <p:ph idx="1"/>
          </p:nvPr>
        </p:nvSpPr>
        <p:spPr>
          <a:xfrm>
            <a:off x="357188" y="857250"/>
            <a:ext cx="8572500" cy="5572125"/>
          </a:xfrm>
        </p:spPr>
        <p:txBody>
          <a:bodyPr/>
          <a:lstStyle/>
          <a:p>
            <a:r>
              <a:rPr lang="fr-FR" sz="1800" b="1"/>
              <a:t>Vote censitaire et partialité</a:t>
            </a:r>
          </a:p>
          <a:p>
            <a:pPr lvl="1"/>
            <a:r>
              <a:rPr lang="fr-FR" sz="1800"/>
              <a:t>Les États-Unis sont le contributeur principal du FMI, et possèdent ainsi 17% des droits de vote. L’UE possède 32 % des droits de vote.</a:t>
            </a:r>
          </a:p>
          <a:p>
            <a:pPr lvl="1"/>
            <a:r>
              <a:rPr lang="fr-FR" sz="1800"/>
              <a:t>Les 10 premiers pays, qui représentent plus de 50 % du PIB mondial, ont la majorité des droits de vote.</a:t>
            </a:r>
          </a:p>
          <a:p>
            <a:pPr lvl="1"/>
            <a:r>
              <a:rPr lang="fr-FR" sz="1800"/>
              <a:t>Certains avancent donc que le FMI est un instrument au service des grands pays, qui financeraient le FMI pour imposer les vues économiques de l'organisation sur les pays qui choisissent d’avoir recours aux financements du FMI.</a:t>
            </a:r>
          </a:p>
          <a:p>
            <a:r>
              <a:rPr lang="fr-FR" sz="1800" b="1"/>
              <a:t>Certains détracteurs considère que sa politique est néfaste pour les pays en développement car :</a:t>
            </a:r>
          </a:p>
          <a:p>
            <a:pPr lvl="1"/>
            <a:r>
              <a:rPr lang="fr-FR" sz="1800"/>
              <a:t>Le FMI préconise les mêmes recommandations économiques et plans d'ajustement structurel à tout pays demandeur d'aide, sans analyser en profondeur la structure de chacun.</a:t>
            </a:r>
          </a:p>
          <a:p>
            <a:pPr lvl="1"/>
            <a:r>
              <a:rPr lang="fr-FR" sz="1800"/>
              <a:t>les plans d'ajustement structurel limitent la souveraineté des états aidés en encadrant certains aspects de la politique de l'État.</a:t>
            </a:r>
          </a:p>
          <a:p>
            <a:pPr lvl="1"/>
            <a:r>
              <a:rPr lang="fr-FR" sz="1800"/>
              <a:t>L’Argentine, est prise en exemple : bon élève, elle a appliqué à la lettre les directives du FMI mais son économie s’est finalement effondrée en 2001.</a:t>
            </a:r>
          </a:p>
        </p:txBody>
      </p:sp>
      <p:sp>
        <p:nvSpPr>
          <p:cNvPr id="4" name="Espace réservé du pied de page 3"/>
          <p:cNvSpPr>
            <a:spLocks noGrp="1"/>
          </p:cNvSpPr>
          <p:nvPr>
            <p:ph type="ftr" sz="quarter" idx="11"/>
          </p:nvPr>
        </p:nvSpPr>
        <p:spPr>
          <a:xfrm>
            <a:off x="2667000" y="6356350"/>
            <a:ext cx="4119563"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E08EC012-237A-4CEF-AD44-E7BD36C50CEC}" type="slidenum">
              <a:rPr lang="fr-FR" smtClean="0"/>
              <a:pPr>
                <a:defRPr/>
              </a:pPr>
              <a:t>95</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491902"/>
          </a:xfrm>
        </p:spPr>
        <p:txBody>
          <a:bodyPr/>
          <a:lstStyle/>
          <a:p>
            <a:r>
              <a:rPr lang="fr-FR" sz="2800" dirty="0"/>
              <a:t>Les grandes étapes de l’UE et de l’UEM</a:t>
            </a:r>
          </a:p>
        </p:txBody>
      </p:sp>
      <p:sp>
        <p:nvSpPr>
          <p:cNvPr id="4" name="Espace réservé du pied de page 3"/>
          <p:cNvSpPr>
            <a:spLocks noGrp="1"/>
          </p:cNvSpPr>
          <p:nvPr>
            <p:ph type="ftr" sz="quarter" idx="11"/>
          </p:nvPr>
        </p:nvSpPr>
        <p:spPr>
          <a:xfrm>
            <a:off x="2667000" y="6525344"/>
            <a:ext cx="4713312" cy="196131"/>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823D1BAA-D5DA-4B8C-AA74-894AA8119B62}" type="slidenum">
              <a:rPr lang="fr-FR" smtClean="0"/>
              <a:pPr>
                <a:defRPr/>
              </a:pPr>
              <a:t>96</a:t>
            </a:fld>
            <a:endParaRPr lang="fr-FR"/>
          </a:p>
        </p:txBody>
      </p:sp>
      <p:sp>
        <p:nvSpPr>
          <p:cNvPr id="6" name="ZoneTexte 5"/>
          <p:cNvSpPr txBox="1"/>
          <p:nvPr/>
        </p:nvSpPr>
        <p:spPr>
          <a:xfrm>
            <a:off x="251520" y="764704"/>
            <a:ext cx="8640960" cy="5539978"/>
          </a:xfrm>
          <a:prstGeom prst="rect">
            <a:avLst/>
          </a:prstGeom>
          <a:noFill/>
        </p:spPr>
        <p:txBody>
          <a:bodyPr wrap="square" rtlCol="0">
            <a:spAutoFit/>
          </a:bodyPr>
          <a:lstStyle/>
          <a:p>
            <a:pPr marL="285750" indent="-285750" algn="just">
              <a:buFontTx/>
              <a:buChar char="-"/>
            </a:pPr>
            <a:r>
              <a:rPr lang="fr-FR" sz="1400" b="1" dirty="0"/>
              <a:t>1957</a:t>
            </a:r>
            <a:r>
              <a:rPr lang="fr-FR" sz="1400" dirty="0"/>
              <a:t> : Traité de Rome en : CEE (liberté de circulation des capitaux, des hommes et des marchandises)</a:t>
            </a:r>
          </a:p>
          <a:p>
            <a:pPr marL="285750" indent="-285750" algn="just">
              <a:buFontTx/>
              <a:buChar char="-"/>
            </a:pPr>
            <a:r>
              <a:rPr lang="fr-FR" sz="1400" b="1" dirty="0"/>
              <a:t>1992</a:t>
            </a:r>
            <a:r>
              <a:rPr lang="fr-FR" sz="1400" dirty="0"/>
              <a:t> : Le traité sur l'Union Européenne (TUE), aussi appelé traité de Maastricht pose les critères de convergences économiques pour créer une monnaie unique.</a:t>
            </a:r>
          </a:p>
          <a:p>
            <a:pPr marL="285750" indent="-285750" algn="just">
              <a:buFontTx/>
              <a:buChar char="-"/>
            </a:pPr>
            <a:r>
              <a:rPr lang="fr-FR" sz="1400" b="1" dirty="0"/>
              <a:t>1997</a:t>
            </a:r>
            <a:r>
              <a:rPr lang="fr-FR" sz="1400" dirty="0"/>
              <a:t> : PSC - Pacte de Stabilité et de Croissance (Amsterdam) =&gt; mise en place d’une Procédure de Déficit Excessif (PDE) si &lt;3% du PIB. Règlements toujours en vigueur</a:t>
            </a:r>
          </a:p>
          <a:p>
            <a:pPr marL="285750" indent="-285750">
              <a:buFontTx/>
              <a:buChar char="-"/>
            </a:pPr>
            <a:r>
              <a:rPr lang="fr-FR" sz="1400" b="1" dirty="0"/>
              <a:t>1</a:t>
            </a:r>
            <a:r>
              <a:rPr lang="fr-FR" sz="1400" b="1" baseline="30000" dirty="0"/>
              <a:t>er</a:t>
            </a:r>
            <a:r>
              <a:rPr lang="fr-FR" sz="1400" b="1" dirty="0"/>
              <a:t> janvier 1999 </a:t>
            </a:r>
            <a:r>
              <a:rPr lang="fr-FR" sz="1400" dirty="0"/>
              <a:t>: création de l’Euro</a:t>
            </a:r>
          </a:p>
          <a:p>
            <a:pPr marL="285750" indent="-285750" algn="just">
              <a:buFontTx/>
              <a:buChar char="-"/>
            </a:pPr>
            <a:r>
              <a:rPr lang="fr-FR" sz="1400" b="1" dirty="0"/>
              <a:t>2005</a:t>
            </a:r>
            <a:r>
              <a:rPr lang="fr-FR" sz="1400" dirty="0"/>
              <a:t> : assouplissement du PSC. Pas de PDE si le déficit structurel est réduit de 0,5%/an. Simple accord politique</a:t>
            </a:r>
          </a:p>
          <a:p>
            <a:pPr marL="285750" indent="-285750" algn="just">
              <a:buFontTx/>
              <a:buChar char="-"/>
            </a:pPr>
            <a:r>
              <a:rPr lang="fr-FR" sz="1400" b="1" dirty="0"/>
              <a:t>Juin 2010 </a:t>
            </a:r>
            <a:r>
              <a:rPr lang="fr-FR" sz="1400" dirty="0"/>
              <a:t>: création du  FESF et du MESF, de en réponse à la crise Grecque. La BCE peut désormais racheter des dettes souveraines sur le marché secondaire. Création du Système Européen de Surveillance Financière (SESF), </a:t>
            </a:r>
          </a:p>
          <a:p>
            <a:pPr marL="285750" indent="-285750" algn="just">
              <a:buFontTx/>
              <a:buChar char="-"/>
            </a:pPr>
            <a:r>
              <a:rPr lang="fr-FR" sz="1400" b="1" dirty="0"/>
              <a:t>Juin et octobre 2011 </a:t>
            </a:r>
            <a:r>
              <a:rPr lang="fr-FR" sz="1400" dirty="0"/>
              <a:t>: 2</a:t>
            </a:r>
            <a:r>
              <a:rPr lang="fr-FR" sz="1400" baseline="30000" dirty="0"/>
              <a:t>ème</a:t>
            </a:r>
            <a:r>
              <a:rPr lang="fr-FR" sz="1400" dirty="0"/>
              <a:t> plan d’aide à la Grèce. Le FESF peut devenir un « rehausseur » de dettes souveraines =&gt; effet de levier x 4 de la capacité de financement.</a:t>
            </a:r>
          </a:p>
          <a:p>
            <a:pPr marL="285750" indent="-285750" algn="just">
              <a:buFontTx/>
              <a:buChar char="-"/>
            </a:pPr>
            <a:r>
              <a:rPr lang="fr-FR" sz="1400" b="1" dirty="0"/>
              <a:t>Octobre 2011 </a:t>
            </a:r>
            <a:r>
              <a:rPr lang="fr-FR" sz="1400" dirty="0"/>
              <a:t>: Six Packs (Règlements et Directives) =&gt; le Conseil peut sanctionner les pays en PDE qui ne respecteraient pas les recommandations. Le déficit structurel est limité à 1 % du PIB</a:t>
            </a:r>
          </a:p>
          <a:p>
            <a:pPr marL="285750" indent="-285750">
              <a:buFontTx/>
              <a:buChar char="-"/>
            </a:pPr>
            <a:r>
              <a:rPr lang="fr-FR" sz="1400" dirty="0"/>
              <a:t>2012 :</a:t>
            </a:r>
          </a:p>
          <a:p>
            <a:pPr marL="285750" indent="-285750" algn="just">
              <a:buFontTx/>
              <a:buChar char="-"/>
            </a:pPr>
            <a:r>
              <a:rPr lang="fr-FR" sz="1400" b="1" dirty="0"/>
              <a:t>1</a:t>
            </a:r>
            <a:r>
              <a:rPr lang="fr-FR" sz="1400" b="1" baseline="30000" dirty="0"/>
              <a:t>er</a:t>
            </a:r>
            <a:r>
              <a:rPr lang="fr-FR" sz="1400" b="1" dirty="0"/>
              <a:t> janvier 2013 </a:t>
            </a:r>
            <a:r>
              <a:rPr lang="fr-FR" sz="1400" dirty="0"/>
              <a:t>: Traité sur la Stabilité, la Coordination et la Gouvernance (TSCG – Accord mais repris dans les constitutions nationales) =&gt; Règle d’or = Déficit structurel &lt; 0,5% PIB.</a:t>
            </a:r>
          </a:p>
          <a:p>
            <a:pPr marL="285750" indent="-285750" algn="just">
              <a:buFontTx/>
              <a:buChar char="-"/>
            </a:pPr>
            <a:r>
              <a:rPr lang="fr-FR" sz="1400" b="1" dirty="0"/>
              <a:t>1</a:t>
            </a:r>
            <a:r>
              <a:rPr lang="fr-FR" sz="1400" b="1" baseline="30000" dirty="0"/>
              <a:t>er</a:t>
            </a:r>
            <a:r>
              <a:rPr lang="fr-FR" sz="1400" b="1" dirty="0"/>
              <a:t> janvier 2013 : </a:t>
            </a:r>
            <a:r>
              <a:rPr lang="fr-FR" sz="1400" dirty="0"/>
              <a:t>le MES absorbe le FESF et le MESF. Capacité de 700 Mds €</a:t>
            </a:r>
          </a:p>
          <a:p>
            <a:pPr marL="285750" indent="-285750" algn="just">
              <a:buFontTx/>
              <a:buChar char="-"/>
            </a:pPr>
            <a:r>
              <a:rPr lang="fr-FR" sz="1400" b="1" dirty="0" err="1"/>
              <a:t>Two</a:t>
            </a:r>
            <a:r>
              <a:rPr lang="fr-FR" sz="1400" b="1" dirty="0"/>
              <a:t> Packs </a:t>
            </a:r>
            <a:r>
              <a:rPr lang="fr-FR" sz="1400" dirty="0"/>
              <a:t>(Règlements) : la Commission, l’</a:t>
            </a:r>
            <a:r>
              <a:rPr lang="fr-FR" sz="1400" dirty="0" err="1"/>
              <a:t>Eurogroupe</a:t>
            </a:r>
            <a:r>
              <a:rPr lang="fr-FR" sz="1400" dirty="0"/>
              <a:t> (ministres des Finances de la zone euro) et le Conseil européen peuvent intervenir dans la préparation et l’adoption des budgets nationaux</a:t>
            </a:r>
          </a:p>
          <a:p>
            <a:pPr marL="285750" indent="-285750">
              <a:buFontTx/>
              <a:buChar char="-"/>
            </a:pPr>
            <a:endParaRPr lang="fr-FR" sz="1600" dirty="0"/>
          </a:p>
          <a:p>
            <a:pPr marL="285750" indent="-285750">
              <a:buFontTx/>
              <a:buChar char="-"/>
            </a:pPr>
            <a:endParaRPr lang="fr-FR" sz="1800" dirty="0"/>
          </a:p>
          <a:p>
            <a:pPr marL="285750" indent="-285750">
              <a:buFontTx/>
              <a:buChar char="-"/>
            </a:pPr>
            <a:endParaRPr lang="fr-FR" sz="1800" dirty="0"/>
          </a:p>
        </p:txBody>
      </p:sp>
    </p:spTree>
    <p:extLst>
      <p:ext uri="{BB962C8B-B14F-4D97-AF65-F5344CB8AC3E}">
        <p14:creationId xmlns:p14="http://schemas.microsoft.com/office/powerpoint/2010/main" val="1487275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285750"/>
            <a:ext cx="8229600" cy="479425"/>
          </a:xfrm>
        </p:spPr>
        <p:txBody>
          <a:bodyPr/>
          <a:lstStyle/>
          <a:p>
            <a:pPr eaLnBrk="1" hangingPunct="1"/>
            <a:r>
              <a:rPr lang="fr-FR" sz="2600"/>
              <a:t>La création de la zone Euro</a:t>
            </a:r>
          </a:p>
        </p:txBody>
      </p:sp>
      <p:sp>
        <p:nvSpPr>
          <p:cNvPr id="87043" name="Rectangle 3"/>
          <p:cNvSpPr>
            <a:spLocks noGrp="1" noChangeArrowheads="1"/>
          </p:cNvSpPr>
          <p:nvPr>
            <p:ph idx="1"/>
          </p:nvPr>
        </p:nvSpPr>
        <p:spPr>
          <a:xfrm>
            <a:off x="395288" y="836613"/>
            <a:ext cx="8229600" cy="5545137"/>
          </a:xfrm>
        </p:spPr>
        <p:txBody>
          <a:bodyPr/>
          <a:lstStyle/>
          <a:p>
            <a:r>
              <a:rPr lang="fr-FR" sz="1800" b="1" dirty="0"/>
              <a:t>1957 : </a:t>
            </a:r>
            <a:r>
              <a:rPr lang="fr-FR" sz="1800" dirty="0"/>
              <a:t>traité de Rome qui crée la Communauté Economique Européenne (CEE)</a:t>
            </a:r>
            <a:endParaRPr lang="fr-FR" sz="1800" b="1" dirty="0"/>
          </a:p>
          <a:p>
            <a:pPr algn="just"/>
            <a:r>
              <a:rPr lang="fr-FR" sz="1800" b="1" dirty="0"/>
              <a:t>1992</a:t>
            </a:r>
            <a:r>
              <a:rPr lang="fr-FR" sz="1800" dirty="0"/>
              <a:t> : Le </a:t>
            </a:r>
            <a:r>
              <a:rPr lang="fr-FR" sz="1800" b="1" dirty="0"/>
              <a:t>traité sur l'Union Européenne</a:t>
            </a:r>
            <a:r>
              <a:rPr lang="fr-FR" sz="1800" dirty="0"/>
              <a:t> (TUE), aussi appelé </a:t>
            </a:r>
            <a:r>
              <a:rPr lang="fr-FR" sz="1800" b="1" dirty="0"/>
              <a:t>traité de Maastricht. Il modifie le traité de Rome</a:t>
            </a:r>
            <a:r>
              <a:rPr lang="fr-FR" sz="1800" dirty="0"/>
              <a:t> et est constitutif de l'Union Européenne. Il affirme les objectifs de l'Union et donne un cadre institutionnel au Conseil européen ainsi qu'à la procédure de coopération renforcée. Les autres institutions et règles communautaires relèvent du traité de Rome.</a:t>
            </a:r>
            <a:br>
              <a:rPr lang="fr-FR" sz="1800" dirty="0"/>
            </a:br>
            <a:r>
              <a:rPr lang="fr-FR" sz="1800" dirty="0"/>
              <a:t>- Le traité de Maastricht a été signé par l'ensemble des États membres de la CEE (Allemagne, Belgique, France, Italie, Luxembourg, Pays-Bas, Danemark, Irlande, Royaume-Uni, Grèce, Espagne, Portugal)le 7 février 1992, après un accord conclu lors du Conseil européen de Maastricht, en décembre 1991. Il a été modifié ultérieurement par les traités d'Amsterdam (1997) et de Nice (2007).</a:t>
            </a:r>
            <a:br>
              <a:rPr lang="fr-FR" sz="1800" dirty="0"/>
            </a:br>
            <a:r>
              <a:rPr lang="fr-FR" sz="1800" dirty="0"/>
              <a:t>- Les </a:t>
            </a:r>
            <a:r>
              <a:rPr lang="fr-FR" sz="1800" b="1" dirty="0"/>
              <a:t>critères de convergences</a:t>
            </a:r>
            <a:r>
              <a:rPr lang="fr-FR" sz="1800" dirty="0"/>
              <a:t> (ou </a:t>
            </a:r>
            <a:r>
              <a:rPr lang="fr-FR" sz="1800" b="1" dirty="0"/>
              <a:t>« critères de Maastricht »</a:t>
            </a:r>
            <a:r>
              <a:rPr lang="fr-FR" sz="1800" dirty="0"/>
              <a:t> ) sont des critères, basés à partir d’indicateurs économiques, que doivent respecter les pays membres de l’Union européenne candidats à l’entrée dans l’Union Economique et Monétaire européenne, la zone euro = UEM). Une fois entrés, les pays membres doivent </a:t>
            </a:r>
            <a:r>
              <a:rPr lang="fr-FR" sz="1800" b="1" u="sng" dirty="0"/>
              <a:t>(ou plutôt devaient..)</a:t>
            </a:r>
            <a:r>
              <a:rPr lang="fr-FR" sz="1800" b="1" dirty="0"/>
              <a:t> </a:t>
            </a:r>
            <a:r>
              <a:rPr lang="fr-FR" sz="1800" dirty="0"/>
              <a:t>continuer à respecter ces critères, sous peine d’avertissements puis de sanctions. Le respect de ces critères est jugé nécessaire à la réussite du Pacte de Stabilité et de Croissance (PSC). </a:t>
            </a:r>
          </a:p>
        </p:txBody>
      </p:sp>
      <p:sp>
        <p:nvSpPr>
          <p:cNvPr id="20482" name="Espace réservé du numéro de diapositive 5"/>
          <p:cNvSpPr>
            <a:spLocks noGrp="1"/>
          </p:cNvSpPr>
          <p:nvPr>
            <p:ph type="sldNum" sz="quarter" idx="12"/>
          </p:nvPr>
        </p:nvSpPr>
        <p:spPr/>
        <p:txBody>
          <a:bodyPr/>
          <a:lstStyle/>
          <a:p>
            <a:pPr>
              <a:defRPr/>
            </a:pPr>
            <a:fld id="{134FE8A1-C7F7-43F1-8B33-0192A100EB5E}" type="slidenum">
              <a:rPr lang="fr-FR"/>
              <a:pPr>
                <a:defRPr/>
              </a:pPr>
              <a:t>97</a:t>
            </a:fld>
            <a:endParaRPr lang="fr-FR"/>
          </a:p>
        </p:txBody>
      </p:sp>
      <p:sp>
        <p:nvSpPr>
          <p:cNvPr id="5" name="Espace réservé du pied de page 4"/>
          <p:cNvSpPr>
            <a:spLocks noGrp="1"/>
          </p:cNvSpPr>
          <p:nvPr>
            <p:ph type="ftr" sz="quarter" idx="11"/>
          </p:nvPr>
        </p:nvSpPr>
        <p:spPr>
          <a:xfrm>
            <a:off x="2667000" y="6356350"/>
            <a:ext cx="4048125" cy="365125"/>
          </a:xfrm>
        </p:spPr>
        <p:txBody>
          <a:bodyPr/>
          <a:lstStyle/>
          <a:p>
            <a:pPr>
              <a:defRPr/>
            </a:pPr>
            <a:r>
              <a:rPr lang="fr-FR" dirty="0"/>
              <a:t>Cours de "Gestion de portefeuille" - Reproduction interdite</a:t>
            </a: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re 1"/>
          <p:cNvSpPr>
            <a:spLocks noGrp="1"/>
          </p:cNvSpPr>
          <p:nvPr>
            <p:ph type="title"/>
          </p:nvPr>
        </p:nvSpPr>
        <p:spPr>
          <a:xfrm>
            <a:off x="428625" y="285750"/>
            <a:ext cx="8229600" cy="571500"/>
          </a:xfrm>
        </p:spPr>
        <p:txBody>
          <a:bodyPr/>
          <a:lstStyle/>
          <a:p>
            <a:r>
              <a:rPr lang="fr-FR" sz="2800" dirty="0"/>
              <a:t>Les objectifs poursuivis par les critères de Maastricht</a:t>
            </a:r>
          </a:p>
        </p:txBody>
      </p:sp>
      <p:sp>
        <p:nvSpPr>
          <p:cNvPr id="88067" name="Espace réservé du contenu 2"/>
          <p:cNvSpPr>
            <a:spLocks noGrp="1"/>
          </p:cNvSpPr>
          <p:nvPr>
            <p:ph idx="1"/>
          </p:nvPr>
        </p:nvSpPr>
        <p:spPr>
          <a:xfrm>
            <a:off x="214313" y="928688"/>
            <a:ext cx="8643937" cy="5500687"/>
          </a:xfrm>
        </p:spPr>
        <p:txBody>
          <a:bodyPr/>
          <a:lstStyle/>
          <a:p>
            <a:r>
              <a:rPr lang="fr-FR" sz="1800" b="1"/>
              <a:t>Objectifs : permettre la création et le maintien  d’une monnaie unique et de la zone Euro</a:t>
            </a:r>
          </a:p>
          <a:p>
            <a:r>
              <a:rPr lang="fr-FR" sz="1800"/>
              <a:t>Ces critères sont jugés indispensables, dans le cadre d'une Union économique et monétaire (UEM), pour : </a:t>
            </a:r>
          </a:p>
          <a:p>
            <a:pPr lvl="1"/>
            <a:r>
              <a:rPr lang="fr-FR" sz="1600"/>
              <a:t>maintenir le comportement rigoureux des pays membres concernant la dette publique </a:t>
            </a:r>
          </a:p>
          <a:p>
            <a:pPr lvl="1"/>
            <a:r>
              <a:rPr lang="fr-FR" sz="1600"/>
              <a:t>et éviter les comportements de « passager clandestin  »: une zone monétaire dont l'endettement total paraît soutenable sur le long terme bénéficiera (et donc chacun de ses membres) de taux d'intérêt faibles. Or, une union monétaire incite chaque pays pris individuellement à s'endetter, en bénéficiant des taux faibles dus au comportement vertueux des autres membres, et à en faire porter le poids sur l'ensemble de ses partenaires.</a:t>
            </a:r>
          </a:p>
          <a:p>
            <a:r>
              <a:rPr lang="fr-FR" sz="1800"/>
              <a:t>Les niveaux d’inflations de chaque pays, qui dépendent pour partie de celui de la dette publique, doivent converger afin que la monnaie unique ait la même valeur intrinsèque dans tous les pays. Il faut éviter que des dérapages budgétaires de certains pays créent de l’inflation dans ces pays. De trop forts différentiels d’inflation intra Zone Euro, interdiraient une politique monétaire commune. En effet, elle doit être régie par un taux monétaire unique qui doit éviter toute tension inflationniste.  Or comment contrôler plusieurs taux d’inflation divergent avec une seule et unique politique monétaire, si ce n’est en imposant la convergence de ces taux d’inflation ?</a:t>
            </a:r>
          </a:p>
        </p:txBody>
      </p:sp>
      <p:sp>
        <p:nvSpPr>
          <p:cNvPr id="4" name="Espace réservé du pied de page 3"/>
          <p:cNvSpPr>
            <a:spLocks noGrp="1"/>
          </p:cNvSpPr>
          <p:nvPr>
            <p:ph type="ftr" sz="quarter" idx="11"/>
          </p:nvPr>
        </p:nvSpPr>
        <p:spPr>
          <a:xfrm>
            <a:off x="2357438" y="6356350"/>
            <a:ext cx="5072062"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A51C0A19-7BCF-4FC2-8E0D-6E70374D61F6}" type="slidenum">
              <a:rPr lang="fr-FR" smtClean="0"/>
              <a:pPr>
                <a:defRPr/>
              </a:pPr>
              <a:t>98</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a:xfrm>
            <a:off x="457200" y="704850"/>
            <a:ext cx="8229600" cy="366713"/>
          </a:xfrm>
        </p:spPr>
        <p:txBody>
          <a:bodyPr/>
          <a:lstStyle/>
          <a:p>
            <a:r>
              <a:rPr lang="fr-FR" sz="2800" b="1"/>
              <a:t>Les 4 Critères</a:t>
            </a:r>
            <a:endParaRPr lang="fr-FR" sz="2800"/>
          </a:p>
        </p:txBody>
      </p:sp>
      <p:sp>
        <p:nvSpPr>
          <p:cNvPr id="89091" name="Espace réservé du contenu 2"/>
          <p:cNvSpPr>
            <a:spLocks noGrp="1"/>
          </p:cNvSpPr>
          <p:nvPr>
            <p:ph idx="1"/>
          </p:nvPr>
        </p:nvSpPr>
        <p:spPr>
          <a:xfrm>
            <a:off x="179388" y="1268413"/>
            <a:ext cx="8643937" cy="4968875"/>
          </a:xfrm>
        </p:spPr>
        <p:txBody>
          <a:bodyPr/>
          <a:lstStyle/>
          <a:p>
            <a:r>
              <a:rPr lang="fr-FR" sz="2000"/>
              <a:t>Ils imposent la maîtrise de l'inflation, de la dette publique et du déficit public, la stabilité du taux de change et la convergence des taux d'intérêt.</a:t>
            </a:r>
          </a:p>
          <a:p>
            <a:r>
              <a:rPr lang="fr-FR" sz="2000"/>
              <a:t>Le taux d'inflation d'un État membre donné ne doit pas dépasser de plus de 1,5 % celui des trois États membres présentant les meilleurs résultats en matière de stabilité des prix </a:t>
            </a:r>
          </a:p>
          <a:p>
            <a:r>
              <a:rPr lang="fr-FR" sz="2000"/>
              <a:t>Situation des finances publiques : </a:t>
            </a:r>
          </a:p>
          <a:p>
            <a:pPr lvl="1"/>
            <a:r>
              <a:rPr lang="fr-FR" sz="1800"/>
              <a:t>Interdiction d'avoir un déficit public (Etat + sécurité sociale) annuel supérieur à 3 % du PIB</a:t>
            </a:r>
          </a:p>
          <a:p>
            <a:pPr lvl="1"/>
            <a:r>
              <a:rPr lang="fr-FR" sz="1800"/>
              <a:t>Interdiction d'avoir une dette publique (ensemble des emprunts contractés par l'Etat) supérieure à 60 % du PIB</a:t>
            </a:r>
          </a:p>
          <a:p>
            <a:r>
              <a:rPr lang="fr-FR" sz="2000"/>
              <a:t>Taux de change : Interdiction de dévaluer sa monnaie; ceci fut rendu obsolète avec le passage à l'euro pour les pays de la zone euro. </a:t>
            </a:r>
          </a:p>
          <a:p>
            <a:r>
              <a:rPr lang="fr-FR" sz="2000"/>
              <a:t>Taux d'intérêt à long terme : Ils ne doivent pas excéder de plus de 2 % ceux des trois États membres présentant les meilleurs résultats en matière de stabilité des prix. </a:t>
            </a:r>
          </a:p>
          <a:p>
            <a:endParaRPr lang="fr-FR"/>
          </a:p>
        </p:txBody>
      </p:sp>
      <p:sp>
        <p:nvSpPr>
          <p:cNvPr id="4" name="Espace réservé du pied de page 3"/>
          <p:cNvSpPr>
            <a:spLocks noGrp="1"/>
          </p:cNvSpPr>
          <p:nvPr>
            <p:ph type="ftr" sz="quarter" idx="11"/>
          </p:nvPr>
        </p:nvSpPr>
        <p:spPr>
          <a:xfrm>
            <a:off x="2667000" y="6356350"/>
            <a:ext cx="4548188" cy="365125"/>
          </a:xfrm>
        </p:spPr>
        <p:txBody>
          <a:bodyPr/>
          <a:lstStyle/>
          <a:p>
            <a:pPr>
              <a:defRPr/>
            </a:pPr>
            <a:r>
              <a:rPr lang="fr-FR" dirty="0"/>
              <a:t>Cours de "Gestion de portefeuille" - Reproduction interdite</a:t>
            </a:r>
          </a:p>
        </p:txBody>
      </p:sp>
      <p:sp>
        <p:nvSpPr>
          <p:cNvPr id="5" name="Espace réservé du numéro de diapositive 4"/>
          <p:cNvSpPr>
            <a:spLocks noGrp="1"/>
          </p:cNvSpPr>
          <p:nvPr>
            <p:ph type="sldNum" sz="quarter" idx="12"/>
          </p:nvPr>
        </p:nvSpPr>
        <p:spPr/>
        <p:txBody>
          <a:bodyPr/>
          <a:lstStyle/>
          <a:p>
            <a:pPr>
              <a:defRPr/>
            </a:pPr>
            <a:fld id="{78BC9361-8E35-4289-8045-861DEFD6CD58}" type="slidenum">
              <a:rPr lang="fr-FR" smtClean="0"/>
              <a:pPr>
                <a:defRPr/>
              </a:pPr>
              <a:t>99</a:t>
            </a:fld>
            <a:endParaRPr lang="fr-FR"/>
          </a:p>
        </p:txBody>
      </p:sp>
      <p:sp>
        <p:nvSpPr>
          <p:cNvPr id="6" name="Rectangle 5"/>
          <p:cNvSpPr/>
          <p:nvPr/>
        </p:nvSpPr>
        <p:spPr>
          <a:xfrm>
            <a:off x="0" y="0"/>
            <a:ext cx="9144000" cy="338554"/>
          </a:xfrm>
          <a:prstGeom prst="rect">
            <a:avLst/>
          </a:prstGeom>
          <a:noFill/>
        </p:spPr>
        <p:txBody>
          <a:bodyPr>
            <a:spAutoFit/>
          </a:bodyPr>
          <a:lstStyle/>
          <a:p>
            <a:pPr algn="ctr">
              <a:defRPr/>
            </a:pP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Partie</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III : 2) </a:t>
            </a:r>
            <a:r>
              <a:rPr lang="fr-FR"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 organes de régulation : impuissants face aux risques systémiques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20481</TotalTime>
  <Words>23239</Words>
  <Application>Microsoft Office PowerPoint</Application>
  <PresentationFormat>Affichage à l'écran (4:3)</PresentationFormat>
  <Paragraphs>1994</Paragraphs>
  <Slides>191</Slides>
  <Notes>101</Notes>
  <HiddenSlides>0</HiddenSlides>
  <MMClips>0</MMClips>
  <ScaleCrop>false</ScaleCrop>
  <HeadingPairs>
    <vt:vector size="10" baseType="variant">
      <vt:variant>
        <vt:lpstr>Polices utilisées</vt:lpstr>
      </vt:variant>
      <vt:variant>
        <vt:i4>13</vt:i4>
      </vt:variant>
      <vt:variant>
        <vt:lpstr>Thème</vt:lpstr>
      </vt:variant>
      <vt:variant>
        <vt:i4>1</vt:i4>
      </vt:variant>
      <vt:variant>
        <vt:lpstr>Liens</vt:lpstr>
      </vt:variant>
      <vt:variant>
        <vt:i4>1</vt:i4>
      </vt:variant>
      <vt:variant>
        <vt:lpstr>Serveurs OLE incorporés</vt:lpstr>
      </vt:variant>
      <vt:variant>
        <vt:i4>4</vt:i4>
      </vt:variant>
      <vt:variant>
        <vt:lpstr>Titres des diapositives</vt:lpstr>
      </vt:variant>
      <vt:variant>
        <vt:i4>191</vt:i4>
      </vt:variant>
    </vt:vector>
  </HeadingPairs>
  <TitlesOfParts>
    <vt:vector size="210" baseType="lpstr">
      <vt:lpstr>Arial</vt:lpstr>
      <vt:lpstr>Arial Unicode MS</vt:lpstr>
      <vt:lpstr>Calibri</vt:lpstr>
      <vt:lpstr>Cambria Math</vt:lpstr>
      <vt:lpstr>Constantia</vt:lpstr>
      <vt:lpstr>Courier New</vt:lpstr>
      <vt:lpstr>Georgia</vt:lpstr>
      <vt:lpstr>Sylfaen</vt:lpstr>
      <vt:lpstr>Symbol</vt:lpstr>
      <vt:lpstr>Tahoma</vt:lpstr>
      <vt:lpstr>Times New Roman</vt:lpstr>
      <vt:lpstr>Wingdings</vt:lpstr>
      <vt:lpstr>Wingdings 2</vt:lpstr>
      <vt:lpstr>Débit</vt:lpstr>
      <vt:lpstr>???</vt:lpstr>
      <vt:lpstr>Presentation</vt:lpstr>
      <vt:lpstr>Présentation</vt:lpstr>
      <vt:lpstr>Document</vt:lpstr>
      <vt:lpstr>Graphique</vt:lpstr>
      <vt:lpstr>Présentation</vt:lpstr>
      <vt:lpstr>Gestion de portefeuille pour « compte de tiers » et processus d’allocation optimisée </vt:lpstr>
      <vt:lpstr>Plan du cours</vt:lpstr>
      <vt:lpstr>Introduction</vt:lpstr>
      <vt:lpstr>Les différents styles de gestion</vt:lpstr>
      <vt:lpstr>I- Environnement réglementaire et organisation des marchés financiers</vt:lpstr>
      <vt:lpstr>Présentation PowerPoint</vt:lpstr>
      <vt:lpstr>Présentation PowerPoint</vt:lpstr>
      <vt:lpstr>Présentation PowerPoint</vt:lpstr>
      <vt:lpstr>Organisation des marchés financiers</vt:lpstr>
      <vt:lpstr>Les principaux indices d'Euronext</vt:lpstr>
      <vt:lpstr>Organisation et fonctionnement de la Bourse de Paris</vt:lpstr>
      <vt:lpstr>Les indices boursiers à la Bourse de Paris</vt:lpstr>
      <vt:lpstr>Exemple de carnet d’ordre pour Renault</vt:lpstr>
      <vt:lpstr>Les indices Dow Jones Stoxx</vt:lpstr>
      <vt:lpstr>II – Méthodologie 1) La construction d’un portefeuille optimal, définition et objectif</vt:lpstr>
      <vt:lpstr>La diversification</vt:lpstr>
      <vt:lpstr>La diversification</vt:lpstr>
      <vt:lpstr>La diversification</vt:lpstr>
      <vt:lpstr>La construction d’un portefeuille optimal</vt:lpstr>
      <vt:lpstr>2) Allocation tactique : une gestion « Top-Down » pour battre le Benchmark</vt:lpstr>
      <vt:lpstr>Les prises de positions actives par rapport au Benchmark : anticiper le cycle économique par l’approche Top-Down</vt:lpstr>
      <vt:lpstr>3) Mesures de la performance et contraintes de gestion</vt:lpstr>
      <vt:lpstr>Les contraintes : Univers de gestion, Tracking error</vt:lpstr>
      <vt:lpstr>Rappel sur les calculs statistiques</vt:lpstr>
      <vt:lpstr>Optimisation relative</vt:lpstr>
      <vt:lpstr>Mesures du risque et attribution de performance</vt:lpstr>
      <vt:lpstr>Le ratio de Sharpe</vt:lpstr>
      <vt:lpstr>Ratio d’information</vt:lpstr>
      <vt:lpstr>Le Béta</vt:lpstr>
      <vt:lpstr>Présentation PowerPoint</vt:lpstr>
      <vt:lpstr>Ratio de Treynor</vt:lpstr>
      <vt:lpstr>Présentation PowerPoint</vt:lpstr>
      <vt:lpstr>Présentation PowerPoint</vt:lpstr>
      <vt:lpstr>Présentation PowerPoint</vt:lpstr>
      <vt:lpstr>Présentation PowerPoint</vt:lpstr>
      <vt:lpstr>Présentation PowerPoint</vt:lpstr>
      <vt:lpstr>Présentation PowerPoint</vt:lpstr>
      <vt:lpstr>Interactions des variables fondamentales macro-économiques avec le cycle économique</vt:lpstr>
      <vt:lpstr>Pré-requis : la balance des Paiements pour comprendre les structures économiques</vt:lpstr>
      <vt:lpstr>Présentation PowerPoint</vt:lpstr>
      <vt:lpstr>Présentation PowerPoint</vt:lpstr>
      <vt:lpstr>Présentation PowerPoint</vt:lpstr>
      <vt:lpstr>Présentation PowerPoint</vt:lpstr>
      <vt:lpstr>Pré-requis : un pays peut-il éviter de s’endetter avec une balance commerciale structurellement négative ?</vt:lpstr>
      <vt:lpstr>Pré-requis : Les effets d’une balance commerciale structurellement négative</vt:lpstr>
      <vt:lpstr>Pré-requis : Les effets d’une balance commerciale structurellement négative</vt:lpstr>
      <vt:lpstr>Prérequis : l’inflation et ses conséquences</vt:lpstr>
      <vt:lpstr>Prérequis : Mais comment la monnaie est créée ?</vt:lpstr>
      <vt:lpstr>Présentation PowerPoint</vt:lpstr>
      <vt:lpstr>Présentation PowerPoint</vt:lpstr>
      <vt:lpstr>Présentation PowerPoint</vt:lpstr>
      <vt:lpstr>Les limites à la création monétaire</vt:lpstr>
      <vt:lpstr>Présentation PowerPoint</vt:lpstr>
      <vt:lpstr>Présentation PowerPoint</vt:lpstr>
      <vt:lpstr>Radiographie boursière et des crises pour mieux comprendre les relations entre la sphère réelle et financière</vt:lpstr>
      <vt:lpstr>Présentation PowerPoint</vt:lpstr>
      <vt:lpstr>Les sources de déséquilibres : la crise japonaise et asiatique d’octobre 1997 présente des similitudes avec nos difficultés actuelles</vt:lpstr>
      <vt:lpstr>Les sources de déséquilibres : la crise japonaise et asiatique d’octobre 1997 présente des similitudes avec nos difficultés actuelles</vt:lpstr>
      <vt:lpstr>Les sources de déséquilibres : La crise russe (août 1998)</vt:lpstr>
      <vt:lpstr>La crise LTCM</vt:lpstr>
      <vt:lpstr>La chute de LTCM</vt:lpstr>
      <vt:lpstr>Les sources de déséquilibres : la bulle des TMT (septembre 2000)</vt:lpstr>
      <vt:lpstr>La bulle TMT</vt:lpstr>
      <vt:lpstr>La crise des surprimes plonge ses racines dans les remèdes le la crise des TMT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Epilogue : une histoire qui se répète</vt:lpstr>
      <vt:lpstr>Présentation PowerPoint</vt:lpstr>
      <vt:lpstr>Les évènements historiques entre les crises des TMT (2000-2001) et des surprimes (2007-2008)  Les attentats des WTC du 11/09/2001</vt:lpstr>
      <vt:lpstr>Les faillites d’Enron et de Worldcom :  vers une crise de confiance profonde envers la véracité des performances économiques des sociétés</vt:lpstr>
      <vt:lpstr>Exemple de montage financier d'Enron</vt:lpstr>
      <vt:lpstr>La révélation des fraudes et l'effondrement de l'entreprise</vt:lpstr>
      <vt:lpstr>Worldcom</vt:lpstr>
      <vt:lpstr>Restaurer la confiance et la transparence avec la réforme comptable de la loi Sarbanes-Oxley</vt:lpstr>
      <vt:lpstr>Les sources de régulations : La politique monétaire des banques centrales</vt:lpstr>
      <vt:lpstr>La relation de Fisher</vt:lpstr>
      <vt:lpstr>Les agrégats de la masse monétaire</vt:lpstr>
      <vt:lpstr>La maitrise de la masse monétaire par les taux directeurs</vt:lpstr>
      <vt:lpstr>Le mécanisme de l’encadrement des taux</vt:lpstr>
      <vt:lpstr>La régulation des liquidités sur le marché interbancaire</vt:lpstr>
      <vt:lpstr>Les politiques monétaires non-conventionnelle, dites quantitatives</vt:lpstr>
      <vt:lpstr>Présentation PowerPoint</vt:lpstr>
      <vt:lpstr>Les Etats et leurs politiques budgétaires (dite Keynésienne)</vt:lpstr>
      <vt:lpstr>Le Fonds Monétaire international (FMI) </vt:lpstr>
      <vt:lpstr>FMI : Fonctionnement et ressources</vt:lpstr>
      <vt:lpstr>FMI : Politiques préconisées</vt:lpstr>
      <vt:lpstr>FMI : Les principales interventions</vt:lpstr>
      <vt:lpstr>Critiques du FMI</vt:lpstr>
      <vt:lpstr>Les grandes étapes de l’UE et de l’UEM</vt:lpstr>
      <vt:lpstr>La création de la zone Euro</vt:lpstr>
      <vt:lpstr>Les objectifs poursuivis par les critères de Maastricht</vt:lpstr>
      <vt:lpstr>Les 4 Critères</vt:lpstr>
      <vt:lpstr>Pacte de Stabilité et de Croissance (Amsterdam 1997)</vt:lpstr>
      <vt:lpstr>Présentation PowerPoint</vt:lpstr>
      <vt:lpstr>Présentation PowerPoint</vt:lpstr>
      <vt:lpstr>Les missions de la Banque Centrale Européenne</vt:lpstr>
      <vt:lpstr>Les mission de la BCE</vt:lpstr>
      <vt:lpstr>Fonctionnement de la politique monétaire de la BCE</vt:lpstr>
      <vt:lpstr>Controverses sur la BCE</vt:lpstr>
      <vt:lpstr>Débats sur la politique monétaire que doit mener la BCE</vt:lpstr>
      <vt:lpstr>Présentation PowerPoint</vt:lpstr>
      <vt:lpstr>Présentation PowerPoint</vt:lpstr>
      <vt:lpstr>Un ordre international aux polarités alternées: 1ère inversion</vt:lpstr>
      <vt:lpstr>Présentation PowerPoint</vt:lpstr>
      <vt:lpstr>DE LA CRISE DES SURPRIMES A CELLE DES DETTES SOUVERAINES DES USA ET DE LA ZONE EURO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USA sont les champions d’un train de vie excessif financé à crédit, alimenté par la FED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parités de change fixes : les leçons de l’histoire </vt:lpstr>
      <vt:lpstr>Les parités de change fixes : les leçons de l’histoire </vt:lpstr>
      <vt:lpstr>De la crise grecque à l’Union bancaire de l’UEM</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nouveau « pacte budgétaire européen » en réponse au surendettement des états de l’UEM</vt:lpstr>
      <vt:lpstr>Contenu du TSCG</vt:lpstr>
      <vt:lpstr>Présentation PowerPoint</vt:lpstr>
      <vt:lpstr>Contenu du TSCG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Interactions des variables fondamentales macro-économiques avec le cycle économique : l’objectif est d’anticiper le cycle</vt:lpstr>
      <vt:lpstr>La mise en œuvre de l’allocation tactique : le choix des actifs</vt:lpstr>
      <vt:lpstr>Le choix de la classe d’actifs</vt:lpstr>
      <vt:lpstr>Présentation PowerPoint</vt:lpstr>
      <vt:lpstr>Stratégie sur la courbe de taux</vt:lpstr>
      <vt:lpstr>Stratégie obligataire</vt:lpstr>
      <vt:lpstr>Cas pratique d’allocation tactique</vt:lpstr>
      <vt:lpstr>Vos résultats</vt:lpstr>
      <vt:lpstr>Evaluation des marchés d’actions</vt:lpstr>
      <vt:lpstr>Choix des Thèmes : ensemble de valeurs ayant des comportements boursiers homogènes</vt:lpstr>
      <vt:lpstr>Le comportement de chaque thème est dépendant du cycle économique</vt:lpstr>
      <vt:lpstr>Choix des secteurs</vt:lpstr>
      <vt:lpstr>Nomenclature</vt:lpstr>
      <vt:lpstr>Analyse et l’évaluation des actions : le stock picking</vt:lpstr>
      <vt:lpstr>Les indicateurs pertinents pour l’actionnaire</vt:lpstr>
      <vt:lpstr>Les indicateurs pertinents pour l’actionnaire</vt:lpstr>
      <vt:lpstr>Les indicateurs pertinents pour l’actionnaire</vt:lpstr>
      <vt:lpstr>Les indicateurs pertinents pour l’actionnaire</vt:lpstr>
      <vt:lpstr>Quelques outils d’évaluation des actions</vt:lpstr>
      <vt:lpstr>Illustration avec Lafarge : évaluer et interpréter</vt:lpstr>
      <vt:lpstr>Solutions</vt:lpstr>
      <vt:lpstr>Solutions</vt:lpstr>
      <vt:lpstr>V- Analyse Technique</vt:lpstr>
    </vt:vector>
  </TitlesOfParts>
  <Company>CCF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portefeuille pour « compte de tiers » et processus d’allocation optimisée</dc:title>
  <dc:creator>CCF DABF</dc:creator>
  <cp:lastModifiedBy>Kouamé Gérard Kra</cp:lastModifiedBy>
  <cp:revision>1412</cp:revision>
  <dcterms:created xsi:type="dcterms:W3CDTF">2002-12-13T18:08:54Z</dcterms:created>
  <dcterms:modified xsi:type="dcterms:W3CDTF">2024-03-23T12:03:32Z</dcterms:modified>
</cp:coreProperties>
</file>